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notesSlides/notesSlide5.xml" ContentType="application/vnd.openxmlformats-officedocument.presentationml.notesSlide+xml"/>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8" r:id="rId1"/>
  </p:sldMasterIdLst>
  <p:notesMasterIdLst>
    <p:notesMasterId r:id="rId75"/>
  </p:notesMasterIdLst>
  <p:handoutMasterIdLst>
    <p:handoutMasterId r:id="rId76"/>
  </p:handoutMasterIdLst>
  <p:sldIdLst>
    <p:sldId id="879" r:id="rId2"/>
    <p:sldId id="912" r:id="rId3"/>
    <p:sldId id="913" r:id="rId4"/>
    <p:sldId id="923" r:id="rId5"/>
    <p:sldId id="914" r:id="rId6"/>
    <p:sldId id="892" r:id="rId7"/>
    <p:sldId id="922" r:id="rId8"/>
    <p:sldId id="909" r:id="rId9"/>
    <p:sldId id="896" r:id="rId10"/>
    <p:sldId id="891" r:id="rId11"/>
    <p:sldId id="856" r:id="rId12"/>
    <p:sldId id="862" r:id="rId13"/>
    <p:sldId id="865" r:id="rId14"/>
    <p:sldId id="869" r:id="rId15"/>
    <p:sldId id="870" r:id="rId16"/>
    <p:sldId id="904" r:id="rId17"/>
    <p:sldId id="905" r:id="rId18"/>
    <p:sldId id="915" r:id="rId19"/>
    <p:sldId id="916" r:id="rId20"/>
    <p:sldId id="917" r:id="rId21"/>
    <p:sldId id="910" r:id="rId22"/>
    <p:sldId id="871" r:id="rId23"/>
    <p:sldId id="872" r:id="rId24"/>
    <p:sldId id="873" r:id="rId25"/>
    <p:sldId id="874" r:id="rId26"/>
    <p:sldId id="921" r:id="rId27"/>
    <p:sldId id="920" r:id="rId28"/>
    <p:sldId id="919" r:id="rId29"/>
    <p:sldId id="875" r:id="rId30"/>
    <p:sldId id="918" r:id="rId31"/>
    <p:sldId id="911" r:id="rId32"/>
    <p:sldId id="762" r:id="rId33"/>
    <p:sldId id="763" r:id="rId34"/>
    <p:sldId id="764" r:id="rId35"/>
    <p:sldId id="765" r:id="rId36"/>
    <p:sldId id="766" r:id="rId37"/>
    <p:sldId id="894" r:id="rId38"/>
    <p:sldId id="769" r:id="rId39"/>
    <p:sldId id="770" r:id="rId40"/>
    <p:sldId id="771" r:id="rId41"/>
    <p:sldId id="772" r:id="rId42"/>
    <p:sldId id="895" r:id="rId43"/>
    <p:sldId id="773" r:id="rId44"/>
    <p:sldId id="774" r:id="rId45"/>
    <p:sldId id="775" r:id="rId46"/>
    <p:sldId id="776" r:id="rId47"/>
    <p:sldId id="777" r:id="rId48"/>
    <p:sldId id="778" r:id="rId49"/>
    <p:sldId id="779" r:id="rId50"/>
    <p:sldId id="780" r:id="rId51"/>
    <p:sldId id="781" r:id="rId52"/>
    <p:sldId id="782" r:id="rId53"/>
    <p:sldId id="783" r:id="rId54"/>
    <p:sldId id="784" r:id="rId55"/>
    <p:sldId id="786" r:id="rId56"/>
    <p:sldId id="814" r:id="rId57"/>
    <p:sldId id="815" r:id="rId58"/>
    <p:sldId id="801" r:id="rId59"/>
    <p:sldId id="802" r:id="rId60"/>
    <p:sldId id="803" r:id="rId61"/>
    <p:sldId id="897" r:id="rId62"/>
    <p:sldId id="898" r:id="rId63"/>
    <p:sldId id="804" r:id="rId64"/>
    <p:sldId id="901" r:id="rId65"/>
    <p:sldId id="907" r:id="rId66"/>
    <p:sldId id="805" r:id="rId67"/>
    <p:sldId id="806" r:id="rId68"/>
    <p:sldId id="899" r:id="rId69"/>
    <p:sldId id="902" r:id="rId70"/>
    <p:sldId id="903" r:id="rId71"/>
    <p:sldId id="810" r:id="rId72"/>
    <p:sldId id="900" r:id="rId73"/>
    <p:sldId id="908" r:id="rId7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frameSlides="1"/>
  <p:clrMru>
    <a:srgbClr val="8B0F0A"/>
    <a:srgbClr val="F5F5DA"/>
    <a:srgbClr val="C3D69B"/>
    <a:srgbClr val="2F24A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snapToObjects="1">
      <p:cViewPr>
        <p:scale>
          <a:sx n="100" d="100"/>
          <a:sy n="100" d="100"/>
        </p:scale>
        <p:origin x="-80" y="-96"/>
      </p:cViewPr>
      <p:guideLst>
        <p:guide orient="horz" pos="2160"/>
        <p:guide pos="2880"/>
      </p:guideLst>
    </p:cSldViewPr>
  </p:slideViewPr>
  <p:outlineViewPr>
    <p:cViewPr>
      <p:scale>
        <a:sx n="33" d="100"/>
        <a:sy n="33" d="100"/>
      </p:scale>
      <p:origin x="0" y="7888"/>
    </p:cViewPr>
  </p:outlineViewPr>
  <p:notesTextViewPr>
    <p:cViewPr>
      <p:scale>
        <a:sx n="100" d="100"/>
        <a:sy n="100" d="100"/>
      </p:scale>
      <p:origin x="0" y="0"/>
    </p:cViewPr>
  </p:notesTextViewPr>
  <p:sorterViewPr>
    <p:cViewPr>
      <p:scale>
        <a:sx n="93" d="100"/>
        <a:sy n="9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theme" Target="theme/theme1.xml"/><Relationship Id="rId81"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notesMaster" Target="notesMasters/notesMaster1.xml"/><Relationship Id="rId76" Type="http://schemas.openxmlformats.org/officeDocument/2006/relationships/handoutMaster" Target="handoutMasters/handoutMaster1.xml"/><Relationship Id="rId77" Type="http://schemas.openxmlformats.org/officeDocument/2006/relationships/printerSettings" Target="printerSettings/printerSettings1.bin"/><Relationship Id="rId78" Type="http://schemas.openxmlformats.org/officeDocument/2006/relationships/presProps" Target="presProps.xml"/><Relationship Id="rId79" Type="http://schemas.openxmlformats.org/officeDocument/2006/relationships/viewProps" Target="viewProp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charset="0"/>
              </a:defRPr>
            </a:lvl1pPr>
          </a:lstStyle>
          <a:p>
            <a:pPr>
              <a:defRPr/>
            </a:pPr>
            <a:fld id="{F2A4BE6E-E9AE-8340-8D80-67BC35BF3814}" type="datetime1">
              <a:rPr lang="en-US"/>
              <a:pPr>
                <a:defRPr/>
              </a:pPr>
              <a:t>10/25/12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charset="0"/>
              </a:defRPr>
            </a:lvl1pPr>
          </a:lstStyle>
          <a:p>
            <a:pPr>
              <a:defRPr/>
            </a:pPr>
            <a:fld id="{08FFA71E-1584-DE40-8112-93F193FBB845}" type="slidenum">
              <a:rPr lang="en-US"/>
              <a:pPr>
                <a:defRPr/>
              </a:pPr>
              <a:t>‹#›</a:t>
            </a:fld>
            <a:endParaRPr lang="en-US"/>
          </a:p>
        </p:txBody>
      </p:sp>
    </p:spTree>
    <p:extLst>
      <p:ext uri="{BB962C8B-B14F-4D97-AF65-F5344CB8AC3E}">
        <p14:creationId xmlns:p14="http://schemas.microsoft.com/office/powerpoint/2010/main" val="22607085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charset="0"/>
              </a:defRPr>
            </a:lvl1pPr>
          </a:lstStyle>
          <a:p>
            <a:pPr>
              <a:defRPr/>
            </a:pPr>
            <a:fld id="{5580796D-0312-9A4A-AD0D-50343A4E006E}" type="datetime1">
              <a:rPr lang="en-US"/>
              <a:pPr>
                <a:defRPr/>
              </a:pPr>
              <a:t>10/25/12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charset="0"/>
              </a:defRPr>
            </a:lvl1pPr>
          </a:lstStyle>
          <a:p>
            <a:pPr>
              <a:defRPr/>
            </a:pPr>
            <a:fld id="{E50E609E-E8D3-7341-9173-2B1EA0EA0FF7}" type="slidenum">
              <a:rPr lang="en-US"/>
              <a:pPr>
                <a:defRPr/>
              </a:pPr>
              <a:t>‹#›</a:t>
            </a:fld>
            <a:endParaRPr lang="en-US"/>
          </a:p>
        </p:txBody>
      </p:sp>
    </p:spTree>
    <p:extLst>
      <p:ext uri="{BB962C8B-B14F-4D97-AF65-F5344CB8AC3E}">
        <p14:creationId xmlns:p14="http://schemas.microsoft.com/office/powerpoint/2010/main" val="247335660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ＭＳ Ｐゴシック" pitchFamily="-112"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ＭＳ Ｐゴシック" charset="0"/>
              </a:defRPr>
            </a:lvl1pPr>
            <a:lvl2pPr marL="702756" indent="-270291" defTabSz="905475" eaLnBrk="0" hangingPunct="0">
              <a:defRPr sz="1900" b="1">
                <a:solidFill>
                  <a:schemeClr val="tx1"/>
                </a:solidFill>
                <a:latin typeface="Courier New" charset="0"/>
                <a:ea typeface="ＭＳ Ｐゴシック" charset="0"/>
              </a:defRPr>
            </a:lvl2pPr>
            <a:lvl3pPr marL="1081164" indent="-216233" defTabSz="905475" eaLnBrk="0" hangingPunct="0">
              <a:defRPr sz="1900" b="1">
                <a:solidFill>
                  <a:schemeClr val="tx1"/>
                </a:solidFill>
                <a:latin typeface="Courier New" charset="0"/>
                <a:ea typeface="ＭＳ Ｐゴシック" charset="0"/>
              </a:defRPr>
            </a:lvl3pPr>
            <a:lvl4pPr marL="1513629" indent="-216233" defTabSz="905475" eaLnBrk="0" hangingPunct="0">
              <a:defRPr sz="1900" b="1">
                <a:solidFill>
                  <a:schemeClr val="tx1"/>
                </a:solidFill>
                <a:latin typeface="Courier New" charset="0"/>
                <a:ea typeface="ＭＳ Ｐゴシック" charset="0"/>
              </a:defRPr>
            </a:lvl4pPr>
            <a:lvl5pPr marL="1946095" indent="-216233" defTabSz="905475" eaLnBrk="0" hangingPunct="0">
              <a:defRPr sz="1900" b="1">
                <a:solidFill>
                  <a:schemeClr val="tx1"/>
                </a:solidFill>
                <a:latin typeface="Courier New" charset="0"/>
                <a:ea typeface="ＭＳ Ｐゴシック" charset="0"/>
              </a:defRPr>
            </a:lvl5pPr>
            <a:lvl6pPr marL="2378560" indent="-216233" algn="r" defTabSz="905475" eaLnBrk="0" fontAlgn="base" hangingPunct="0">
              <a:spcBef>
                <a:spcPct val="0"/>
              </a:spcBef>
              <a:spcAft>
                <a:spcPct val="0"/>
              </a:spcAft>
              <a:defRPr sz="1900" b="1">
                <a:solidFill>
                  <a:schemeClr val="tx1"/>
                </a:solidFill>
                <a:latin typeface="Courier New" charset="0"/>
                <a:ea typeface="ＭＳ Ｐゴシック" charset="0"/>
              </a:defRPr>
            </a:lvl6pPr>
            <a:lvl7pPr marL="2811026" indent="-216233" algn="r" defTabSz="905475" eaLnBrk="0" fontAlgn="base" hangingPunct="0">
              <a:spcBef>
                <a:spcPct val="0"/>
              </a:spcBef>
              <a:spcAft>
                <a:spcPct val="0"/>
              </a:spcAft>
              <a:defRPr sz="1900" b="1">
                <a:solidFill>
                  <a:schemeClr val="tx1"/>
                </a:solidFill>
                <a:latin typeface="Courier New" charset="0"/>
                <a:ea typeface="ＭＳ Ｐゴシック" charset="0"/>
              </a:defRPr>
            </a:lvl7pPr>
            <a:lvl8pPr marL="3243491" indent="-216233" algn="r" defTabSz="905475" eaLnBrk="0" fontAlgn="base" hangingPunct="0">
              <a:spcBef>
                <a:spcPct val="0"/>
              </a:spcBef>
              <a:spcAft>
                <a:spcPct val="0"/>
              </a:spcAft>
              <a:defRPr sz="1900" b="1">
                <a:solidFill>
                  <a:schemeClr val="tx1"/>
                </a:solidFill>
                <a:latin typeface="Courier New" charset="0"/>
                <a:ea typeface="ＭＳ Ｐゴシック" charset="0"/>
              </a:defRPr>
            </a:lvl8pPr>
            <a:lvl9pPr marL="3675957" indent="-216233" algn="r" defTabSz="905475" eaLnBrk="0" fontAlgn="base" hangingPunct="0">
              <a:spcBef>
                <a:spcPct val="0"/>
              </a:spcBef>
              <a:spcAft>
                <a:spcPct val="0"/>
              </a:spcAft>
              <a:defRPr sz="1900" b="1">
                <a:solidFill>
                  <a:schemeClr val="tx1"/>
                </a:solidFill>
                <a:latin typeface="Courier New" charset="0"/>
                <a:ea typeface="ＭＳ Ｐゴシック" charset="0"/>
              </a:defRPr>
            </a:lvl9pPr>
          </a:lstStyle>
          <a:p>
            <a:pPr eaLnBrk="1" hangingPunct="1"/>
            <a:fld id="{F9D0CE26-0361-414C-90C9-5EFABCBC4EFB}" type="slidenum">
              <a:rPr lang="en-US" sz="1200" b="0">
                <a:solidFill>
                  <a:prstClr val="black"/>
                </a:solidFill>
                <a:latin typeface="Times New Roman" charset="0"/>
              </a:rPr>
              <a:pPr eaLnBrk="1" hangingPunct="1"/>
              <a:t>1</a:t>
            </a:fld>
            <a:endParaRPr lang="en-US" sz="1200" b="0">
              <a:solidFill>
                <a:prstClr val="black"/>
              </a:solidFill>
              <a:latin typeface="Times New Roman" charset="0"/>
            </a:endParaRPr>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11CBFCEF-9C19-FA49-B811-D578BC83171D}" type="slidenum">
              <a:rPr lang="en-US" sz="1200" b="0">
                <a:latin typeface="Times New Roman" charset="0"/>
              </a:rPr>
              <a:pPr eaLnBrk="1" hangingPunct="1"/>
              <a:t>23</a:t>
            </a:fld>
            <a:endParaRPr lang="en-US" sz="1200" b="0">
              <a:latin typeface="Times New Roman" charset="0"/>
            </a:endParaRPr>
          </a:p>
        </p:txBody>
      </p:sp>
      <p:sp>
        <p:nvSpPr>
          <p:cNvPr id="79875" name="Rectangle 2"/>
          <p:cNvSpPr>
            <a:spLocks noGrp="1" noRot="1" noChangeAspect="1" noChangeArrowheads="1"/>
          </p:cNvSpPr>
          <p:nvPr>
            <p:ph type="sldImg"/>
          </p:nvPr>
        </p:nvSpPr>
        <p:spPr>
          <a:solidFill>
            <a:srgbClr val="FFFFFF"/>
          </a:solidFill>
          <a:ln/>
        </p:spPr>
      </p:sp>
      <p:sp>
        <p:nvSpPr>
          <p:cNvPr id="7987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9905CB60-7359-2D48-BE02-D7BB3AA27C29}" type="slidenum">
              <a:rPr lang="en-US" sz="1200" b="0">
                <a:latin typeface="Times New Roman" charset="0"/>
              </a:rPr>
              <a:pPr eaLnBrk="1" hangingPunct="1"/>
              <a:t>24</a:t>
            </a:fld>
            <a:endParaRPr lang="en-US" sz="1200" b="0">
              <a:latin typeface="Times New Roman" charset="0"/>
            </a:endParaRPr>
          </a:p>
        </p:txBody>
      </p:sp>
      <p:sp>
        <p:nvSpPr>
          <p:cNvPr id="81923" name="Rectangle 2"/>
          <p:cNvSpPr>
            <a:spLocks noGrp="1" noRot="1" noChangeAspect="1" noChangeArrowheads="1"/>
          </p:cNvSpPr>
          <p:nvPr>
            <p:ph type="sldImg"/>
          </p:nvPr>
        </p:nvSpPr>
        <p:spPr>
          <a:solidFill>
            <a:srgbClr val="FFFFFF"/>
          </a:solidFill>
          <a:ln/>
        </p:spPr>
      </p:sp>
      <p:sp>
        <p:nvSpPr>
          <p:cNvPr id="8192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5DEABF82-41E6-5443-9936-01A727913079}" type="slidenum">
              <a:rPr lang="en-US" sz="1200" b="0">
                <a:latin typeface="Times New Roman" charset="0"/>
              </a:rPr>
              <a:pPr eaLnBrk="1" hangingPunct="1"/>
              <a:t>25</a:t>
            </a:fld>
            <a:endParaRPr lang="en-US" sz="1200" b="0">
              <a:latin typeface="Times New Roman" charset="0"/>
            </a:endParaRPr>
          </a:p>
        </p:txBody>
      </p:sp>
      <p:sp>
        <p:nvSpPr>
          <p:cNvPr id="83971" name="Rectangle 2"/>
          <p:cNvSpPr>
            <a:spLocks noGrp="1" noRot="1" noChangeAspect="1" noChangeArrowheads="1"/>
          </p:cNvSpPr>
          <p:nvPr>
            <p:ph type="sldImg"/>
          </p:nvPr>
        </p:nvSpPr>
        <p:spPr>
          <a:solidFill>
            <a:srgbClr val="FFFFFF"/>
          </a:solidFill>
          <a:ln/>
        </p:spPr>
      </p:sp>
      <p:sp>
        <p:nvSpPr>
          <p:cNvPr id="8397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5DEABF82-41E6-5443-9936-01A727913079}" type="slidenum">
              <a:rPr lang="en-US" sz="1200" b="0">
                <a:latin typeface="Times New Roman" charset="0"/>
              </a:rPr>
              <a:pPr eaLnBrk="1" hangingPunct="1"/>
              <a:t>26</a:t>
            </a:fld>
            <a:endParaRPr lang="en-US" sz="1200" b="0">
              <a:latin typeface="Times New Roman" charset="0"/>
            </a:endParaRPr>
          </a:p>
        </p:txBody>
      </p:sp>
      <p:sp>
        <p:nvSpPr>
          <p:cNvPr id="83971" name="Rectangle 2"/>
          <p:cNvSpPr>
            <a:spLocks noGrp="1" noRot="1" noChangeAspect="1" noChangeArrowheads="1"/>
          </p:cNvSpPr>
          <p:nvPr>
            <p:ph type="sldImg"/>
          </p:nvPr>
        </p:nvSpPr>
        <p:spPr>
          <a:solidFill>
            <a:srgbClr val="FFFFFF"/>
          </a:solidFill>
          <a:ln/>
        </p:spPr>
      </p:sp>
      <p:sp>
        <p:nvSpPr>
          <p:cNvPr id="8397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5DEABF82-41E6-5443-9936-01A727913079}" type="slidenum">
              <a:rPr lang="en-US" sz="1200" b="0">
                <a:latin typeface="Times New Roman" charset="0"/>
              </a:rPr>
              <a:pPr eaLnBrk="1" hangingPunct="1"/>
              <a:t>27</a:t>
            </a:fld>
            <a:endParaRPr lang="en-US" sz="1200" b="0">
              <a:latin typeface="Times New Roman" charset="0"/>
            </a:endParaRPr>
          </a:p>
        </p:txBody>
      </p:sp>
      <p:sp>
        <p:nvSpPr>
          <p:cNvPr id="83971" name="Rectangle 2"/>
          <p:cNvSpPr>
            <a:spLocks noGrp="1" noRot="1" noChangeAspect="1" noChangeArrowheads="1"/>
          </p:cNvSpPr>
          <p:nvPr>
            <p:ph type="sldImg"/>
          </p:nvPr>
        </p:nvSpPr>
        <p:spPr>
          <a:solidFill>
            <a:srgbClr val="FFFFFF"/>
          </a:solidFill>
          <a:ln/>
        </p:spPr>
      </p:sp>
      <p:sp>
        <p:nvSpPr>
          <p:cNvPr id="8397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5DEABF82-41E6-5443-9936-01A727913079}" type="slidenum">
              <a:rPr lang="en-US" sz="1200" b="0">
                <a:latin typeface="Times New Roman" charset="0"/>
              </a:rPr>
              <a:pPr eaLnBrk="1" hangingPunct="1"/>
              <a:t>28</a:t>
            </a:fld>
            <a:endParaRPr lang="en-US" sz="1200" b="0">
              <a:latin typeface="Times New Roman" charset="0"/>
            </a:endParaRPr>
          </a:p>
        </p:txBody>
      </p:sp>
      <p:sp>
        <p:nvSpPr>
          <p:cNvPr id="83971" name="Rectangle 2"/>
          <p:cNvSpPr>
            <a:spLocks noGrp="1" noRot="1" noChangeAspect="1" noChangeArrowheads="1"/>
          </p:cNvSpPr>
          <p:nvPr>
            <p:ph type="sldImg"/>
          </p:nvPr>
        </p:nvSpPr>
        <p:spPr>
          <a:solidFill>
            <a:srgbClr val="FFFFFF"/>
          </a:solidFill>
          <a:ln/>
        </p:spPr>
      </p:sp>
      <p:sp>
        <p:nvSpPr>
          <p:cNvPr id="8397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5F5C0205-C21B-1C42-8F88-17E2D5BF1AFE}" type="slidenum">
              <a:rPr lang="en-US" sz="1200" b="0">
                <a:latin typeface="Times New Roman" charset="0"/>
              </a:rPr>
              <a:pPr eaLnBrk="1" hangingPunct="1"/>
              <a:t>29</a:t>
            </a:fld>
            <a:endParaRPr lang="en-US" sz="1200" b="0">
              <a:latin typeface="Times New Roman" charset="0"/>
            </a:endParaRPr>
          </a:p>
        </p:txBody>
      </p:sp>
      <p:sp>
        <p:nvSpPr>
          <p:cNvPr id="86019" name="Rectangle 2"/>
          <p:cNvSpPr>
            <a:spLocks noGrp="1" noRot="1" noChangeAspect="1" noChangeArrowheads="1"/>
          </p:cNvSpPr>
          <p:nvPr>
            <p:ph type="sldImg"/>
          </p:nvPr>
        </p:nvSpPr>
        <p:spPr>
          <a:solidFill>
            <a:srgbClr val="FFFFFF"/>
          </a:solidFill>
          <a:ln/>
        </p:spPr>
      </p:sp>
      <p:sp>
        <p:nvSpPr>
          <p:cNvPr id="8602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64641AD6-1718-4C43-A7F5-041ED1C9ECD4}" type="slidenum">
              <a:rPr lang="en-US" sz="1200" b="0">
                <a:latin typeface="Times New Roman" charset="0"/>
              </a:rPr>
              <a:pPr eaLnBrk="1" hangingPunct="1"/>
              <a:t>31</a:t>
            </a:fld>
            <a:endParaRPr lang="en-US" sz="1200" b="0">
              <a:latin typeface="Times New Roman" charset="0"/>
            </a:endParaRPr>
          </a:p>
        </p:txBody>
      </p:sp>
      <p:sp>
        <p:nvSpPr>
          <p:cNvPr id="70659" name="Rectangle 2"/>
          <p:cNvSpPr>
            <a:spLocks noGrp="1" noRot="1" noChangeAspect="1" noChangeArrowheads="1"/>
          </p:cNvSpPr>
          <p:nvPr>
            <p:ph type="sldImg"/>
          </p:nvPr>
        </p:nvSpPr>
        <p:spPr>
          <a:solidFill>
            <a:srgbClr val="FFFFFF"/>
          </a:solidFill>
          <a:ln/>
        </p:spPr>
      </p:sp>
      <p:sp>
        <p:nvSpPr>
          <p:cNvPr id="7066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B8E2CB00-C86A-A747-9BDC-DD3376311CB6}" type="slidenum">
              <a:rPr lang="en-US" sz="1200" b="0">
                <a:latin typeface="Times New Roman" charset="0"/>
              </a:rPr>
              <a:pPr eaLnBrk="1" hangingPunct="1"/>
              <a:t>32</a:t>
            </a:fld>
            <a:endParaRPr lang="en-US" sz="1200" b="0">
              <a:latin typeface="Times New Roman" charset="0"/>
            </a:endParaRPr>
          </a:p>
        </p:txBody>
      </p:sp>
      <p:sp>
        <p:nvSpPr>
          <p:cNvPr id="57347" name="Rectangle 2"/>
          <p:cNvSpPr>
            <a:spLocks noGrp="1" noRot="1" noChangeAspect="1" noChangeArrowheads="1"/>
          </p:cNvSpPr>
          <p:nvPr>
            <p:ph type="sldImg"/>
          </p:nvPr>
        </p:nvSpPr>
        <p:spPr>
          <a:solidFill>
            <a:srgbClr val="FFFFFF"/>
          </a:solidFill>
          <a:ln/>
        </p:spPr>
      </p:sp>
      <p:sp>
        <p:nvSpPr>
          <p:cNvPr id="5734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8F470949-01C9-4545-AAB5-077D8C322328}" type="slidenum">
              <a:rPr lang="en-US" sz="1200" b="0">
                <a:latin typeface="Times New Roman" charset="0"/>
              </a:rPr>
              <a:pPr eaLnBrk="1" hangingPunct="1"/>
              <a:t>33</a:t>
            </a:fld>
            <a:endParaRPr lang="en-US" sz="1200" b="0">
              <a:latin typeface="Times New Roman" charset="0"/>
            </a:endParaRPr>
          </a:p>
        </p:txBody>
      </p:sp>
      <p:sp>
        <p:nvSpPr>
          <p:cNvPr id="59395" name="Rectangle 2"/>
          <p:cNvSpPr>
            <a:spLocks noGrp="1" noRot="1" noChangeAspect="1" noChangeArrowheads="1"/>
          </p:cNvSpPr>
          <p:nvPr>
            <p:ph type="sldImg"/>
          </p:nvPr>
        </p:nvSpPr>
        <p:spPr>
          <a:solidFill>
            <a:srgbClr val="FFFFFF"/>
          </a:solidFill>
          <a:ln/>
        </p:spPr>
      </p:sp>
      <p:sp>
        <p:nvSpPr>
          <p:cNvPr id="5939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6F4668A1-E2C4-A044-8082-D016712C6A29}" type="slidenum">
              <a:rPr lang="en-US" sz="1200" b="0">
                <a:latin typeface="Times New Roman" charset="0"/>
              </a:rPr>
              <a:pPr eaLnBrk="1" hangingPunct="1"/>
              <a:t>10</a:t>
            </a:fld>
            <a:endParaRPr lang="en-US" sz="1200" b="0">
              <a:latin typeface="Times New Roman" charset="0"/>
            </a:endParaRPr>
          </a:p>
        </p:txBody>
      </p:sp>
      <p:sp>
        <p:nvSpPr>
          <p:cNvPr id="46083" name="Rectangle 2"/>
          <p:cNvSpPr>
            <a:spLocks noGrp="1" noRot="1" noChangeAspect="1" noChangeArrowheads="1"/>
          </p:cNvSpPr>
          <p:nvPr>
            <p:ph type="sldImg"/>
          </p:nvPr>
        </p:nvSpPr>
        <p:spPr>
          <a:solidFill>
            <a:srgbClr val="FFFFFF"/>
          </a:solidFill>
          <a:ln/>
        </p:spPr>
      </p:sp>
      <p:sp>
        <p:nvSpPr>
          <p:cNvPr id="460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79A6C258-31C1-6549-A99A-756572EBCAA1}" type="slidenum">
              <a:rPr lang="en-US" sz="1200" b="0">
                <a:latin typeface="Times New Roman" charset="0"/>
              </a:rPr>
              <a:pPr eaLnBrk="1" hangingPunct="1"/>
              <a:t>34</a:t>
            </a:fld>
            <a:endParaRPr lang="en-US" sz="1200" b="0">
              <a:latin typeface="Times New Roman" charset="0"/>
            </a:endParaRPr>
          </a:p>
        </p:txBody>
      </p:sp>
      <p:sp>
        <p:nvSpPr>
          <p:cNvPr id="61443" name="Rectangle 2"/>
          <p:cNvSpPr>
            <a:spLocks noGrp="1" noRot="1" noChangeAspect="1" noChangeArrowheads="1"/>
          </p:cNvSpPr>
          <p:nvPr>
            <p:ph type="sldImg"/>
          </p:nvPr>
        </p:nvSpPr>
        <p:spPr>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8C6B28D1-85CA-7E4E-B4A2-5B6CC184F047}" type="slidenum">
              <a:rPr lang="en-US" sz="1200" b="0">
                <a:latin typeface="Times New Roman" charset="0"/>
              </a:rPr>
              <a:pPr eaLnBrk="1" hangingPunct="1"/>
              <a:t>35</a:t>
            </a:fld>
            <a:endParaRPr lang="en-US" sz="1200" b="0">
              <a:latin typeface="Times New Roman" charset="0"/>
            </a:endParaRPr>
          </a:p>
        </p:txBody>
      </p:sp>
      <p:sp>
        <p:nvSpPr>
          <p:cNvPr id="63491" name="Rectangle 2"/>
          <p:cNvSpPr>
            <a:spLocks noGrp="1" noRot="1" noChangeAspect="1" noChangeArrowheads="1"/>
          </p:cNvSpPr>
          <p:nvPr>
            <p:ph type="sldImg"/>
          </p:nvPr>
        </p:nvSpPr>
        <p:spPr>
          <a:solidFill>
            <a:srgbClr val="FFFFFF"/>
          </a:solidFill>
          <a:ln/>
        </p:spPr>
      </p:sp>
      <p:sp>
        <p:nvSpPr>
          <p:cNvPr id="6349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EE1F2E10-7C8E-084E-8D52-70DD0EC01A59}" type="slidenum">
              <a:rPr lang="en-US" sz="1200" b="0">
                <a:latin typeface="Times New Roman" charset="0"/>
              </a:rPr>
              <a:pPr eaLnBrk="1" hangingPunct="1"/>
              <a:t>36</a:t>
            </a:fld>
            <a:endParaRPr lang="en-US" sz="1200" b="0">
              <a:latin typeface="Times New Roman" charset="0"/>
            </a:endParaRPr>
          </a:p>
        </p:txBody>
      </p:sp>
      <p:sp>
        <p:nvSpPr>
          <p:cNvPr id="65539" name="Rectangle 2"/>
          <p:cNvSpPr>
            <a:spLocks noGrp="1" noRot="1" noChangeAspect="1" noChangeArrowheads="1"/>
          </p:cNvSpPr>
          <p:nvPr>
            <p:ph type="sldImg"/>
          </p:nvPr>
        </p:nvSpPr>
        <p:spPr>
          <a:solidFill>
            <a:srgbClr val="FFFFFF"/>
          </a:solidFill>
          <a:ln/>
        </p:spPr>
      </p:sp>
      <p:sp>
        <p:nvSpPr>
          <p:cNvPr id="6554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64641AD6-1718-4C43-A7F5-041ED1C9ECD4}" type="slidenum">
              <a:rPr lang="en-US" sz="1200" b="0">
                <a:latin typeface="Times New Roman" charset="0"/>
              </a:rPr>
              <a:pPr eaLnBrk="1" hangingPunct="1"/>
              <a:t>38</a:t>
            </a:fld>
            <a:endParaRPr lang="en-US" sz="1200" b="0">
              <a:latin typeface="Times New Roman" charset="0"/>
            </a:endParaRPr>
          </a:p>
        </p:txBody>
      </p:sp>
      <p:sp>
        <p:nvSpPr>
          <p:cNvPr id="70659" name="Rectangle 2"/>
          <p:cNvSpPr>
            <a:spLocks noGrp="1" noRot="1" noChangeAspect="1" noChangeArrowheads="1"/>
          </p:cNvSpPr>
          <p:nvPr>
            <p:ph type="sldImg"/>
          </p:nvPr>
        </p:nvSpPr>
        <p:spPr>
          <a:solidFill>
            <a:srgbClr val="FFFFFF"/>
          </a:solidFill>
          <a:ln/>
        </p:spPr>
      </p:sp>
      <p:sp>
        <p:nvSpPr>
          <p:cNvPr id="7066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114CD15E-08C5-BE42-912D-322759A8C347}" type="slidenum">
              <a:rPr lang="en-US" sz="1200" b="0">
                <a:latin typeface="Times New Roman" charset="0"/>
              </a:rPr>
              <a:pPr eaLnBrk="1" hangingPunct="1"/>
              <a:t>39</a:t>
            </a:fld>
            <a:endParaRPr lang="en-US" sz="1200" b="0">
              <a:latin typeface="Times New Roman" charset="0"/>
            </a:endParaRPr>
          </a:p>
        </p:txBody>
      </p:sp>
      <p:sp>
        <p:nvSpPr>
          <p:cNvPr id="72707" name="Rectangle 2"/>
          <p:cNvSpPr>
            <a:spLocks noGrp="1" noRot="1" noChangeAspect="1" noChangeArrowheads="1"/>
          </p:cNvSpPr>
          <p:nvPr>
            <p:ph type="sldImg"/>
          </p:nvPr>
        </p:nvSpPr>
        <p:spPr>
          <a:solidFill>
            <a:srgbClr val="FFFFFF"/>
          </a:solidFill>
          <a:ln/>
        </p:spPr>
      </p:sp>
      <p:sp>
        <p:nvSpPr>
          <p:cNvPr id="7270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08173F60-04DA-AF4F-972C-DA3BA148616A}" type="slidenum">
              <a:rPr lang="en-US" sz="1200" b="0">
                <a:latin typeface="Times New Roman" charset="0"/>
              </a:rPr>
              <a:pPr eaLnBrk="1" hangingPunct="1"/>
              <a:t>40</a:t>
            </a:fld>
            <a:endParaRPr lang="en-US" sz="1200" b="0">
              <a:latin typeface="Times New Roman" charset="0"/>
            </a:endParaRPr>
          </a:p>
        </p:txBody>
      </p:sp>
      <p:sp>
        <p:nvSpPr>
          <p:cNvPr id="74755" name="Rectangle 2"/>
          <p:cNvSpPr>
            <a:spLocks noGrp="1" noRot="1" noChangeAspect="1" noChangeArrowheads="1"/>
          </p:cNvSpPr>
          <p:nvPr>
            <p:ph type="sldImg"/>
          </p:nvPr>
        </p:nvSpPr>
        <p:spPr>
          <a:solidFill>
            <a:srgbClr val="FFFFFF"/>
          </a:solidFill>
          <a:ln/>
        </p:spPr>
      </p:sp>
      <p:sp>
        <p:nvSpPr>
          <p:cNvPr id="7475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D6DD7EC9-8C7B-EB4B-9D61-D90135350C41}" type="slidenum">
              <a:rPr lang="en-US" sz="1200" b="0">
                <a:latin typeface="Times New Roman" charset="0"/>
              </a:rPr>
              <a:pPr eaLnBrk="1" hangingPunct="1"/>
              <a:t>41</a:t>
            </a:fld>
            <a:endParaRPr lang="en-US" sz="1200" b="0">
              <a:latin typeface="Times New Roman"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dirty="0" smtClean="0">
                <a:ea typeface="ＭＳ Ｐゴシック" charset="0"/>
                <a:cs typeface="ＭＳ Ｐゴシック" charset="0"/>
              </a:rPr>
              <a:t>Who is he, and why is he my hero?</a:t>
            </a:r>
            <a:endParaRPr lang="en-US" dirty="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94E5196E-C134-084E-B559-F434F89E0DEA}" type="slidenum">
              <a:rPr lang="en-US" sz="1200" b="0">
                <a:latin typeface="Times New Roman" charset="0"/>
              </a:rPr>
              <a:pPr eaLnBrk="1" hangingPunct="1"/>
              <a:t>43</a:t>
            </a:fld>
            <a:endParaRPr lang="en-US" sz="1200" b="0">
              <a:latin typeface="Times New Roman" charset="0"/>
            </a:endParaRPr>
          </a:p>
        </p:txBody>
      </p:sp>
      <p:sp>
        <p:nvSpPr>
          <p:cNvPr id="78851" name="Rectangle 2"/>
          <p:cNvSpPr>
            <a:spLocks noGrp="1" noRot="1" noChangeAspect="1" noChangeArrowheads="1"/>
          </p:cNvSpPr>
          <p:nvPr>
            <p:ph type="sldImg"/>
          </p:nvPr>
        </p:nvSpPr>
        <p:spPr>
          <a:solidFill>
            <a:srgbClr val="FFFFFF"/>
          </a:solidFill>
          <a:ln/>
        </p:spPr>
      </p:sp>
      <p:sp>
        <p:nvSpPr>
          <p:cNvPr id="7885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EBCF711E-90EC-0E44-9E68-71D318682C68}" type="slidenum">
              <a:rPr lang="en-US" sz="1200" b="0">
                <a:latin typeface="Times New Roman" charset="0"/>
              </a:rPr>
              <a:pPr eaLnBrk="1" hangingPunct="1"/>
              <a:t>44</a:t>
            </a:fld>
            <a:endParaRPr lang="en-US" sz="1200" b="0">
              <a:latin typeface="Times New Roman" charset="0"/>
            </a:endParaRPr>
          </a:p>
        </p:txBody>
      </p:sp>
      <p:sp>
        <p:nvSpPr>
          <p:cNvPr id="80899" name="Rectangle 2"/>
          <p:cNvSpPr>
            <a:spLocks noGrp="1" noRot="1" noChangeAspect="1" noChangeArrowheads="1"/>
          </p:cNvSpPr>
          <p:nvPr>
            <p:ph type="sldImg"/>
          </p:nvPr>
        </p:nvSpPr>
        <p:spPr>
          <a:solidFill>
            <a:srgbClr val="FFFFFF"/>
          </a:solidFill>
          <a:ln/>
        </p:spPr>
      </p:sp>
      <p:sp>
        <p:nvSpPr>
          <p:cNvPr id="8090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5405122B-661A-1F49-BC0B-DB23C3FE0005}" type="slidenum">
              <a:rPr lang="en-US" sz="1200" b="0">
                <a:latin typeface="Times New Roman" charset="0"/>
              </a:rPr>
              <a:pPr eaLnBrk="1" hangingPunct="1"/>
              <a:t>45</a:t>
            </a:fld>
            <a:endParaRPr lang="en-US" sz="1200" b="0">
              <a:latin typeface="Times New Roman"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56AA5D74-5907-1144-A0AE-0091645B4994}" type="slidenum">
              <a:rPr lang="en-US" sz="1200" b="0">
                <a:latin typeface="Times New Roman" charset="0"/>
              </a:rPr>
              <a:pPr eaLnBrk="1" hangingPunct="1"/>
              <a:t>11</a:t>
            </a:fld>
            <a:endParaRPr lang="en-US" sz="1200" b="0">
              <a:latin typeface="Times New Roman" charset="0"/>
            </a:endParaRPr>
          </a:p>
        </p:txBody>
      </p:sp>
      <p:sp>
        <p:nvSpPr>
          <p:cNvPr id="48131" name="Rectangle 2"/>
          <p:cNvSpPr>
            <a:spLocks noGrp="1" noRot="1" noChangeAspect="1" noChangeArrowheads="1"/>
          </p:cNvSpPr>
          <p:nvPr>
            <p:ph type="sldImg"/>
          </p:nvPr>
        </p:nvSpPr>
        <p:spPr>
          <a:solidFill>
            <a:srgbClr val="FFFFFF"/>
          </a:solidFill>
          <a:ln/>
        </p:spPr>
      </p:sp>
      <p:sp>
        <p:nvSpPr>
          <p:cNvPr id="4813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85DFE941-C2EF-F144-897F-A15E2E357FB6}" type="slidenum">
              <a:rPr lang="en-US" sz="1200" b="0">
                <a:latin typeface="Times New Roman" charset="0"/>
              </a:rPr>
              <a:pPr eaLnBrk="1" hangingPunct="1"/>
              <a:t>46</a:t>
            </a:fld>
            <a:endParaRPr lang="en-US" sz="1200" b="0">
              <a:latin typeface="Times New Roman" charset="0"/>
            </a:endParaRPr>
          </a:p>
        </p:txBody>
      </p:sp>
      <p:sp>
        <p:nvSpPr>
          <p:cNvPr id="84995" name="Rectangle 2"/>
          <p:cNvSpPr>
            <a:spLocks noGrp="1" noRot="1" noChangeAspect="1" noChangeArrowheads="1"/>
          </p:cNvSpPr>
          <p:nvPr>
            <p:ph type="sldImg"/>
          </p:nvPr>
        </p:nvSpPr>
        <p:spPr>
          <a:solidFill>
            <a:srgbClr val="FFFFFF"/>
          </a:solidFill>
          <a:ln/>
        </p:spPr>
      </p:sp>
      <p:sp>
        <p:nvSpPr>
          <p:cNvPr id="8499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r>
              <a:rPr lang="en-US" sz="2400" dirty="0" smtClean="0">
                <a:ea typeface="ＭＳ Ｐゴシック" charset="0"/>
                <a:cs typeface="ＭＳ Ｐゴシック" charset="0"/>
              </a:rPr>
              <a:t>Why is clock </a:t>
            </a:r>
            <a:r>
              <a:rPr lang="en-US" sz="2400" dirty="0" err="1" smtClean="0">
                <a:ea typeface="ＭＳ Ｐゴシック" charset="0"/>
                <a:cs typeface="ＭＳ Ｐゴシック" charset="0"/>
              </a:rPr>
              <a:t>synchonization</a:t>
            </a:r>
            <a:r>
              <a:rPr lang="en-US" sz="2400" baseline="0" dirty="0" smtClean="0">
                <a:ea typeface="ＭＳ Ｐゴシック" charset="0"/>
                <a:cs typeface="ＭＳ Ｐゴシック" charset="0"/>
              </a:rPr>
              <a:t> necessary?</a:t>
            </a:r>
          </a:p>
          <a:p>
            <a:endParaRPr lang="en-US" sz="2400" baseline="0" dirty="0" smtClean="0">
              <a:ea typeface="ＭＳ Ｐゴシック" charset="0"/>
              <a:cs typeface="ＭＳ Ｐゴシック" charset="0"/>
            </a:endParaRPr>
          </a:p>
          <a:p>
            <a:r>
              <a:rPr lang="en-US" sz="2400" baseline="0" dirty="0" smtClean="0">
                <a:ea typeface="ＭＳ Ｐゴシック" charset="0"/>
                <a:cs typeface="ＭＳ Ｐゴシック" charset="0"/>
              </a:rPr>
              <a:t>It isn’t, but if we get rid of it, efficiency goes down…</a:t>
            </a:r>
            <a:endParaRPr lang="en-US" sz="2400" dirty="0">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26EC52EB-4501-2040-8D98-BF1D91F1294A}" type="slidenum">
              <a:rPr lang="en-US" sz="1200" b="0">
                <a:latin typeface="Times New Roman" charset="0"/>
              </a:rPr>
              <a:pPr eaLnBrk="1" hangingPunct="1"/>
              <a:t>47</a:t>
            </a:fld>
            <a:endParaRPr lang="en-US" sz="1200" b="0">
              <a:latin typeface="Times New Roman" charset="0"/>
            </a:endParaRPr>
          </a:p>
        </p:txBody>
      </p:sp>
      <p:sp>
        <p:nvSpPr>
          <p:cNvPr id="87043" name="Rectangle 2"/>
          <p:cNvSpPr>
            <a:spLocks noGrp="1" noRot="1" noChangeAspect="1" noChangeArrowheads="1"/>
          </p:cNvSpPr>
          <p:nvPr>
            <p:ph type="sldImg"/>
          </p:nvPr>
        </p:nvSpPr>
        <p:spPr>
          <a:solidFill>
            <a:srgbClr val="FFFFFF"/>
          </a:solidFill>
          <a:ln/>
        </p:spPr>
      </p:sp>
      <p:sp>
        <p:nvSpPr>
          <p:cNvPr id="8704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r>
              <a:rPr lang="en-US" dirty="0" smtClean="0">
                <a:ea typeface="ＭＳ Ｐゴシック" charset="0"/>
                <a:cs typeface="ＭＳ Ｐゴシック" charset="0"/>
              </a:rPr>
              <a:t>Which of these are the most important!</a:t>
            </a:r>
            <a:endParaRPr lang="en-US" dirty="0">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281ECA61-3AE7-2C4E-AD4F-E208908BE981}" type="slidenum">
              <a:rPr lang="en-US" sz="1200" b="0">
                <a:latin typeface="Times New Roman" charset="0"/>
              </a:rPr>
              <a:pPr eaLnBrk="1" hangingPunct="1"/>
              <a:t>48</a:t>
            </a:fld>
            <a:endParaRPr lang="en-US" sz="1200" b="0">
              <a:latin typeface="Times New Roman" charset="0"/>
            </a:endParaRPr>
          </a:p>
        </p:txBody>
      </p:sp>
      <p:sp>
        <p:nvSpPr>
          <p:cNvPr id="89091" name="Rectangle 2"/>
          <p:cNvSpPr>
            <a:spLocks noGrp="1" noRot="1" noChangeAspect="1" noChangeArrowheads="1"/>
          </p:cNvSpPr>
          <p:nvPr>
            <p:ph type="sldImg"/>
          </p:nvPr>
        </p:nvSpPr>
        <p:spPr>
          <a:solidFill>
            <a:srgbClr val="FFFFFF"/>
          </a:solidFill>
          <a:ln/>
        </p:spPr>
      </p:sp>
      <p:sp>
        <p:nvSpPr>
          <p:cNvPr id="8909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82B2A4E8-85A7-134F-9466-8B9A4A9D7339}" type="slidenum">
              <a:rPr lang="en-US" sz="1200" b="0">
                <a:latin typeface="Times New Roman" charset="0"/>
              </a:rPr>
              <a:pPr eaLnBrk="1" hangingPunct="1"/>
              <a:t>49</a:t>
            </a:fld>
            <a:endParaRPr lang="en-US" sz="1200" b="0">
              <a:latin typeface="Times New Roman" charset="0"/>
            </a:endParaRPr>
          </a:p>
        </p:txBody>
      </p:sp>
      <p:sp>
        <p:nvSpPr>
          <p:cNvPr id="91139" name="Rectangle 2"/>
          <p:cNvSpPr>
            <a:spLocks noGrp="1" noRot="1" noChangeAspect="1" noChangeArrowheads="1"/>
          </p:cNvSpPr>
          <p:nvPr>
            <p:ph type="sldImg"/>
          </p:nvPr>
        </p:nvSpPr>
        <p:spPr>
          <a:solidFill>
            <a:srgbClr val="FFFFFF"/>
          </a:solidFill>
          <a:ln/>
        </p:spPr>
      </p:sp>
      <p:sp>
        <p:nvSpPr>
          <p:cNvPr id="9114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r>
              <a:rPr lang="en-US" sz="2000" dirty="0" smtClean="0">
                <a:ea typeface="ＭＳ Ｐゴシック" charset="0"/>
                <a:cs typeface="ＭＳ Ｐゴシック" charset="0"/>
              </a:rPr>
              <a:t>Ask:</a:t>
            </a:r>
            <a:r>
              <a:rPr lang="en-US" sz="2000" baseline="0" dirty="0" smtClean="0">
                <a:ea typeface="ＭＳ Ｐゴシック" charset="0"/>
                <a:cs typeface="ＭＳ Ｐゴシック" charset="0"/>
              </a:rPr>
              <a:t> who knows? (from knowing </a:t>
            </a:r>
            <a:r>
              <a:rPr lang="en-US" sz="2000" baseline="0" dirty="0" err="1" smtClean="0">
                <a:ea typeface="ＭＳ Ｐゴシック" charset="0"/>
                <a:cs typeface="ＭＳ Ｐゴシック" charset="0"/>
              </a:rPr>
              <a:t>ethernet</a:t>
            </a:r>
            <a:r>
              <a:rPr lang="en-US" sz="2000" baseline="0" dirty="0" smtClean="0">
                <a:ea typeface="ＭＳ Ｐゴシック" charset="0"/>
                <a:cs typeface="ＭＳ Ｐゴシック" charset="0"/>
              </a:rPr>
              <a:t>)?</a:t>
            </a:r>
          </a:p>
          <a:p>
            <a:endParaRPr lang="en-US" sz="2000" baseline="0" dirty="0" smtClean="0">
              <a:ea typeface="ＭＳ Ｐゴシック" charset="0"/>
              <a:cs typeface="ＭＳ Ｐゴシック" charset="0"/>
            </a:endParaRPr>
          </a:p>
          <a:p>
            <a:r>
              <a:rPr lang="en-US" sz="2000" baseline="0" dirty="0" smtClean="0">
                <a:ea typeface="ＭＳ Ｐゴシック" charset="0"/>
                <a:cs typeface="ＭＳ Ｐゴシック" charset="0"/>
              </a:rPr>
              <a:t>Someone who doesn’t, how to do this?</a:t>
            </a:r>
            <a:endParaRPr lang="en-US" sz="2000" baseline="0" dirty="0">
              <a:ea typeface="ＭＳ Ｐゴシック" charset="0"/>
              <a:cs typeface="ＭＳ Ｐゴシック" charset="0"/>
            </a:endParaRPr>
          </a:p>
          <a:p>
            <a:r>
              <a:rPr lang="en-US" sz="2000" baseline="0" dirty="0" smtClean="0">
                <a:ea typeface="ＭＳ Ｐゴシック" charset="0"/>
                <a:cs typeface="ＭＳ Ｐゴシック" charset="0"/>
              </a:rPr>
              <a:t>Listen before sending to detect possible collision</a:t>
            </a:r>
          </a:p>
          <a:p>
            <a:r>
              <a:rPr lang="en-US" sz="2000" baseline="0" dirty="0" smtClean="0">
                <a:ea typeface="ＭＳ Ｐゴシック" charset="0"/>
                <a:cs typeface="ＭＳ Ｐゴシック" charset="0"/>
              </a:rPr>
              <a:t>Why not listen to detect current collision!</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EA2B8162-AD91-4E41-87FA-46E55C0794C5}" type="slidenum">
              <a:rPr lang="en-US" sz="1200" b="0">
                <a:latin typeface="Times New Roman" charset="0"/>
              </a:rPr>
              <a:pPr eaLnBrk="1" hangingPunct="1"/>
              <a:t>50</a:t>
            </a:fld>
            <a:endParaRPr lang="en-US" sz="1200" b="0">
              <a:latin typeface="Times New Roman" charset="0"/>
            </a:endParaRPr>
          </a:p>
        </p:txBody>
      </p:sp>
      <p:sp>
        <p:nvSpPr>
          <p:cNvPr id="93187" name="Rectangle 2"/>
          <p:cNvSpPr>
            <a:spLocks noGrp="1" noRot="1" noChangeAspect="1" noChangeArrowheads="1"/>
          </p:cNvSpPr>
          <p:nvPr>
            <p:ph type="sldImg"/>
          </p:nvPr>
        </p:nvSpPr>
        <p:spPr>
          <a:solidFill>
            <a:srgbClr val="FFFFFF"/>
          </a:solidFill>
          <a:ln/>
        </p:spPr>
      </p:sp>
      <p:sp>
        <p:nvSpPr>
          <p:cNvPr id="9318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4FEFFECC-891E-BA44-BE9C-D67DB6E1AC28}" type="slidenum">
              <a:rPr lang="en-US" sz="1200" b="0">
                <a:latin typeface="Times New Roman" charset="0"/>
              </a:rPr>
              <a:pPr eaLnBrk="1" hangingPunct="1"/>
              <a:t>51</a:t>
            </a:fld>
            <a:endParaRPr lang="en-US" sz="1200" b="0">
              <a:latin typeface="Times New Roman" charset="0"/>
            </a:endParaRPr>
          </a:p>
        </p:txBody>
      </p:sp>
      <p:sp>
        <p:nvSpPr>
          <p:cNvPr id="95235" name="Rectangle 2"/>
          <p:cNvSpPr>
            <a:spLocks noGrp="1" noRot="1" noChangeAspect="1" noChangeArrowheads="1"/>
          </p:cNvSpPr>
          <p:nvPr>
            <p:ph type="sldImg"/>
          </p:nvPr>
        </p:nvSpPr>
        <p:spPr>
          <a:solidFill>
            <a:srgbClr val="FFFFFF"/>
          </a:solidFill>
          <a:ln/>
        </p:spPr>
      </p:sp>
      <p:sp>
        <p:nvSpPr>
          <p:cNvPr id="9523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r>
              <a:rPr lang="en-US" dirty="0" smtClean="0">
                <a:ea typeface="ＭＳ Ｐゴシック" charset="0"/>
                <a:cs typeface="ＭＳ Ｐゴシック" charset="0"/>
              </a:rPr>
              <a:t>Draw failed collision detection….</a:t>
            </a:r>
            <a:endParaRPr lang="en-US" dirty="0">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EC130659-87AF-CE4D-B5EA-54D55326E82A}" type="slidenum">
              <a:rPr lang="en-US" sz="1200" b="0">
                <a:latin typeface="Times New Roman" charset="0"/>
              </a:rPr>
              <a:pPr eaLnBrk="1" hangingPunct="1"/>
              <a:t>52</a:t>
            </a:fld>
            <a:endParaRPr lang="en-US" sz="1200" b="0">
              <a:latin typeface="Times New Roman" charset="0"/>
            </a:endParaRPr>
          </a:p>
        </p:txBody>
      </p:sp>
      <p:sp>
        <p:nvSpPr>
          <p:cNvPr id="97283" name="Rectangle 2"/>
          <p:cNvSpPr>
            <a:spLocks noGrp="1" noRot="1" noChangeAspect="1" noChangeArrowheads="1"/>
          </p:cNvSpPr>
          <p:nvPr>
            <p:ph type="sldImg"/>
          </p:nvPr>
        </p:nvSpPr>
        <p:spPr>
          <a:solidFill>
            <a:srgbClr val="FFFFFF"/>
          </a:solidFill>
          <a:ln/>
        </p:spPr>
      </p:sp>
      <p:sp>
        <p:nvSpPr>
          <p:cNvPr id="972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A10B4C87-43F1-8447-99DD-FB94C86AE74F}" type="slidenum">
              <a:rPr lang="en-US" sz="1200" b="0">
                <a:latin typeface="Times New Roman" charset="0"/>
              </a:rPr>
              <a:pPr eaLnBrk="1" hangingPunct="1"/>
              <a:t>53</a:t>
            </a:fld>
            <a:endParaRPr lang="en-US" sz="1200" b="0">
              <a:latin typeface="Times New Roman" charset="0"/>
            </a:endParaRPr>
          </a:p>
        </p:txBody>
      </p:sp>
      <p:sp>
        <p:nvSpPr>
          <p:cNvPr id="99331" name="Rectangle 2"/>
          <p:cNvSpPr>
            <a:spLocks noGrp="1" noRot="1" noChangeAspect="1" noChangeArrowheads="1"/>
          </p:cNvSpPr>
          <p:nvPr>
            <p:ph type="sldImg"/>
          </p:nvPr>
        </p:nvSpPr>
        <p:spPr>
          <a:solidFill>
            <a:srgbClr val="FFFFFF"/>
          </a:solidFill>
          <a:ln/>
        </p:spPr>
      </p:sp>
      <p:sp>
        <p:nvSpPr>
          <p:cNvPr id="9933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r>
              <a:rPr lang="en-US" sz="2000" b="1" dirty="0" smtClean="0">
                <a:ea typeface="ＭＳ Ｐゴシック" charset="0"/>
                <a:cs typeface="ＭＳ Ｐゴシック" charset="0"/>
              </a:rPr>
              <a:t>10Gbps</a:t>
            </a:r>
            <a:r>
              <a:rPr lang="en-US" sz="2000" b="1" baseline="0" dirty="0" smtClean="0">
                <a:ea typeface="ＭＳ Ｐゴシック" charset="0"/>
                <a:cs typeface="ＭＳ Ｐゴシック" charset="0"/>
              </a:rPr>
              <a:t> is switched, doesn’t have this problem!!!</a:t>
            </a:r>
            <a:endParaRPr lang="en-US" sz="2000" b="1" dirty="0">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A096FD06-A9BA-354F-8BA4-2858187EFB58}" type="slidenum">
              <a:rPr lang="en-US" sz="1200" b="0">
                <a:latin typeface="Times New Roman" charset="0"/>
              </a:rPr>
              <a:pPr eaLnBrk="1" hangingPunct="1"/>
              <a:t>54</a:t>
            </a:fld>
            <a:endParaRPr lang="en-US" sz="1200" b="0">
              <a:latin typeface="Times New Roman" charset="0"/>
            </a:endParaRPr>
          </a:p>
        </p:txBody>
      </p:sp>
      <p:sp>
        <p:nvSpPr>
          <p:cNvPr id="101379" name="Rectangle 2"/>
          <p:cNvSpPr>
            <a:spLocks noGrp="1" noRot="1" noChangeAspect="1" noChangeArrowheads="1"/>
          </p:cNvSpPr>
          <p:nvPr>
            <p:ph type="sldImg"/>
          </p:nvPr>
        </p:nvSpPr>
        <p:spPr>
          <a:solidFill>
            <a:srgbClr val="FFFFFF"/>
          </a:solidFill>
          <a:ln/>
        </p:spPr>
      </p:sp>
      <p:sp>
        <p:nvSpPr>
          <p:cNvPr id="10138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r>
              <a:rPr lang="en-US" dirty="0" smtClean="0">
                <a:ea typeface="ＭＳ Ｐゴシック" charset="0"/>
                <a:cs typeface="ＭＳ Ｐゴシック" charset="0"/>
              </a:rPr>
              <a:t>K represents number of collisions per transmission….</a:t>
            </a:r>
            <a:endParaRPr lang="en-US" dirty="0">
              <a:ea typeface="ＭＳ Ｐゴシック" charset="0"/>
              <a:cs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0A9FF5CD-F799-4A4C-B00B-B9C7847ECDB5}" type="slidenum">
              <a:rPr lang="en-US" sz="1200" b="0">
                <a:latin typeface="Times New Roman" charset="0"/>
              </a:rPr>
              <a:pPr eaLnBrk="1" hangingPunct="1"/>
              <a:t>55</a:t>
            </a:fld>
            <a:endParaRPr lang="en-US" sz="1200" b="0">
              <a:latin typeface="Times New Roman" charset="0"/>
            </a:endParaRPr>
          </a:p>
        </p:txBody>
      </p:sp>
      <p:sp>
        <p:nvSpPr>
          <p:cNvPr id="104451" name="Rectangle 2"/>
          <p:cNvSpPr>
            <a:spLocks noGrp="1" noRot="1" noChangeAspect="1" noChangeArrowheads="1"/>
          </p:cNvSpPr>
          <p:nvPr>
            <p:ph type="sldImg"/>
          </p:nvPr>
        </p:nvSpPr>
        <p:spPr>
          <a:solidFill>
            <a:srgbClr val="FFFFFF"/>
          </a:solidFill>
          <a:ln/>
        </p:spPr>
      </p:sp>
      <p:sp>
        <p:nvSpPr>
          <p:cNvPr id="10445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BB73EF23-A48E-FF4B-A9BC-8B81AB75B1F3}" type="slidenum">
              <a:rPr lang="en-US" sz="1200" b="0">
                <a:latin typeface="Times New Roman" charset="0"/>
              </a:rPr>
              <a:pPr eaLnBrk="1" hangingPunct="1"/>
              <a:t>12</a:t>
            </a:fld>
            <a:endParaRPr lang="en-US" sz="1200" b="0">
              <a:latin typeface="Times New Roman" charset="0"/>
            </a:endParaRPr>
          </a:p>
        </p:txBody>
      </p:sp>
      <p:sp>
        <p:nvSpPr>
          <p:cNvPr id="59395" name="Rectangle 2"/>
          <p:cNvSpPr>
            <a:spLocks noGrp="1" noRot="1" noChangeAspect="1" noChangeArrowheads="1"/>
          </p:cNvSpPr>
          <p:nvPr>
            <p:ph type="sldImg"/>
          </p:nvPr>
        </p:nvSpPr>
        <p:spPr>
          <a:solidFill>
            <a:srgbClr val="FFFFFF"/>
          </a:solidFill>
          <a:ln/>
        </p:spPr>
      </p:sp>
      <p:sp>
        <p:nvSpPr>
          <p:cNvPr id="5939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F91EE88D-5C5A-8E48-875B-FF1C51492C19}" type="slidenum">
              <a:rPr lang="en-US" sz="1200" b="0">
                <a:latin typeface="Times New Roman" charset="0"/>
              </a:rPr>
              <a:pPr eaLnBrk="1" hangingPunct="1"/>
              <a:t>56</a:t>
            </a:fld>
            <a:endParaRPr lang="en-US" sz="1200" b="0">
              <a:latin typeface="Times New Roman" charset="0"/>
            </a:endParaRPr>
          </a:p>
        </p:txBody>
      </p:sp>
      <p:sp>
        <p:nvSpPr>
          <p:cNvPr id="43011" name="Rectangle 2"/>
          <p:cNvSpPr>
            <a:spLocks noGrp="1" noRot="1" noChangeAspect="1" noChangeArrowheads="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8D5449E5-25AA-1A47-9C3B-1506A307C190}" type="slidenum">
              <a:rPr lang="en-US" sz="1200" b="0">
                <a:latin typeface="Times New Roman" charset="0"/>
              </a:rPr>
              <a:pPr eaLnBrk="1" hangingPunct="1"/>
              <a:t>58</a:t>
            </a:fld>
            <a:endParaRPr lang="en-US" sz="1200" b="0">
              <a:latin typeface="Times New Roman" charset="0"/>
            </a:endParaRPr>
          </a:p>
        </p:txBody>
      </p:sp>
      <p:sp>
        <p:nvSpPr>
          <p:cNvPr id="25603" name="Rectangle 2"/>
          <p:cNvSpPr>
            <a:spLocks noGrp="1" noRot="1" noChangeAspect="1" noChangeArrowheads="1"/>
          </p:cNvSpPr>
          <p:nvPr>
            <p:ph type="sldImg"/>
          </p:nvPr>
        </p:nvSpPr>
        <p:spPr>
          <a:solidFill>
            <a:srgbClr val="FFFFFF"/>
          </a:solidFill>
          <a:ln/>
        </p:spPr>
      </p:sp>
      <p:sp>
        <p:nvSpPr>
          <p:cNvPr id="2560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t>
            </a:r>
            <a:r>
              <a:rPr lang="en-US" baseline="0" dirty="0" smtClean="0"/>
              <a:t> would listening help?</a:t>
            </a:r>
            <a:endParaRPr lang="en-US" dirty="0"/>
          </a:p>
        </p:txBody>
      </p:sp>
      <p:sp>
        <p:nvSpPr>
          <p:cNvPr id="4" name="Slide Number Placeholder 3"/>
          <p:cNvSpPr>
            <a:spLocks noGrp="1"/>
          </p:cNvSpPr>
          <p:nvPr>
            <p:ph type="sldNum" sz="quarter" idx="10"/>
          </p:nvPr>
        </p:nvSpPr>
        <p:spPr/>
        <p:txBody>
          <a:bodyPr/>
          <a:lstStyle/>
          <a:p>
            <a:pPr>
              <a:defRPr/>
            </a:pPr>
            <a:fld id="{E50E609E-E8D3-7341-9173-2B1EA0EA0FF7}" type="slidenum">
              <a:rPr lang="en-US" smtClean="0"/>
              <a:pPr>
                <a:defRPr/>
              </a:pPr>
              <a:t>59</a:t>
            </a:fld>
            <a:endParaRPr lang="en-US"/>
          </a:p>
        </p:txBody>
      </p:sp>
    </p:spTree>
    <p:extLst>
      <p:ext uri="{BB962C8B-B14F-4D97-AF65-F5344CB8AC3E}">
        <p14:creationId xmlns:p14="http://schemas.microsoft.com/office/powerpoint/2010/main" val="31894976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e.g., know most important way to spread a rumor…</a:t>
            </a:r>
            <a:endParaRPr lang="en-US" dirty="0"/>
          </a:p>
        </p:txBody>
      </p:sp>
      <p:sp>
        <p:nvSpPr>
          <p:cNvPr id="4" name="Slide Number Placeholder 3"/>
          <p:cNvSpPr>
            <a:spLocks noGrp="1"/>
          </p:cNvSpPr>
          <p:nvPr>
            <p:ph type="sldNum" sz="quarter" idx="10"/>
          </p:nvPr>
        </p:nvSpPr>
        <p:spPr/>
        <p:txBody>
          <a:bodyPr/>
          <a:lstStyle/>
          <a:p>
            <a:pPr>
              <a:defRPr/>
            </a:pPr>
            <a:fld id="{E50E609E-E8D3-7341-9173-2B1EA0EA0FF7}" type="slidenum">
              <a:rPr lang="en-US" smtClean="0"/>
              <a:pPr>
                <a:defRPr/>
              </a:pPr>
              <a:t>63</a:t>
            </a:fld>
            <a:endParaRPr lang="en-US"/>
          </a:p>
        </p:txBody>
      </p:sp>
    </p:spTree>
    <p:extLst>
      <p:ext uri="{BB962C8B-B14F-4D97-AF65-F5344CB8AC3E}">
        <p14:creationId xmlns:p14="http://schemas.microsoft.com/office/powerpoint/2010/main" val="27149725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answer this</a:t>
            </a:r>
            <a:endParaRPr lang="en-US" dirty="0"/>
          </a:p>
        </p:txBody>
      </p:sp>
      <p:sp>
        <p:nvSpPr>
          <p:cNvPr id="4" name="Slide Number Placeholder 3"/>
          <p:cNvSpPr>
            <a:spLocks noGrp="1"/>
          </p:cNvSpPr>
          <p:nvPr>
            <p:ph type="sldNum" sz="quarter" idx="10"/>
          </p:nvPr>
        </p:nvSpPr>
        <p:spPr/>
        <p:txBody>
          <a:bodyPr/>
          <a:lstStyle/>
          <a:p>
            <a:pPr>
              <a:defRPr/>
            </a:pPr>
            <a:fld id="{E50E609E-E8D3-7341-9173-2B1EA0EA0FF7}" type="slidenum">
              <a:rPr lang="en-US" smtClean="0"/>
              <a:pPr>
                <a:defRPr/>
              </a:pPr>
              <a:t>65</a:t>
            </a:fld>
            <a:endParaRPr lang="en-US"/>
          </a:p>
        </p:txBody>
      </p:sp>
    </p:spTree>
    <p:extLst>
      <p:ext uri="{BB962C8B-B14F-4D97-AF65-F5344CB8AC3E}">
        <p14:creationId xmlns:p14="http://schemas.microsoft.com/office/powerpoint/2010/main" val="14648824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E.g., knowing how to spread rumor</a:t>
            </a:r>
            <a:endParaRPr lang="en-US" dirty="0"/>
          </a:p>
        </p:txBody>
      </p:sp>
      <p:sp>
        <p:nvSpPr>
          <p:cNvPr id="4" name="Slide Number Placeholder 3"/>
          <p:cNvSpPr>
            <a:spLocks noGrp="1"/>
          </p:cNvSpPr>
          <p:nvPr>
            <p:ph type="sldNum" sz="quarter" idx="10"/>
          </p:nvPr>
        </p:nvSpPr>
        <p:spPr/>
        <p:txBody>
          <a:bodyPr/>
          <a:lstStyle/>
          <a:p>
            <a:pPr>
              <a:defRPr/>
            </a:pPr>
            <a:fld id="{E50E609E-E8D3-7341-9173-2B1EA0EA0FF7}" type="slidenum">
              <a:rPr lang="en-US" smtClean="0"/>
              <a:pPr>
                <a:defRPr/>
              </a:pPr>
              <a:t>72</a:t>
            </a:fld>
            <a:endParaRPr lang="en-US"/>
          </a:p>
        </p:txBody>
      </p:sp>
    </p:spTree>
    <p:extLst>
      <p:ext uri="{BB962C8B-B14F-4D97-AF65-F5344CB8AC3E}">
        <p14:creationId xmlns:p14="http://schemas.microsoft.com/office/powerpoint/2010/main" val="2896162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2AE57665-E51C-9A4B-9773-8E7EA9CA23C4}" type="slidenum">
              <a:rPr lang="en-US" sz="1200" b="0">
                <a:latin typeface="Times New Roman" charset="0"/>
              </a:rPr>
              <a:pPr eaLnBrk="1" hangingPunct="1"/>
              <a:t>13</a:t>
            </a:fld>
            <a:endParaRPr lang="en-US" sz="1200" b="0">
              <a:latin typeface="Times New Roman" charset="0"/>
            </a:endParaRPr>
          </a:p>
        </p:txBody>
      </p:sp>
      <p:sp>
        <p:nvSpPr>
          <p:cNvPr id="65539" name="Rectangle 2"/>
          <p:cNvSpPr>
            <a:spLocks noGrp="1" noRot="1" noChangeAspect="1" noChangeArrowheads="1"/>
          </p:cNvSpPr>
          <p:nvPr>
            <p:ph type="sldImg"/>
          </p:nvPr>
        </p:nvSpPr>
        <p:spPr>
          <a:solidFill>
            <a:srgbClr val="FFFFFF"/>
          </a:solidFill>
          <a:ln/>
        </p:spPr>
      </p:sp>
      <p:sp>
        <p:nvSpPr>
          <p:cNvPr id="6554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2B43D954-7F83-9A49-8C72-16BE1160BDE2}" type="slidenum">
              <a:rPr lang="en-US" sz="1200" b="0">
                <a:latin typeface="Times New Roman" charset="0"/>
              </a:rPr>
              <a:pPr eaLnBrk="1" hangingPunct="1"/>
              <a:t>14</a:t>
            </a:fld>
            <a:endParaRPr lang="en-US" sz="1200" b="0">
              <a:latin typeface="Times New Roman" charset="0"/>
            </a:endParaRPr>
          </a:p>
        </p:txBody>
      </p:sp>
      <p:sp>
        <p:nvSpPr>
          <p:cNvPr id="73731" name="Rectangle 2"/>
          <p:cNvSpPr>
            <a:spLocks noGrp="1" noRot="1" noChangeAspect="1" noChangeArrowheads="1"/>
          </p:cNvSpPr>
          <p:nvPr>
            <p:ph type="sldImg"/>
          </p:nvPr>
        </p:nvSpPr>
        <p:spPr>
          <a:solidFill>
            <a:srgbClr val="FFFFFF"/>
          </a:solidFill>
          <a:ln/>
        </p:spPr>
      </p:sp>
      <p:sp>
        <p:nvSpPr>
          <p:cNvPr id="7373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59DDD75B-54BF-3B48-993F-BE71735F83AA}" type="slidenum">
              <a:rPr lang="en-US" sz="1200" b="0">
                <a:latin typeface="Times New Roman" charset="0"/>
              </a:rPr>
              <a:pPr eaLnBrk="1" hangingPunct="1"/>
              <a:t>15</a:t>
            </a:fld>
            <a:endParaRPr lang="en-US" sz="1200" b="0">
              <a:latin typeface="Times New Roman" charset="0"/>
            </a:endParaRPr>
          </a:p>
        </p:txBody>
      </p:sp>
      <p:sp>
        <p:nvSpPr>
          <p:cNvPr id="75779" name="Rectangle 2"/>
          <p:cNvSpPr>
            <a:spLocks noGrp="1" noRot="1" noChangeAspect="1" noChangeArrowheads="1"/>
          </p:cNvSpPr>
          <p:nvPr>
            <p:ph type="sldImg"/>
          </p:nvPr>
        </p:nvSpPr>
        <p:spPr>
          <a:solidFill>
            <a:srgbClr val="FFFFFF"/>
          </a:solidFill>
          <a:ln/>
        </p:spPr>
      </p:sp>
      <p:sp>
        <p:nvSpPr>
          <p:cNvPr id="7578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0E609E-E8D3-7341-9173-2B1EA0EA0FF7}" type="slidenum">
              <a:rPr lang="en-US" smtClean="0"/>
              <a:pPr>
                <a:defRPr/>
              </a:pPr>
              <a:t>16</a:t>
            </a:fld>
            <a:endParaRPr lang="en-US"/>
          </a:p>
        </p:txBody>
      </p:sp>
    </p:spTree>
    <p:extLst>
      <p:ext uri="{BB962C8B-B14F-4D97-AF65-F5344CB8AC3E}">
        <p14:creationId xmlns:p14="http://schemas.microsoft.com/office/powerpoint/2010/main" val="3575647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F3BC8FFD-D38F-AC47-B180-09B869FEE60D}" type="slidenum">
              <a:rPr lang="en-US" sz="1200" b="0">
                <a:latin typeface="Times New Roman" charset="0"/>
              </a:rPr>
              <a:pPr eaLnBrk="1" hangingPunct="1"/>
              <a:t>22</a:t>
            </a:fld>
            <a:endParaRPr lang="en-US" sz="1200" b="0">
              <a:latin typeface="Times New Roman" charset="0"/>
            </a:endParaRPr>
          </a:p>
        </p:txBody>
      </p:sp>
      <p:sp>
        <p:nvSpPr>
          <p:cNvPr id="77827" name="Rectangle 2"/>
          <p:cNvSpPr>
            <a:spLocks noGrp="1" noRot="1" noChangeAspect="1" noChangeArrowheads="1"/>
          </p:cNvSpPr>
          <p:nvPr>
            <p:ph type="sldImg"/>
          </p:nvPr>
        </p:nvSpPr>
        <p:spPr>
          <a:solidFill>
            <a:srgbClr val="FFFFFF"/>
          </a:solidFill>
          <a:ln/>
        </p:spPr>
      </p:sp>
      <p:sp>
        <p:nvSpPr>
          <p:cNvPr id="7782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5"/>
          <p:cNvSpPr>
            <a:spLocks noChangeShapeType="1"/>
          </p:cNvSpPr>
          <p:nvPr/>
        </p:nvSpPr>
        <p:spPr bwMode="auto">
          <a:xfrm>
            <a:off x="152400" y="1143000"/>
            <a:ext cx="8839200" cy="0"/>
          </a:xfrm>
          <a:prstGeom prst="line">
            <a:avLst/>
          </a:prstGeom>
          <a:noFill/>
          <a:ln w="28575">
            <a:solidFill>
              <a:schemeClr val="accent1"/>
            </a:solidFill>
            <a:round/>
            <a:headEnd/>
            <a:tailEnd/>
          </a:ln>
          <a:effectLst/>
        </p:spPr>
        <p:txBody>
          <a:bodyPr wrap="none" anchor="ctr"/>
          <a:lstStyle/>
          <a:p>
            <a:pPr algn="r" defTabSz="914400">
              <a:defRPr/>
            </a:pPr>
            <a:endParaRPr lang="en-US" sz="2000" b="1">
              <a:solidFill>
                <a:srgbClr val="000000"/>
              </a:solidFill>
              <a:latin typeface="Courier New" charset="0"/>
              <a:ea typeface="Arial"/>
              <a:cs typeface="Arial"/>
            </a:endParaRPr>
          </a:p>
        </p:txBody>
      </p:sp>
      <p:sp>
        <p:nvSpPr>
          <p:cNvPr id="5" name="Line 6"/>
          <p:cNvSpPr>
            <a:spLocks noChangeShapeType="1"/>
          </p:cNvSpPr>
          <p:nvPr/>
        </p:nvSpPr>
        <p:spPr bwMode="auto">
          <a:xfrm>
            <a:off x="381000" y="1143000"/>
            <a:ext cx="0" cy="5562600"/>
          </a:xfrm>
          <a:prstGeom prst="line">
            <a:avLst/>
          </a:prstGeom>
          <a:noFill/>
          <a:ln w="28575">
            <a:solidFill>
              <a:schemeClr val="accent1"/>
            </a:solidFill>
            <a:round/>
            <a:headEnd/>
            <a:tailEnd/>
          </a:ln>
          <a:effectLst/>
        </p:spPr>
        <p:txBody>
          <a:bodyPr wrap="none" anchor="ctr"/>
          <a:lstStyle/>
          <a:p>
            <a:pPr algn="r" defTabSz="914400">
              <a:defRPr/>
            </a:pPr>
            <a:endParaRPr lang="en-US" sz="2000" b="1">
              <a:solidFill>
                <a:srgbClr val="000000"/>
              </a:solidFill>
              <a:latin typeface="Courier New" charset="0"/>
              <a:ea typeface="Arial"/>
              <a:cs typeface="Arial"/>
            </a:endParaRPr>
          </a:p>
        </p:txBody>
      </p:sp>
      <p:sp>
        <p:nvSpPr>
          <p:cNvPr id="6" name="AutoShape 8"/>
          <p:cNvSpPr>
            <a:spLocks noChangeArrowheads="1"/>
          </p:cNvSpPr>
          <p:nvPr/>
        </p:nvSpPr>
        <p:spPr bwMode="auto">
          <a:xfrm>
            <a:off x="152400" y="152400"/>
            <a:ext cx="8839200" cy="6553200"/>
          </a:xfrm>
          <a:prstGeom prst="roundRect">
            <a:avLst>
              <a:gd name="adj" fmla="val 4144"/>
            </a:avLst>
          </a:prstGeom>
          <a:noFill/>
          <a:ln w="28575">
            <a:solidFill>
              <a:schemeClr val="accent1"/>
            </a:solidFill>
            <a:round/>
            <a:headEnd/>
            <a:tailEnd/>
          </a:ln>
          <a:effectLst/>
        </p:spPr>
        <p:txBody>
          <a:bodyPr wrap="none" anchor="ctr"/>
          <a:lstStyle/>
          <a:p>
            <a:pPr algn="r" defTabSz="914400">
              <a:defRPr/>
            </a:pPr>
            <a:endParaRPr lang="en-US" sz="2000" b="1">
              <a:solidFill>
                <a:srgbClr val="000000"/>
              </a:solidFill>
              <a:latin typeface="Courier New" charset="0"/>
              <a:ea typeface="Arial"/>
              <a:cs typeface="Arial"/>
            </a:endParaRPr>
          </a:p>
        </p:txBody>
      </p:sp>
      <p:sp>
        <p:nvSpPr>
          <p:cNvPr id="657410" name="Rectangle 2"/>
          <p:cNvSpPr>
            <a:spLocks noGrp="1" noChangeArrowheads="1"/>
          </p:cNvSpPr>
          <p:nvPr>
            <p:ph type="ctrTitle"/>
          </p:nvPr>
        </p:nvSpPr>
        <p:spPr>
          <a:xfrm>
            <a:off x="685800" y="2130425"/>
            <a:ext cx="7772400" cy="1470025"/>
          </a:xfrm>
        </p:spPr>
        <p:txBody>
          <a:bodyPr/>
          <a:lstStyle>
            <a:lvl1pPr algn="ctr">
              <a:defRPr>
                <a:solidFill>
                  <a:srgbClr val="0000FF"/>
                </a:solidFill>
              </a:defRPr>
            </a:lvl1pPr>
          </a:lstStyle>
          <a:p>
            <a:r>
              <a:rPr lang="en-US" dirty="0"/>
              <a:t>Click to edit Master title style</a:t>
            </a:r>
          </a:p>
        </p:txBody>
      </p:sp>
      <p:sp>
        <p:nvSpPr>
          <p:cNvPr id="65741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dirty="0"/>
              <a:t>Click to edit Master subtitle style</a:t>
            </a:r>
          </a:p>
        </p:txBody>
      </p:sp>
      <p:sp>
        <p:nvSpPr>
          <p:cNvPr id="7" name="Rectangle 4"/>
          <p:cNvSpPr>
            <a:spLocks noGrp="1" noChangeArrowheads="1"/>
          </p:cNvSpPr>
          <p:nvPr>
            <p:ph type="sldNum" sz="quarter" idx="10"/>
          </p:nvPr>
        </p:nvSpPr>
        <p:spPr>
          <a:xfrm>
            <a:off x="6553200" y="6245225"/>
            <a:ext cx="2133600" cy="476250"/>
          </a:xfrm>
        </p:spPr>
        <p:txBody>
          <a:bodyPr/>
          <a:lstStyle>
            <a:lvl1pPr>
              <a:defRPr/>
            </a:lvl1pPr>
          </a:lstStyle>
          <a:p>
            <a:fld id="{0CBFF3A6-1665-9845-867A-CA7A33AA455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37370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fld id="{DD493591-D99F-2646-9094-F1C04ACE95F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32538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381000"/>
            <a:ext cx="215265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81000"/>
            <a:ext cx="630555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fld id="{FE652D55-E885-C048-B8BB-3578C4A3335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10302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fld id="{104A0A2D-594B-8E49-B425-D639F4F9ACC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94833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fld id="{BD81B093-4EA2-7741-BD85-5FBD756D507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94063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1529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219200"/>
            <a:ext cx="41529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fld id="{F36FB05A-D753-B245-8877-DD266B56CB7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55912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fld id="{ED4C7A69-4413-9847-9F25-EFF56836685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90906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fld id="{F22345B8-2E11-6D46-810E-66FDDB94BDB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2446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fld id="{473DC797-15E9-4142-9092-34BBA509F40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18247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fld id="{8C673234-4214-C84D-8D13-D3EB26A12B6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53951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fld id="{CAD16065-09C1-4645-B7F5-1FED2BF48AB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7900701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381000"/>
            <a:ext cx="8610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19200"/>
            <a:ext cx="8458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3492" name="Rectangle 4"/>
          <p:cNvSpPr>
            <a:spLocks noGrp="1" noChangeArrowheads="1"/>
          </p:cNvSpPr>
          <p:nvPr>
            <p:ph type="sldNum" sz="quarter" idx="4"/>
          </p:nvPr>
        </p:nvSpPr>
        <p:spPr bwMode="auto">
          <a:xfrm>
            <a:off x="8001000" y="6324600"/>
            <a:ext cx="914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Times New Roman" charset="0"/>
              </a:defRPr>
            </a:lvl1pPr>
          </a:lstStyle>
          <a:p>
            <a:pPr algn="r" defTabSz="914400"/>
            <a:fld id="{7FB3BC06-7BDD-DA47-A8FF-351417EA07B4}" type="slidenum">
              <a:rPr lang="en-US">
                <a:solidFill>
                  <a:srgbClr val="000000"/>
                </a:solidFill>
                <a:cs typeface="Arial" charset="0"/>
              </a:rPr>
              <a:pPr algn="r" defTabSz="914400"/>
              <a:t>‹#›</a:t>
            </a:fld>
            <a:endParaRPr lang="en-US">
              <a:solidFill>
                <a:srgbClr val="000000"/>
              </a:solidFill>
              <a:cs typeface="Arial" charset="0"/>
            </a:endParaRPr>
          </a:p>
        </p:txBody>
      </p:sp>
      <p:sp>
        <p:nvSpPr>
          <p:cNvPr id="63493" name="Line 5"/>
          <p:cNvSpPr>
            <a:spLocks noChangeShapeType="1"/>
          </p:cNvSpPr>
          <p:nvPr/>
        </p:nvSpPr>
        <p:spPr bwMode="auto">
          <a:xfrm>
            <a:off x="152400" y="1143000"/>
            <a:ext cx="8839200" cy="0"/>
          </a:xfrm>
          <a:prstGeom prst="line">
            <a:avLst/>
          </a:prstGeom>
          <a:noFill/>
          <a:ln w="28575">
            <a:solidFill>
              <a:schemeClr val="accent1"/>
            </a:solidFill>
            <a:round/>
            <a:headEnd/>
            <a:tailEnd/>
          </a:ln>
          <a:effectLst/>
        </p:spPr>
        <p:txBody>
          <a:bodyPr wrap="none" anchor="ctr"/>
          <a:lstStyle/>
          <a:p>
            <a:pPr algn="r" defTabSz="914400">
              <a:defRPr/>
            </a:pPr>
            <a:endParaRPr lang="en-US" sz="2000" b="1">
              <a:solidFill>
                <a:srgbClr val="000000"/>
              </a:solidFill>
              <a:latin typeface="Courier New" charset="0"/>
              <a:ea typeface="Arial"/>
              <a:cs typeface="Arial"/>
            </a:endParaRPr>
          </a:p>
        </p:txBody>
      </p:sp>
      <p:sp>
        <p:nvSpPr>
          <p:cNvPr id="63494" name="Line 6"/>
          <p:cNvSpPr>
            <a:spLocks noChangeShapeType="1"/>
          </p:cNvSpPr>
          <p:nvPr/>
        </p:nvSpPr>
        <p:spPr bwMode="auto">
          <a:xfrm>
            <a:off x="381000" y="1143000"/>
            <a:ext cx="0" cy="5562600"/>
          </a:xfrm>
          <a:prstGeom prst="line">
            <a:avLst/>
          </a:prstGeom>
          <a:noFill/>
          <a:ln w="28575">
            <a:solidFill>
              <a:schemeClr val="accent1"/>
            </a:solidFill>
            <a:round/>
            <a:headEnd/>
            <a:tailEnd/>
          </a:ln>
          <a:effectLst/>
        </p:spPr>
        <p:txBody>
          <a:bodyPr wrap="none" anchor="ctr"/>
          <a:lstStyle/>
          <a:p>
            <a:pPr algn="r" defTabSz="914400">
              <a:defRPr/>
            </a:pPr>
            <a:endParaRPr lang="en-US" sz="2000" b="1">
              <a:solidFill>
                <a:srgbClr val="000000"/>
              </a:solidFill>
              <a:latin typeface="Courier New" charset="0"/>
              <a:ea typeface="Arial"/>
              <a:cs typeface="Arial"/>
            </a:endParaRPr>
          </a:p>
        </p:txBody>
      </p:sp>
      <p:sp>
        <p:nvSpPr>
          <p:cNvPr id="63496" name="AutoShape 8"/>
          <p:cNvSpPr>
            <a:spLocks noChangeArrowheads="1"/>
          </p:cNvSpPr>
          <p:nvPr/>
        </p:nvSpPr>
        <p:spPr bwMode="auto">
          <a:xfrm>
            <a:off x="152400" y="152400"/>
            <a:ext cx="8839200" cy="6553200"/>
          </a:xfrm>
          <a:prstGeom prst="roundRect">
            <a:avLst>
              <a:gd name="adj" fmla="val 4144"/>
            </a:avLst>
          </a:prstGeom>
          <a:noFill/>
          <a:ln w="28575">
            <a:solidFill>
              <a:schemeClr val="accent1"/>
            </a:solidFill>
            <a:round/>
            <a:headEnd/>
            <a:tailEnd/>
          </a:ln>
          <a:effectLst/>
        </p:spPr>
        <p:txBody>
          <a:bodyPr wrap="none" anchor="ctr"/>
          <a:lstStyle/>
          <a:p>
            <a:pPr algn="r" defTabSz="914400">
              <a:defRPr/>
            </a:pPr>
            <a:endParaRPr lang="en-US" sz="2000" b="1">
              <a:solidFill>
                <a:srgbClr val="000000"/>
              </a:solidFill>
              <a:latin typeface="Courier New" charset="0"/>
              <a:ea typeface="Arial"/>
              <a:cs typeface="Arial"/>
            </a:endParaRPr>
          </a:p>
        </p:txBody>
      </p:sp>
    </p:spTree>
    <p:extLst>
      <p:ext uri="{BB962C8B-B14F-4D97-AF65-F5344CB8AC3E}">
        <p14:creationId xmlns:p14="http://schemas.microsoft.com/office/powerpoint/2010/main" val="233533040"/>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3600" b="1">
          <a:solidFill>
            <a:schemeClr val="tx1"/>
          </a:solidFill>
          <a:latin typeface="+mj-lt"/>
          <a:ea typeface="ＭＳ Ｐゴシック" charset="-128"/>
          <a:cs typeface="ＭＳ Ｐゴシック" charset="-128"/>
        </a:defRPr>
      </a:lvl1pPr>
      <a:lvl2pPr algn="l" rtl="0" eaLnBrk="0" fontAlgn="base" hangingPunct="0">
        <a:spcBef>
          <a:spcPct val="0"/>
        </a:spcBef>
        <a:spcAft>
          <a:spcPct val="0"/>
        </a:spcAft>
        <a:defRPr sz="3600" b="1">
          <a:solidFill>
            <a:schemeClr val="tx1"/>
          </a:solidFill>
          <a:latin typeface="Helvetica" charset="0"/>
          <a:ea typeface="ＭＳ Ｐゴシック" charset="-128"/>
          <a:cs typeface="ＭＳ Ｐゴシック" charset="-128"/>
        </a:defRPr>
      </a:lvl2pPr>
      <a:lvl3pPr algn="l" rtl="0" eaLnBrk="0" fontAlgn="base" hangingPunct="0">
        <a:spcBef>
          <a:spcPct val="0"/>
        </a:spcBef>
        <a:spcAft>
          <a:spcPct val="0"/>
        </a:spcAft>
        <a:defRPr sz="3600" b="1">
          <a:solidFill>
            <a:schemeClr val="tx1"/>
          </a:solidFill>
          <a:latin typeface="Helvetica" charset="0"/>
          <a:ea typeface="ＭＳ Ｐゴシック" charset="-128"/>
          <a:cs typeface="ＭＳ Ｐゴシック" charset="-128"/>
        </a:defRPr>
      </a:lvl3pPr>
      <a:lvl4pPr algn="l" rtl="0" eaLnBrk="0" fontAlgn="base" hangingPunct="0">
        <a:spcBef>
          <a:spcPct val="0"/>
        </a:spcBef>
        <a:spcAft>
          <a:spcPct val="0"/>
        </a:spcAft>
        <a:defRPr sz="3600" b="1">
          <a:solidFill>
            <a:schemeClr val="tx1"/>
          </a:solidFill>
          <a:latin typeface="Helvetica" charset="0"/>
          <a:ea typeface="ＭＳ Ｐゴシック" charset="-128"/>
          <a:cs typeface="ＭＳ Ｐゴシック" charset="-128"/>
        </a:defRPr>
      </a:lvl4pPr>
      <a:lvl5pPr algn="l" rtl="0" eaLnBrk="0" fontAlgn="base" hangingPunct="0">
        <a:spcBef>
          <a:spcPct val="0"/>
        </a:spcBef>
        <a:spcAft>
          <a:spcPct val="0"/>
        </a:spcAft>
        <a:defRPr sz="3600" b="1">
          <a:solidFill>
            <a:schemeClr val="tx1"/>
          </a:solidFill>
          <a:latin typeface="Helvetica" charset="0"/>
          <a:ea typeface="ＭＳ Ｐゴシック" charset="-128"/>
          <a:cs typeface="ＭＳ Ｐゴシック" charset="-128"/>
        </a:defRPr>
      </a:lvl5pPr>
      <a:lvl6pPr marL="457200" algn="l" rtl="0" eaLnBrk="0" fontAlgn="base" hangingPunct="0">
        <a:spcBef>
          <a:spcPct val="0"/>
        </a:spcBef>
        <a:spcAft>
          <a:spcPct val="0"/>
        </a:spcAft>
        <a:defRPr sz="3600" b="1">
          <a:solidFill>
            <a:schemeClr val="tx1"/>
          </a:solidFill>
          <a:latin typeface="Helvetica" charset="0"/>
        </a:defRPr>
      </a:lvl6pPr>
      <a:lvl7pPr marL="914400" algn="l" rtl="0" eaLnBrk="0" fontAlgn="base" hangingPunct="0">
        <a:spcBef>
          <a:spcPct val="0"/>
        </a:spcBef>
        <a:spcAft>
          <a:spcPct val="0"/>
        </a:spcAft>
        <a:defRPr sz="3600" b="1">
          <a:solidFill>
            <a:schemeClr val="tx1"/>
          </a:solidFill>
          <a:latin typeface="Helvetica" charset="0"/>
        </a:defRPr>
      </a:lvl7pPr>
      <a:lvl8pPr marL="1371600" algn="l" rtl="0" eaLnBrk="0" fontAlgn="base" hangingPunct="0">
        <a:spcBef>
          <a:spcPct val="0"/>
        </a:spcBef>
        <a:spcAft>
          <a:spcPct val="0"/>
        </a:spcAft>
        <a:defRPr sz="3600" b="1">
          <a:solidFill>
            <a:schemeClr val="tx1"/>
          </a:solidFill>
          <a:latin typeface="Helvetica" charset="0"/>
        </a:defRPr>
      </a:lvl8pPr>
      <a:lvl9pPr marL="1828800" algn="l" rtl="0" eaLnBrk="0" fontAlgn="base" hangingPunct="0">
        <a:spcBef>
          <a:spcPct val="0"/>
        </a:spcBef>
        <a:spcAft>
          <a:spcPct val="0"/>
        </a:spcAft>
        <a:defRPr sz="3600" b="1">
          <a:solidFill>
            <a:schemeClr val="tx1"/>
          </a:solidFill>
          <a:latin typeface="Helvetica" charset="0"/>
        </a:defRPr>
      </a:lvl9pPr>
    </p:titleStyle>
    <p:bodyStyle>
      <a:lvl1pPr marL="223838" indent="-223838" algn="l" rtl="0" eaLnBrk="0" fontAlgn="base" hangingPunct="0">
        <a:spcBef>
          <a:spcPct val="50000"/>
        </a:spcBef>
        <a:spcAft>
          <a:spcPct val="0"/>
        </a:spcAft>
        <a:buChar char="•"/>
        <a:defRPr sz="2800">
          <a:solidFill>
            <a:schemeClr val="tx1"/>
          </a:solidFill>
          <a:latin typeface="+mn-lt"/>
          <a:ea typeface="ＭＳ Ｐゴシック" charset="0"/>
          <a:cs typeface="+mn-cs"/>
        </a:defRPr>
      </a:lvl1pPr>
      <a:lvl2pPr marL="563563" indent="-223838" algn="l" rtl="0" eaLnBrk="0" fontAlgn="base" hangingPunct="0">
        <a:spcBef>
          <a:spcPct val="10000"/>
        </a:spcBef>
        <a:spcAft>
          <a:spcPct val="0"/>
        </a:spcAft>
        <a:buFont typeface="Helvetica" charset="0"/>
        <a:buChar char="–"/>
        <a:defRPr sz="2400">
          <a:solidFill>
            <a:schemeClr val="tx1"/>
          </a:solidFill>
          <a:latin typeface="+mn-lt"/>
          <a:ea typeface="+mn-ea"/>
          <a:cs typeface="+mn-cs"/>
        </a:defRPr>
      </a:lvl2pPr>
      <a:lvl3pPr marL="911225" indent="-233363" algn="l" rtl="0" eaLnBrk="0" fontAlgn="base" hangingPunct="0">
        <a:spcBef>
          <a:spcPct val="10000"/>
        </a:spcBef>
        <a:spcAft>
          <a:spcPct val="0"/>
        </a:spcAft>
        <a:buChar char="o"/>
        <a:defRPr sz="2000">
          <a:solidFill>
            <a:schemeClr val="tx1"/>
          </a:solidFill>
          <a:latin typeface="+mn-lt"/>
          <a:ea typeface="+mn-ea"/>
          <a:cs typeface="+mn-cs"/>
        </a:defRPr>
      </a:lvl3pPr>
      <a:lvl4pPr marL="1258888" indent="-233363" algn="l" rtl="0" eaLnBrk="0" fontAlgn="base" hangingPunct="0">
        <a:spcBef>
          <a:spcPct val="10000"/>
        </a:spcBef>
        <a:spcAft>
          <a:spcPct val="0"/>
        </a:spcAft>
        <a:buChar char="•"/>
        <a:defRPr sz="2000">
          <a:solidFill>
            <a:schemeClr val="accent2"/>
          </a:solidFill>
          <a:latin typeface="+mj-lt"/>
          <a:ea typeface="+mn-ea"/>
          <a:cs typeface="+mn-cs"/>
        </a:defRPr>
      </a:lvl4pPr>
      <a:lvl5pPr marL="1597025" indent="-223838" algn="l" rtl="0" eaLnBrk="0" fontAlgn="base" hangingPunct="0">
        <a:spcBef>
          <a:spcPct val="10000"/>
        </a:spcBef>
        <a:spcAft>
          <a:spcPct val="0"/>
        </a:spcAft>
        <a:buChar char="•"/>
        <a:defRPr sz="2000">
          <a:solidFill>
            <a:schemeClr val="tx1"/>
          </a:solidFill>
          <a:latin typeface="+mj-lt"/>
          <a:ea typeface="+mn-ea"/>
          <a:cs typeface="+mn-cs"/>
        </a:defRPr>
      </a:lvl5pPr>
      <a:lvl6pPr marL="2054225" indent="-223838" algn="l" rtl="0" eaLnBrk="0" fontAlgn="base" hangingPunct="0">
        <a:spcBef>
          <a:spcPct val="10000"/>
        </a:spcBef>
        <a:spcAft>
          <a:spcPct val="0"/>
        </a:spcAft>
        <a:buChar char="•"/>
        <a:defRPr sz="2000">
          <a:solidFill>
            <a:schemeClr val="tx1"/>
          </a:solidFill>
          <a:latin typeface="+mj-lt"/>
          <a:ea typeface="+mn-ea"/>
          <a:cs typeface="+mn-cs"/>
        </a:defRPr>
      </a:lvl6pPr>
      <a:lvl7pPr marL="2511425" indent="-223838" algn="l" rtl="0" eaLnBrk="0" fontAlgn="base" hangingPunct="0">
        <a:spcBef>
          <a:spcPct val="10000"/>
        </a:spcBef>
        <a:spcAft>
          <a:spcPct val="0"/>
        </a:spcAft>
        <a:buChar char="•"/>
        <a:defRPr sz="2000">
          <a:solidFill>
            <a:schemeClr val="tx1"/>
          </a:solidFill>
          <a:latin typeface="+mj-lt"/>
          <a:ea typeface="+mn-ea"/>
          <a:cs typeface="+mn-cs"/>
        </a:defRPr>
      </a:lvl7pPr>
      <a:lvl8pPr marL="2968625" indent="-223838" algn="l" rtl="0" eaLnBrk="0" fontAlgn="base" hangingPunct="0">
        <a:spcBef>
          <a:spcPct val="10000"/>
        </a:spcBef>
        <a:spcAft>
          <a:spcPct val="0"/>
        </a:spcAft>
        <a:buChar char="•"/>
        <a:defRPr sz="2000">
          <a:solidFill>
            <a:schemeClr val="tx1"/>
          </a:solidFill>
          <a:latin typeface="+mj-lt"/>
          <a:ea typeface="+mn-ea"/>
          <a:cs typeface="+mn-cs"/>
        </a:defRPr>
      </a:lvl8pPr>
      <a:lvl9pPr marL="3425825" indent="-223838" algn="l" rtl="0" eaLnBrk="0" fontAlgn="base" hangingPunct="0">
        <a:spcBef>
          <a:spcPct val="10000"/>
        </a:spcBef>
        <a:spcAft>
          <a:spcPct val="0"/>
        </a:spcAft>
        <a:buChar char="•"/>
        <a:defRPr sz="2000">
          <a:solidFill>
            <a:schemeClr val="tx1"/>
          </a:solidFill>
          <a:latin typeface="+mj-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1.bin"/><Relationship Id="rId5" Type="http://schemas.openxmlformats.org/officeDocument/2006/relationships/image" Target="../media/image3.emf"/><Relationship Id="rId6" Type="http://schemas.openxmlformats.org/officeDocument/2006/relationships/oleObject" Target="../embeddings/oleObject2.bin"/><Relationship Id="rId7" Type="http://schemas.openxmlformats.org/officeDocument/2006/relationships/oleObject" Target="../embeddings/oleObject3.bin"/><Relationship Id="rId8" Type="http://schemas.openxmlformats.org/officeDocument/2006/relationships/oleObject" Target="../embeddings/oleObject4.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5.bin"/><Relationship Id="rId5" Type="http://schemas.openxmlformats.org/officeDocument/2006/relationships/image" Target="../media/image3.emf"/><Relationship Id="rId6" Type="http://schemas.openxmlformats.org/officeDocument/2006/relationships/oleObject" Target="../embeddings/oleObject6.bin"/><Relationship Id="rId7" Type="http://schemas.openxmlformats.org/officeDocument/2006/relationships/oleObject" Target="../embeddings/oleObject7.bin"/><Relationship Id="rId8" Type="http://schemas.openxmlformats.org/officeDocument/2006/relationships/oleObject" Target="../embeddings/oleObject8.bin"/><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image" Target="../media/image7.png"/><Relationship Id="rId5" Type="http://schemas.openxmlformats.org/officeDocument/2006/relationships/oleObject" Target="../embeddings/oleObject9.bin"/><Relationship Id="rId6" Type="http://schemas.openxmlformats.org/officeDocument/2006/relationships/image" Target="../media/image6.emf"/><Relationship Id="rId7" Type="http://schemas.openxmlformats.org/officeDocument/2006/relationships/oleObject" Target="../embeddings/oleObject10.bin"/><Relationship Id="rId8" Type="http://schemas.openxmlformats.org/officeDocument/2006/relationships/oleObject" Target="../embeddings/oleObject11.bin"/><Relationship Id="rId9" Type="http://schemas.openxmlformats.org/officeDocument/2006/relationships/oleObject" Target="../embeddings/oleObject12.bin"/><Relationship Id="rId10" Type="http://schemas.openxmlformats.org/officeDocument/2006/relationships/oleObject" Target="../embeddings/oleObject13.bin"/><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10.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10.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 Id="rId3" Type="http://schemas.openxmlformats.org/officeDocument/2006/relationships/image" Target="../media/image12.png"/></Relationships>
</file>

<file path=ppt/slides/_rels/slide52.x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image" Target="../media/image14.emf"/><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53.x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image" Target="../media/image14.emf"/><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38.xml"/><Relationship Id="rId4" Type="http://schemas.openxmlformats.org/officeDocument/2006/relationships/package" Target="../embeddings/Microsoft_Word_Document1.docx"/><Relationship Id="rId5" Type="http://schemas.openxmlformats.org/officeDocument/2006/relationships/image" Target="../media/image15.pn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6.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4"/>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ＭＳ Ｐゴシック" charset="0"/>
              </a:defRPr>
            </a:lvl1pPr>
            <a:lvl2pPr marL="742950" indent="-285750" eaLnBrk="0" hangingPunct="0">
              <a:defRPr sz="2000" b="1">
                <a:solidFill>
                  <a:schemeClr val="tx1"/>
                </a:solidFill>
                <a:latin typeface="Courier New" charset="0"/>
                <a:ea typeface="ＭＳ Ｐゴシック" charset="0"/>
              </a:defRPr>
            </a:lvl2pPr>
            <a:lvl3pPr marL="1143000" indent="-228600" eaLnBrk="0" hangingPunct="0">
              <a:defRPr sz="2000" b="1">
                <a:solidFill>
                  <a:schemeClr val="tx1"/>
                </a:solidFill>
                <a:latin typeface="Courier New" charset="0"/>
                <a:ea typeface="ＭＳ Ｐゴシック" charset="0"/>
              </a:defRPr>
            </a:lvl3pPr>
            <a:lvl4pPr marL="1600200" indent="-228600" eaLnBrk="0" hangingPunct="0">
              <a:defRPr sz="2000" b="1">
                <a:solidFill>
                  <a:schemeClr val="tx1"/>
                </a:solidFill>
                <a:latin typeface="Courier New" charset="0"/>
                <a:ea typeface="ＭＳ Ｐゴシック" charset="0"/>
              </a:defRPr>
            </a:lvl4pPr>
            <a:lvl5pPr marL="2057400" indent="-228600" eaLnBrk="0" hangingPunct="0">
              <a:defRPr sz="2000" b="1">
                <a:solidFill>
                  <a:schemeClr val="tx1"/>
                </a:solidFill>
                <a:latin typeface="Courier New" charset="0"/>
                <a:ea typeface="ＭＳ Ｐゴシック" charset="0"/>
              </a:defRPr>
            </a:lvl5pPr>
            <a:lvl6pPr marL="2514600" indent="-228600" algn="r" eaLnBrk="0" fontAlgn="base" hangingPunct="0">
              <a:spcBef>
                <a:spcPct val="0"/>
              </a:spcBef>
              <a:spcAft>
                <a:spcPct val="0"/>
              </a:spcAft>
              <a:defRPr sz="2000" b="1">
                <a:solidFill>
                  <a:schemeClr val="tx1"/>
                </a:solidFill>
                <a:latin typeface="Courier New" charset="0"/>
                <a:ea typeface="ＭＳ Ｐゴシック" charset="0"/>
              </a:defRPr>
            </a:lvl6pPr>
            <a:lvl7pPr marL="2971800" indent="-228600" algn="r" eaLnBrk="0" fontAlgn="base" hangingPunct="0">
              <a:spcBef>
                <a:spcPct val="0"/>
              </a:spcBef>
              <a:spcAft>
                <a:spcPct val="0"/>
              </a:spcAft>
              <a:defRPr sz="2000" b="1">
                <a:solidFill>
                  <a:schemeClr val="tx1"/>
                </a:solidFill>
                <a:latin typeface="Courier New" charset="0"/>
                <a:ea typeface="ＭＳ Ｐゴシック" charset="0"/>
              </a:defRPr>
            </a:lvl7pPr>
            <a:lvl8pPr marL="3429000" indent="-228600" algn="r" eaLnBrk="0" fontAlgn="base" hangingPunct="0">
              <a:spcBef>
                <a:spcPct val="0"/>
              </a:spcBef>
              <a:spcAft>
                <a:spcPct val="0"/>
              </a:spcAft>
              <a:defRPr sz="2000" b="1">
                <a:solidFill>
                  <a:schemeClr val="tx1"/>
                </a:solidFill>
                <a:latin typeface="Courier New" charset="0"/>
                <a:ea typeface="ＭＳ Ｐゴシック" charset="0"/>
              </a:defRPr>
            </a:lvl8pPr>
            <a:lvl9pPr marL="3886200" indent="-228600" algn="r" eaLnBrk="0" fontAlgn="base" hangingPunct="0">
              <a:spcBef>
                <a:spcPct val="0"/>
              </a:spcBef>
              <a:spcAft>
                <a:spcPct val="0"/>
              </a:spcAft>
              <a:defRPr sz="2000" b="1">
                <a:solidFill>
                  <a:schemeClr val="tx1"/>
                </a:solidFill>
                <a:latin typeface="Courier New" charset="0"/>
                <a:ea typeface="ＭＳ Ｐゴシック" charset="0"/>
              </a:defRPr>
            </a:lvl9pPr>
          </a:lstStyle>
          <a:p>
            <a:pPr eaLnBrk="1" hangingPunct="1"/>
            <a:fld id="{3E1A0D6B-30D6-704B-A190-0595DA43D5C4}" type="slidenum">
              <a:rPr lang="en-US" sz="1400" b="0">
                <a:solidFill>
                  <a:srgbClr val="000000"/>
                </a:solidFill>
                <a:latin typeface="Times New Roman" charset="0"/>
              </a:rPr>
              <a:pPr eaLnBrk="1" hangingPunct="1"/>
              <a:t>1</a:t>
            </a:fld>
            <a:endParaRPr lang="en-US" sz="1400" b="0">
              <a:solidFill>
                <a:srgbClr val="000000"/>
              </a:solidFill>
              <a:latin typeface="Times New Roman" charset="0"/>
            </a:endParaRPr>
          </a:p>
        </p:txBody>
      </p:sp>
      <p:sp>
        <p:nvSpPr>
          <p:cNvPr id="139266" name="Rectangle 2"/>
          <p:cNvSpPr>
            <a:spLocks noGrp="1" noChangeArrowheads="1"/>
          </p:cNvSpPr>
          <p:nvPr>
            <p:ph type="ctrTitle"/>
          </p:nvPr>
        </p:nvSpPr>
        <p:spPr>
          <a:xfrm>
            <a:off x="419100" y="2514600"/>
            <a:ext cx="8559800" cy="1143000"/>
          </a:xfrm>
        </p:spPr>
        <p:txBody>
          <a:bodyPr/>
          <a:lstStyle/>
          <a:p>
            <a:r>
              <a:rPr lang="en-US" dirty="0" smtClean="0">
                <a:latin typeface="Helvetica" charset="0"/>
                <a:ea typeface="ＭＳ Ｐゴシック" charset="0"/>
                <a:cs typeface="ＭＳ Ｐゴシック" charset="0"/>
              </a:rPr>
              <a:t>Multiple Access and Spanning Tree</a:t>
            </a:r>
            <a:endParaRPr lang="en-US" dirty="0">
              <a:latin typeface="Helvetica" charset="0"/>
              <a:ea typeface="ＭＳ Ｐゴシック" charset="0"/>
              <a:cs typeface="ＭＳ Ｐゴシック" charset="0"/>
            </a:endParaRPr>
          </a:p>
        </p:txBody>
      </p:sp>
      <p:sp>
        <p:nvSpPr>
          <p:cNvPr id="139267" name="Rectangle 3"/>
          <p:cNvSpPr>
            <a:spLocks noGrp="1" noChangeArrowheads="1"/>
          </p:cNvSpPr>
          <p:nvPr>
            <p:ph type="subTitle" idx="1"/>
          </p:nvPr>
        </p:nvSpPr>
        <p:spPr>
          <a:xfrm>
            <a:off x="914400" y="3810000"/>
            <a:ext cx="7680325" cy="2743200"/>
          </a:xfrm>
        </p:spPr>
        <p:txBody>
          <a:bodyPr/>
          <a:lstStyle/>
          <a:p>
            <a:r>
              <a:rPr lang="en-US" sz="2400" dirty="0">
                <a:latin typeface="Arial" charset="0"/>
              </a:rPr>
              <a:t>EE122 Fall </a:t>
            </a:r>
            <a:r>
              <a:rPr lang="en-US" sz="2400" dirty="0" smtClean="0">
                <a:latin typeface="Arial" charset="0"/>
              </a:rPr>
              <a:t>2012</a:t>
            </a:r>
            <a:endParaRPr lang="en-US" sz="2400" dirty="0">
              <a:latin typeface="Arial" charset="0"/>
            </a:endParaRPr>
          </a:p>
          <a:p>
            <a:r>
              <a:rPr lang="en-US" sz="2400" dirty="0">
                <a:latin typeface="Arial" charset="0"/>
              </a:rPr>
              <a:t>Scott Shenker</a:t>
            </a:r>
          </a:p>
          <a:p>
            <a:r>
              <a:rPr lang="en-US" sz="2000" dirty="0">
                <a:latin typeface="Arial" charset="0"/>
              </a:rPr>
              <a:t>http://</a:t>
            </a:r>
            <a:r>
              <a:rPr lang="en-US" sz="2000" dirty="0" err="1">
                <a:latin typeface="Arial" charset="0"/>
              </a:rPr>
              <a:t>inst.eecs.berkeley.edu</a:t>
            </a:r>
            <a:r>
              <a:rPr lang="en-US" sz="2000" dirty="0">
                <a:latin typeface="Arial" charset="0"/>
              </a:rPr>
              <a:t>/~ee122/</a:t>
            </a:r>
          </a:p>
          <a:p>
            <a:r>
              <a:rPr lang="en-US" sz="2000" dirty="0">
                <a:latin typeface="Arial" charset="0"/>
              </a:rPr>
              <a:t>Materials with thanks to Jennifer Rexford, Ion </a:t>
            </a:r>
            <a:r>
              <a:rPr lang="en-US" sz="2000" dirty="0" err="1">
                <a:latin typeface="Arial" charset="0"/>
              </a:rPr>
              <a:t>Stoica</a:t>
            </a:r>
            <a:r>
              <a:rPr lang="en-US" sz="2000" dirty="0">
                <a:latin typeface="Arial" charset="0"/>
              </a:rPr>
              <a:t>, Vern </a:t>
            </a:r>
            <a:r>
              <a:rPr lang="en-US" sz="2000" dirty="0" err="1">
                <a:latin typeface="Arial" charset="0"/>
              </a:rPr>
              <a:t>Paxson</a:t>
            </a:r>
            <a:r>
              <a:rPr lang="en-US" sz="2000" dirty="0">
                <a:latin typeface="Arial" charset="0"/>
              </a:rPr>
              <a:t/>
            </a:r>
            <a:br>
              <a:rPr lang="en-US" sz="2000" dirty="0">
                <a:latin typeface="Arial" charset="0"/>
              </a:rPr>
            </a:br>
            <a:r>
              <a:rPr lang="en-US" sz="2000" dirty="0">
                <a:latin typeface="Arial" charset="0"/>
              </a:rPr>
              <a:t>and other colleagues at Princeton and UC Berkeley</a:t>
            </a:r>
          </a:p>
        </p:txBody>
      </p:sp>
      <p:pic>
        <p:nvPicPr>
          <p:cNvPr id="139268" name="Picture 5" descr="j030052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151188" y="395288"/>
            <a:ext cx="2957512" cy="189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082071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635DACF7-AAAA-8B46-9DBF-35F42F62DB4E}" type="slidenum">
              <a:rPr lang="en-US" sz="1400" b="0">
                <a:latin typeface="Times New Roman" charset="0"/>
              </a:rPr>
              <a:pPr eaLnBrk="1" hangingPunct="1"/>
              <a:t>10</a:t>
            </a:fld>
            <a:endParaRPr lang="en-US" sz="1400" b="0">
              <a:latin typeface="Times New Roman" charset="0"/>
            </a:endParaRPr>
          </a:p>
        </p:txBody>
      </p:sp>
      <p:sp>
        <p:nvSpPr>
          <p:cNvPr id="45059" name="Rectangle 2"/>
          <p:cNvSpPr>
            <a:spLocks noGrp="1" noChangeArrowheads="1"/>
          </p:cNvSpPr>
          <p:nvPr>
            <p:ph type="ctrTitle"/>
          </p:nvPr>
        </p:nvSpPr>
        <p:spPr/>
        <p:txBody>
          <a:bodyPr/>
          <a:lstStyle/>
          <a:p>
            <a:r>
              <a:rPr lang="en-US" dirty="0" smtClean="0">
                <a:latin typeface="Helvetica" charset="0"/>
                <a:ea typeface="ＭＳ Ｐゴシック" charset="0"/>
                <a:cs typeface="ＭＳ Ｐゴシック" charset="0"/>
              </a:rPr>
              <a:t>Routing in Switched Ethernets</a:t>
            </a:r>
            <a:endParaRPr lang="en-US" dirty="0">
              <a:latin typeface="Helvetica" charset="0"/>
              <a:ea typeface="ＭＳ Ｐゴシック" charset="0"/>
              <a:cs typeface="ＭＳ Ｐゴシック" charset="0"/>
            </a:endParaRPr>
          </a:p>
        </p:txBody>
      </p:sp>
      <p:sp>
        <p:nvSpPr>
          <p:cNvPr id="45060" name="Subtitle 4"/>
          <p:cNvSpPr>
            <a:spLocks noGrp="1"/>
          </p:cNvSpPr>
          <p:nvPr>
            <p:ph type="subTitle" idx="1"/>
          </p:nvPr>
        </p:nvSpPr>
        <p:spPr/>
        <p:txBody>
          <a:bodyPr/>
          <a:lstStyle/>
          <a:p>
            <a:endParaRPr lang="en-US">
              <a:latin typeface="Arial" charset="0"/>
              <a:cs typeface="Arial" charset="0"/>
            </a:endParaRPr>
          </a:p>
        </p:txBody>
      </p:sp>
    </p:spTree>
    <p:extLst>
      <p:ext uri="{BB962C8B-B14F-4D97-AF65-F5344CB8AC3E}">
        <p14:creationId xmlns:p14="http://schemas.microsoft.com/office/powerpoint/2010/main" val="321179061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D220E8E0-6198-D048-882E-7DA52E597C15}" type="slidenum">
              <a:rPr lang="en-US" sz="1400" b="0">
                <a:latin typeface="Times New Roman" charset="0"/>
              </a:rPr>
              <a:pPr eaLnBrk="1" hangingPunct="1"/>
              <a:t>11</a:t>
            </a:fld>
            <a:endParaRPr lang="en-US" sz="1400" b="0">
              <a:latin typeface="Times New Roman" charset="0"/>
            </a:endParaRPr>
          </a:p>
        </p:txBody>
      </p:sp>
      <p:sp>
        <p:nvSpPr>
          <p:cNvPr id="38915" name="Rectangle 2"/>
          <p:cNvSpPr>
            <a:spLocks noChangeArrowheads="1"/>
          </p:cNvSpPr>
          <p:nvPr/>
        </p:nvSpPr>
        <p:spPr bwMode="auto">
          <a:xfrm>
            <a:off x="7607300" y="4427538"/>
            <a:ext cx="1074738" cy="730250"/>
          </a:xfrm>
          <a:prstGeom prst="rect">
            <a:avLst/>
          </a:prstGeom>
          <a:solidFill>
            <a:srgbClr val="FF3300"/>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p>
            <a:endParaRPr lang="en-US"/>
          </a:p>
        </p:txBody>
      </p:sp>
      <p:sp>
        <p:nvSpPr>
          <p:cNvPr id="38916" name="Rectangle 3"/>
          <p:cNvSpPr>
            <a:spLocks noChangeArrowheads="1"/>
          </p:cNvSpPr>
          <p:nvPr/>
        </p:nvSpPr>
        <p:spPr bwMode="auto">
          <a:xfrm>
            <a:off x="6570663" y="4427538"/>
            <a:ext cx="1074737" cy="730250"/>
          </a:xfrm>
          <a:prstGeom prst="rect">
            <a:avLst/>
          </a:prstGeom>
          <a:solidFill>
            <a:srgbClr val="FFCC00"/>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p>
            <a:endParaRPr lang="en-US"/>
          </a:p>
        </p:txBody>
      </p:sp>
      <p:sp>
        <p:nvSpPr>
          <p:cNvPr id="38917" name="Rectangle 4"/>
          <p:cNvSpPr>
            <a:spLocks noChangeArrowheads="1"/>
          </p:cNvSpPr>
          <p:nvPr/>
        </p:nvSpPr>
        <p:spPr bwMode="auto">
          <a:xfrm>
            <a:off x="5532438" y="4427538"/>
            <a:ext cx="1074737" cy="730250"/>
          </a:xfrm>
          <a:prstGeom prst="rect">
            <a:avLst/>
          </a:prstGeom>
          <a:solidFill>
            <a:srgbClr val="00FF00"/>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p>
            <a:endParaRPr lang="en-US"/>
          </a:p>
        </p:txBody>
      </p:sp>
      <p:sp>
        <p:nvSpPr>
          <p:cNvPr id="38918" name="Rectangle 5"/>
          <p:cNvSpPr>
            <a:spLocks noChangeArrowheads="1"/>
          </p:cNvSpPr>
          <p:nvPr/>
        </p:nvSpPr>
        <p:spPr bwMode="auto">
          <a:xfrm>
            <a:off x="4495800" y="4427538"/>
            <a:ext cx="1074738" cy="730250"/>
          </a:xfrm>
          <a:prstGeom prst="rect">
            <a:avLst/>
          </a:prstGeom>
          <a:solidFill>
            <a:srgbClr val="00FFFF"/>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p>
            <a:endParaRPr lang="en-US"/>
          </a:p>
        </p:txBody>
      </p:sp>
      <p:sp>
        <p:nvSpPr>
          <p:cNvPr id="47111" name="Rectangle 6"/>
          <p:cNvSpPr>
            <a:spLocks noGrp="1" noChangeArrowheads="1"/>
          </p:cNvSpPr>
          <p:nvPr>
            <p:ph type="title"/>
          </p:nvPr>
        </p:nvSpPr>
        <p:spPr/>
        <p:txBody>
          <a:bodyPr/>
          <a:lstStyle/>
          <a:p>
            <a:r>
              <a:rPr lang="en-US">
                <a:latin typeface="Helvetica" charset="0"/>
                <a:ea typeface="ＭＳ Ｐゴシック" charset="0"/>
                <a:cs typeface="ＭＳ Ｐゴシック" charset="0"/>
              </a:rPr>
              <a:t>Shuttling Data at Different Layers</a:t>
            </a:r>
          </a:p>
        </p:txBody>
      </p:sp>
      <p:sp>
        <p:nvSpPr>
          <p:cNvPr id="38920" name="Rectangle 7"/>
          <p:cNvSpPr>
            <a:spLocks noGrp="1" noChangeArrowheads="1"/>
          </p:cNvSpPr>
          <p:nvPr>
            <p:ph type="body" idx="1"/>
          </p:nvPr>
        </p:nvSpPr>
        <p:spPr>
          <a:xfrm>
            <a:off x="457200" y="1219200"/>
            <a:ext cx="8458200" cy="2093913"/>
          </a:xfrm>
        </p:spPr>
        <p:txBody>
          <a:bodyPr/>
          <a:lstStyle/>
          <a:p>
            <a:r>
              <a:rPr lang="en-US" dirty="0">
                <a:latin typeface="Arial" charset="0"/>
                <a:cs typeface="Arial" charset="0"/>
              </a:rPr>
              <a:t>Different devices switch different things</a:t>
            </a:r>
          </a:p>
          <a:p>
            <a:pPr lvl="1"/>
            <a:r>
              <a:rPr lang="en-US" dirty="0">
                <a:latin typeface="Arial" charset="0"/>
                <a:ea typeface="Arial" charset="0"/>
                <a:cs typeface="Arial" charset="0"/>
              </a:rPr>
              <a:t>Physical layer: electrical </a:t>
            </a:r>
            <a:r>
              <a:rPr lang="en-US" dirty="0" smtClean="0">
                <a:latin typeface="Arial" charset="0"/>
                <a:ea typeface="Arial" charset="0"/>
                <a:cs typeface="Arial" charset="0"/>
              </a:rPr>
              <a:t>signals or bits (</a:t>
            </a:r>
            <a:r>
              <a:rPr lang="en-US" dirty="0" smtClean="0">
                <a:solidFill>
                  <a:srgbClr val="0000FF"/>
                </a:solidFill>
                <a:latin typeface="Arial" charset="0"/>
                <a:ea typeface="Arial" charset="0"/>
                <a:cs typeface="Arial" charset="0"/>
              </a:rPr>
              <a:t>hubs</a:t>
            </a:r>
            <a:r>
              <a:rPr lang="en-US" dirty="0">
                <a:latin typeface="Arial" charset="0"/>
                <a:ea typeface="Arial" charset="0"/>
                <a:cs typeface="Arial" charset="0"/>
              </a:rPr>
              <a:t>)</a:t>
            </a:r>
          </a:p>
          <a:p>
            <a:pPr lvl="1"/>
            <a:r>
              <a:rPr lang="en-US" dirty="0">
                <a:latin typeface="Arial" charset="0"/>
                <a:ea typeface="Arial" charset="0"/>
                <a:cs typeface="Arial" charset="0"/>
              </a:rPr>
              <a:t>Link layer: frames </a:t>
            </a:r>
            <a:r>
              <a:rPr lang="en-US" dirty="0" smtClean="0">
                <a:latin typeface="Arial" charset="0"/>
                <a:ea typeface="Arial" charset="0"/>
                <a:cs typeface="Arial" charset="0"/>
              </a:rPr>
              <a:t>(</a:t>
            </a:r>
            <a:r>
              <a:rPr lang="en-US" dirty="0" smtClean="0">
                <a:solidFill>
                  <a:srgbClr val="0000FF"/>
                </a:solidFill>
                <a:latin typeface="Arial" charset="0"/>
                <a:ea typeface="Arial" charset="0"/>
                <a:cs typeface="Arial" charset="0"/>
              </a:rPr>
              <a:t>switches</a:t>
            </a:r>
            <a:r>
              <a:rPr lang="en-US" dirty="0">
                <a:latin typeface="Arial" charset="0"/>
                <a:ea typeface="Arial" charset="0"/>
                <a:cs typeface="Arial" charset="0"/>
              </a:rPr>
              <a:t>)</a:t>
            </a:r>
          </a:p>
          <a:p>
            <a:pPr lvl="1"/>
            <a:r>
              <a:rPr lang="en-US" dirty="0">
                <a:latin typeface="Arial" charset="0"/>
                <a:ea typeface="Arial" charset="0"/>
                <a:cs typeface="Arial" charset="0"/>
              </a:rPr>
              <a:t>Network layer: packets (</a:t>
            </a:r>
            <a:r>
              <a:rPr lang="en-US" dirty="0">
                <a:solidFill>
                  <a:srgbClr val="0000FF"/>
                </a:solidFill>
                <a:latin typeface="Arial" charset="0"/>
                <a:ea typeface="Arial" charset="0"/>
                <a:cs typeface="Arial" charset="0"/>
              </a:rPr>
              <a:t>routers</a:t>
            </a:r>
            <a:r>
              <a:rPr lang="en-US" dirty="0">
                <a:latin typeface="Arial" charset="0"/>
                <a:ea typeface="Arial" charset="0"/>
                <a:cs typeface="Arial" charset="0"/>
              </a:rPr>
              <a:t>)</a:t>
            </a:r>
          </a:p>
        </p:txBody>
      </p:sp>
      <p:sp>
        <p:nvSpPr>
          <p:cNvPr id="38923" name="Rectangle 10"/>
          <p:cNvSpPr>
            <a:spLocks noChangeArrowheads="1"/>
          </p:cNvSpPr>
          <p:nvPr/>
        </p:nvSpPr>
        <p:spPr bwMode="auto">
          <a:xfrm>
            <a:off x="885825" y="3941763"/>
            <a:ext cx="2881313" cy="614362"/>
          </a:xfrm>
          <a:prstGeom prst="rect">
            <a:avLst/>
          </a:prstGeom>
          <a:solidFill>
            <a:srgbClr val="00FF00"/>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p>
            <a:endParaRPr lang="en-US"/>
          </a:p>
        </p:txBody>
      </p:sp>
      <p:sp>
        <p:nvSpPr>
          <p:cNvPr id="38924" name="Rectangle 11"/>
          <p:cNvSpPr>
            <a:spLocks noChangeArrowheads="1"/>
          </p:cNvSpPr>
          <p:nvPr/>
        </p:nvSpPr>
        <p:spPr bwMode="auto">
          <a:xfrm>
            <a:off x="885825" y="4556125"/>
            <a:ext cx="2881313" cy="614363"/>
          </a:xfrm>
          <a:prstGeom prst="rect">
            <a:avLst/>
          </a:prstGeom>
          <a:solidFill>
            <a:srgbClr val="00CCFF"/>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p>
            <a:endParaRPr lang="en-US"/>
          </a:p>
        </p:txBody>
      </p:sp>
      <p:sp>
        <p:nvSpPr>
          <p:cNvPr id="38925" name="Rectangle 12"/>
          <p:cNvSpPr>
            <a:spLocks noChangeArrowheads="1"/>
          </p:cNvSpPr>
          <p:nvPr/>
        </p:nvSpPr>
        <p:spPr bwMode="auto">
          <a:xfrm>
            <a:off x="885825" y="5170488"/>
            <a:ext cx="2881313" cy="614362"/>
          </a:xfrm>
          <a:prstGeom prst="rect">
            <a:avLst/>
          </a:prstGeom>
          <a:solidFill>
            <a:srgbClr val="993366"/>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p>
            <a:endParaRPr lang="en-US"/>
          </a:p>
        </p:txBody>
      </p:sp>
      <p:sp>
        <p:nvSpPr>
          <p:cNvPr id="38926" name="Text Box 13"/>
          <p:cNvSpPr txBox="1">
            <a:spLocks noChangeArrowheads="1"/>
          </p:cNvSpPr>
          <p:nvPr/>
        </p:nvSpPr>
        <p:spPr bwMode="auto">
          <a:xfrm>
            <a:off x="1003300" y="3467100"/>
            <a:ext cx="2640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a:solidFill>
                  <a:schemeClr val="bg1"/>
                </a:solidFill>
                <a:latin typeface="Helvetica" charset="0"/>
              </a:rPr>
              <a:t>Application gateway</a:t>
            </a:r>
          </a:p>
        </p:txBody>
      </p:sp>
      <p:sp>
        <p:nvSpPr>
          <p:cNvPr id="38927" name="Text Box 14"/>
          <p:cNvSpPr txBox="1">
            <a:spLocks noChangeArrowheads="1"/>
          </p:cNvSpPr>
          <p:nvPr/>
        </p:nvSpPr>
        <p:spPr bwMode="auto">
          <a:xfrm>
            <a:off x="1093788" y="3429000"/>
            <a:ext cx="2443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a:solidFill>
                  <a:schemeClr val="bg1"/>
                </a:solidFill>
                <a:latin typeface="Helvetica" charset="0"/>
              </a:rPr>
              <a:t>Transport gateway</a:t>
            </a:r>
          </a:p>
        </p:txBody>
      </p:sp>
      <p:sp>
        <p:nvSpPr>
          <p:cNvPr id="38928" name="Text Box 15"/>
          <p:cNvSpPr txBox="1">
            <a:spLocks noChangeArrowheads="1"/>
          </p:cNvSpPr>
          <p:nvPr/>
        </p:nvSpPr>
        <p:spPr bwMode="auto">
          <a:xfrm>
            <a:off x="1800225" y="4005263"/>
            <a:ext cx="1003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a:solidFill>
                  <a:schemeClr val="bg1"/>
                </a:solidFill>
                <a:latin typeface="Helvetica" charset="0"/>
              </a:rPr>
              <a:t>Router</a:t>
            </a:r>
          </a:p>
        </p:txBody>
      </p:sp>
      <p:sp>
        <p:nvSpPr>
          <p:cNvPr id="38929" name="Text Box 16"/>
          <p:cNvSpPr txBox="1">
            <a:spLocks noChangeArrowheads="1"/>
          </p:cNvSpPr>
          <p:nvPr/>
        </p:nvSpPr>
        <p:spPr bwMode="auto">
          <a:xfrm>
            <a:off x="1771750" y="4619625"/>
            <a:ext cx="108247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dirty="0">
                <a:solidFill>
                  <a:schemeClr val="bg1"/>
                </a:solidFill>
                <a:latin typeface="Helvetica" charset="0"/>
              </a:rPr>
              <a:t> S</a:t>
            </a:r>
            <a:r>
              <a:rPr lang="en-US" dirty="0" smtClean="0">
                <a:solidFill>
                  <a:schemeClr val="bg1"/>
                </a:solidFill>
                <a:latin typeface="Helvetica" charset="0"/>
              </a:rPr>
              <a:t>witch</a:t>
            </a:r>
            <a:endParaRPr lang="en-US" dirty="0">
              <a:solidFill>
                <a:schemeClr val="bg1"/>
              </a:solidFill>
              <a:latin typeface="Helvetica" charset="0"/>
            </a:endParaRPr>
          </a:p>
        </p:txBody>
      </p:sp>
      <p:sp>
        <p:nvSpPr>
          <p:cNvPr id="38930" name="Text Box 17"/>
          <p:cNvSpPr txBox="1">
            <a:spLocks noChangeArrowheads="1"/>
          </p:cNvSpPr>
          <p:nvPr/>
        </p:nvSpPr>
        <p:spPr bwMode="auto">
          <a:xfrm>
            <a:off x="1968993" y="5286375"/>
            <a:ext cx="6832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dirty="0">
                <a:solidFill>
                  <a:schemeClr val="bg1"/>
                </a:solidFill>
                <a:latin typeface="Helvetica" charset="0"/>
              </a:rPr>
              <a:t>H</a:t>
            </a:r>
            <a:r>
              <a:rPr lang="en-US" dirty="0" smtClean="0">
                <a:solidFill>
                  <a:schemeClr val="bg1"/>
                </a:solidFill>
                <a:latin typeface="Helvetica" charset="0"/>
              </a:rPr>
              <a:t>ub</a:t>
            </a:r>
            <a:endParaRPr lang="en-US" dirty="0">
              <a:solidFill>
                <a:schemeClr val="bg1"/>
              </a:solidFill>
              <a:latin typeface="Helvetica" charset="0"/>
            </a:endParaRPr>
          </a:p>
        </p:txBody>
      </p:sp>
      <p:sp>
        <p:nvSpPr>
          <p:cNvPr id="38931" name="Text Box 18"/>
          <p:cNvSpPr txBox="1">
            <a:spLocks noChangeArrowheads="1"/>
          </p:cNvSpPr>
          <p:nvPr/>
        </p:nvSpPr>
        <p:spPr bwMode="auto">
          <a:xfrm>
            <a:off x="4516438" y="4471988"/>
            <a:ext cx="10175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lnSpc>
                <a:spcPct val="90000"/>
              </a:lnSpc>
            </a:pPr>
            <a:r>
              <a:rPr lang="en-US">
                <a:latin typeface="Helvetica" charset="0"/>
              </a:rPr>
              <a:t>Frame</a:t>
            </a:r>
            <a:br>
              <a:rPr lang="en-US">
                <a:latin typeface="Helvetica" charset="0"/>
              </a:rPr>
            </a:br>
            <a:r>
              <a:rPr lang="en-US">
                <a:latin typeface="Helvetica" charset="0"/>
              </a:rPr>
              <a:t>header</a:t>
            </a:r>
          </a:p>
        </p:txBody>
      </p:sp>
      <p:sp>
        <p:nvSpPr>
          <p:cNvPr id="38932" name="Text Box 19"/>
          <p:cNvSpPr txBox="1">
            <a:spLocks noChangeArrowheads="1"/>
          </p:cNvSpPr>
          <p:nvPr/>
        </p:nvSpPr>
        <p:spPr bwMode="auto">
          <a:xfrm>
            <a:off x="5553075" y="4471988"/>
            <a:ext cx="10175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lnSpc>
                <a:spcPct val="90000"/>
              </a:lnSpc>
            </a:pPr>
            <a:r>
              <a:rPr lang="en-US">
                <a:latin typeface="Helvetica" charset="0"/>
              </a:rPr>
              <a:t>Packet</a:t>
            </a:r>
            <a:br>
              <a:rPr lang="en-US">
                <a:latin typeface="Helvetica" charset="0"/>
              </a:rPr>
            </a:br>
            <a:r>
              <a:rPr lang="en-US">
                <a:latin typeface="Helvetica" charset="0"/>
              </a:rPr>
              <a:t>header</a:t>
            </a:r>
          </a:p>
        </p:txBody>
      </p:sp>
      <p:sp>
        <p:nvSpPr>
          <p:cNvPr id="38933" name="Text Box 20"/>
          <p:cNvSpPr txBox="1">
            <a:spLocks noChangeArrowheads="1"/>
          </p:cNvSpPr>
          <p:nvPr/>
        </p:nvSpPr>
        <p:spPr bwMode="auto">
          <a:xfrm>
            <a:off x="6589713" y="4471988"/>
            <a:ext cx="10175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lnSpc>
                <a:spcPct val="90000"/>
              </a:lnSpc>
            </a:pPr>
            <a:r>
              <a:rPr lang="en-US">
                <a:latin typeface="Helvetica" charset="0"/>
              </a:rPr>
              <a:t>TCP</a:t>
            </a:r>
            <a:br>
              <a:rPr lang="en-US">
                <a:latin typeface="Helvetica" charset="0"/>
              </a:rPr>
            </a:br>
            <a:r>
              <a:rPr lang="en-US">
                <a:latin typeface="Helvetica" charset="0"/>
              </a:rPr>
              <a:t>header</a:t>
            </a:r>
          </a:p>
        </p:txBody>
      </p:sp>
      <p:sp>
        <p:nvSpPr>
          <p:cNvPr id="38934" name="Text Box 21"/>
          <p:cNvSpPr txBox="1">
            <a:spLocks noChangeArrowheads="1"/>
          </p:cNvSpPr>
          <p:nvPr/>
        </p:nvSpPr>
        <p:spPr bwMode="auto">
          <a:xfrm>
            <a:off x="7780338" y="4471988"/>
            <a:ext cx="7493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lnSpc>
                <a:spcPct val="90000"/>
              </a:lnSpc>
            </a:pPr>
            <a:r>
              <a:rPr lang="en-US">
                <a:latin typeface="Helvetica" charset="0"/>
              </a:rPr>
              <a:t>User</a:t>
            </a:r>
          </a:p>
          <a:p>
            <a:pPr algn="ctr" eaLnBrk="1" hangingPunct="1">
              <a:lnSpc>
                <a:spcPct val="90000"/>
              </a:lnSpc>
            </a:pPr>
            <a:r>
              <a:rPr lang="en-US">
                <a:latin typeface="Helvetica" charset="0"/>
              </a:rPr>
              <a:t>data</a:t>
            </a:r>
          </a:p>
        </p:txBody>
      </p:sp>
      <p:sp>
        <p:nvSpPr>
          <p:cNvPr id="38935" name="Rectangle 22"/>
          <p:cNvSpPr>
            <a:spLocks noChangeArrowheads="1"/>
          </p:cNvSpPr>
          <p:nvPr/>
        </p:nvSpPr>
        <p:spPr bwMode="auto">
          <a:xfrm>
            <a:off x="4495800" y="4427538"/>
            <a:ext cx="4186238" cy="730250"/>
          </a:xfrm>
          <a:prstGeom prst="rect">
            <a:avLst/>
          </a:prstGeom>
          <a:noFill/>
          <a:ln w="50800">
            <a:solidFill>
              <a:srgbClr val="9933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418605785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01AFFFBA-C228-414F-8EAB-586880B43B51}" type="slidenum">
              <a:rPr lang="en-US" sz="1400" b="0">
                <a:latin typeface="Times New Roman" charset="0"/>
              </a:rPr>
              <a:pPr eaLnBrk="1" hangingPunct="1"/>
              <a:t>12</a:t>
            </a:fld>
            <a:endParaRPr lang="en-US" sz="1400" b="0">
              <a:latin typeface="Times New Roman" charset="0"/>
            </a:endParaRPr>
          </a:p>
        </p:txBody>
      </p:sp>
      <p:sp>
        <p:nvSpPr>
          <p:cNvPr id="58375" name="Rectangle 2"/>
          <p:cNvSpPr>
            <a:spLocks noGrp="1" noChangeArrowheads="1"/>
          </p:cNvSpPr>
          <p:nvPr>
            <p:ph type="title"/>
          </p:nvPr>
        </p:nvSpPr>
        <p:spPr>
          <a:xfrm>
            <a:off x="304800" y="381000"/>
            <a:ext cx="8458200" cy="685800"/>
          </a:xfrm>
        </p:spPr>
        <p:txBody>
          <a:bodyPr/>
          <a:lstStyle/>
          <a:p>
            <a:r>
              <a:rPr lang="en-US" dirty="0">
                <a:latin typeface="Helvetica" charset="0"/>
                <a:ea typeface="ＭＳ Ｐゴシック" charset="0"/>
                <a:cs typeface="ＭＳ Ｐゴシック" charset="0"/>
              </a:rPr>
              <a:t>Switches </a:t>
            </a:r>
            <a:r>
              <a:rPr lang="en-US" dirty="0" smtClean="0">
                <a:latin typeface="Helvetica" charset="0"/>
                <a:ea typeface="ＭＳ Ｐゴシック" charset="0"/>
                <a:cs typeface="ＭＳ Ｐゴシック" charset="0"/>
              </a:rPr>
              <a:t>Enable Concurrent Comm.</a:t>
            </a:r>
            <a:endParaRPr lang="en-US" dirty="0">
              <a:latin typeface="Helvetica" charset="0"/>
              <a:ea typeface="ＭＳ Ｐゴシック" charset="0"/>
              <a:cs typeface="ＭＳ Ｐゴシック" charset="0"/>
            </a:endParaRPr>
          </a:p>
        </p:txBody>
      </p:sp>
      <p:sp>
        <p:nvSpPr>
          <p:cNvPr id="58376" name="Rectangle 3"/>
          <p:cNvSpPr>
            <a:spLocks noGrp="1" noChangeArrowheads="1"/>
          </p:cNvSpPr>
          <p:nvPr>
            <p:ph type="body" idx="1"/>
          </p:nvPr>
        </p:nvSpPr>
        <p:spPr>
          <a:xfrm>
            <a:off x="457200" y="1219200"/>
            <a:ext cx="8458200" cy="609600"/>
          </a:xfrm>
        </p:spPr>
        <p:txBody>
          <a:bodyPr/>
          <a:lstStyle/>
          <a:p>
            <a:r>
              <a:rPr lang="en-US">
                <a:latin typeface="Arial" charset="0"/>
                <a:cs typeface="Arial" charset="0"/>
              </a:rPr>
              <a:t>Host A can talk to C, while B talks to D</a:t>
            </a:r>
          </a:p>
        </p:txBody>
      </p:sp>
      <p:sp>
        <p:nvSpPr>
          <p:cNvPr id="58377" name="Rectangle 4"/>
          <p:cNvSpPr>
            <a:spLocks noChangeArrowheads="1"/>
          </p:cNvSpPr>
          <p:nvPr/>
        </p:nvSpPr>
        <p:spPr bwMode="auto">
          <a:xfrm>
            <a:off x="3959225" y="3167063"/>
            <a:ext cx="355600" cy="88900"/>
          </a:xfrm>
          <a:prstGeom prst="rect">
            <a:avLst/>
          </a:prstGeom>
          <a:solidFill>
            <a:srgbClr val="CC99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CC99FF"/>
            </a:extrusionClr>
          </a:sp3d>
        </p:spPr>
        <p:txBody>
          <a:bodyPr wrap="none" anchor="ctr">
            <a:flatTx/>
          </a:bodyPr>
          <a:lstStyle/>
          <a:p>
            <a:endParaRPr lang="en-US"/>
          </a:p>
        </p:txBody>
      </p:sp>
      <p:graphicFrame>
        <p:nvGraphicFramePr>
          <p:cNvPr id="58370" name="Object 2"/>
          <p:cNvGraphicFramePr>
            <a:graphicFrameLocks noChangeAspect="1"/>
          </p:cNvGraphicFramePr>
          <p:nvPr/>
        </p:nvGraphicFramePr>
        <p:xfrm>
          <a:off x="3952875" y="1885950"/>
          <a:ext cx="512763" cy="447675"/>
        </p:xfrm>
        <a:graphic>
          <a:graphicData uri="http://schemas.openxmlformats.org/presentationml/2006/ole">
            <mc:AlternateContent xmlns:mc="http://schemas.openxmlformats.org/markup-compatibility/2006">
              <mc:Choice xmlns:v="urn:schemas-microsoft-com:vml" Requires="v">
                <p:oleObj spid="_x0000_s11847" name="Clip" r:id="rId4" imgW="1307948" imgH="1084823" progId="MS_ClipArt_Gallery.2">
                  <p:embed/>
                </p:oleObj>
              </mc:Choice>
              <mc:Fallback>
                <p:oleObj name="Clip" r:id="rId4" imgW="1307948" imgH="1084823"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75" y="1885950"/>
                        <a:ext cx="512763"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8371" name="Object 3"/>
          <p:cNvGraphicFramePr>
            <a:graphicFrameLocks noChangeAspect="1"/>
          </p:cNvGraphicFramePr>
          <p:nvPr/>
        </p:nvGraphicFramePr>
        <p:xfrm>
          <a:off x="3983038" y="4146550"/>
          <a:ext cx="512762" cy="447675"/>
        </p:xfrm>
        <a:graphic>
          <a:graphicData uri="http://schemas.openxmlformats.org/presentationml/2006/ole">
            <mc:AlternateContent xmlns:mc="http://schemas.openxmlformats.org/markup-compatibility/2006">
              <mc:Choice xmlns:v="urn:schemas-microsoft-com:vml" Requires="v">
                <p:oleObj spid="_x0000_s11848" name="Clip" r:id="rId6" imgW="1307948" imgH="1084823" progId="MS_ClipArt_Gallery.2">
                  <p:embed/>
                </p:oleObj>
              </mc:Choice>
              <mc:Fallback>
                <p:oleObj name="Clip" r:id="rId6" imgW="1307948" imgH="1084823"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3038" y="4146550"/>
                        <a:ext cx="512762"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8372" name="Object 4"/>
          <p:cNvGraphicFramePr>
            <a:graphicFrameLocks noChangeAspect="1"/>
          </p:cNvGraphicFramePr>
          <p:nvPr/>
        </p:nvGraphicFramePr>
        <p:xfrm>
          <a:off x="5367338" y="2914650"/>
          <a:ext cx="512762" cy="447675"/>
        </p:xfrm>
        <a:graphic>
          <a:graphicData uri="http://schemas.openxmlformats.org/presentationml/2006/ole">
            <mc:AlternateContent xmlns:mc="http://schemas.openxmlformats.org/markup-compatibility/2006">
              <mc:Choice xmlns:v="urn:schemas-microsoft-com:vml" Requires="v">
                <p:oleObj spid="_x0000_s11849" name="Clip" r:id="rId7" imgW="1307948" imgH="1084823" progId="MS_ClipArt_Gallery.2">
                  <p:embed/>
                </p:oleObj>
              </mc:Choice>
              <mc:Fallback>
                <p:oleObj name="Clip" r:id="rId7" imgW="1307948" imgH="1084823"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7338" y="2914650"/>
                        <a:ext cx="512762"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8373" name="Object 5"/>
          <p:cNvGraphicFramePr>
            <a:graphicFrameLocks noChangeAspect="1"/>
          </p:cNvGraphicFramePr>
          <p:nvPr/>
        </p:nvGraphicFramePr>
        <p:xfrm>
          <a:off x="2535238" y="2925763"/>
          <a:ext cx="512762" cy="447675"/>
        </p:xfrm>
        <a:graphic>
          <a:graphicData uri="http://schemas.openxmlformats.org/presentationml/2006/ole">
            <mc:AlternateContent xmlns:mc="http://schemas.openxmlformats.org/markup-compatibility/2006">
              <mc:Choice xmlns:v="urn:schemas-microsoft-com:vml" Requires="v">
                <p:oleObj spid="_x0000_s11850" name="Clip" r:id="rId8" imgW="1307948" imgH="1084823" progId="MS_ClipArt_Gallery.2">
                  <p:embed/>
                </p:oleObj>
              </mc:Choice>
              <mc:Fallback>
                <p:oleObj name="Clip" r:id="rId8" imgW="1307948" imgH="1084823"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5238" y="2925763"/>
                        <a:ext cx="512762"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8378" name="Rectangle 9"/>
          <p:cNvSpPr>
            <a:spLocks noChangeArrowheads="1"/>
          </p:cNvSpPr>
          <p:nvPr/>
        </p:nvSpPr>
        <p:spPr bwMode="auto">
          <a:xfrm>
            <a:off x="3017838" y="3068638"/>
            <a:ext cx="153987" cy="13176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8379" name="Rectangle 10"/>
          <p:cNvSpPr>
            <a:spLocks noChangeArrowheads="1"/>
          </p:cNvSpPr>
          <p:nvPr/>
        </p:nvSpPr>
        <p:spPr bwMode="auto">
          <a:xfrm>
            <a:off x="5273675" y="3068638"/>
            <a:ext cx="153988" cy="13176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8380" name="Rectangle 11"/>
          <p:cNvSpPr>
            <a:spLocks noChangeArrowheads="1"/>
          </p:cNvSpPr>
          <p:nvPr/>
        </p:nvSpPr>
        <p:spPr bwMode="auto">
          <a:xfrm>
            <a:off x="4194175" y="2325688"/>
            <a:ext cx="120650" cy="20796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8381" name="Rectangle 12"/>
          <p:cNvSpPr>
            <a:spLocks noChangeArrowheads="1"/>
          </p:cNvSpPr>
          <p:nvPr/>
        </p:nvSpPr>
        <p:spPr bwMode="auto">
          <a:xfrm>
            <a:off x="4202113" y="3952875"/>
            <a:ext cx="120650" cy="207963"/>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8382" name="Line 13"/>
          <p:cNvSpPr>
            <a:spLocks noChangeShapeType="1"/>
          </p:cNvSpPr>
          <p:nvPr/>
        </p:nvSpPr>
        <p:spPr bwMode="auto">
          <a:xfrm>
            <a:off x="3171825" y="3124200"/>
            <a:ext cx="8429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8383" name="Line 14"/>
          <p:cNvSpPr>
            <a:spLocks noChangeShapeType="1"/>
          </p:cNvSpPr>
          <p:nvPr/>
        </p:nvSpPr>
        <p:spPr bwMode="auto">
          <a:xfrm>
            <a:off x="4240213" y="2536825"/>
            <a:ext cx="0" cy="487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8384" name="Line 15"/>
          <p:cNvSpPr>
            <a:spLocks noChangeShapeType="1"/>
          </p:cNvSpPr>
          <p:nvPr/>
        </p:nvSpPr>
        <p:spPr bwMode="auto">
          <a:xfrm flipH="1">
            <a:off x="4403725" y="3124200"/>
            <a:ext cx="8524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8385" name="Line 16"/>
          <p:cNvSpPr>
            <a:spLocks noChangeShapeType="1"/>
          </p:cNvSpPr>
          <p:nvPr/>
        </p:nvSpPr>
        <p:spPr bwMode="auto">
          <a:xfrm flipV="1">
            <a:off x="4240213" y="3244850"/>
            <a:ext cx="11112" cy="6873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8386" name="Text Box 17"/>
          <p:cNvSpPr txBox="1">
            <a:spLocks noChangeArrowheads="1"/>
          </p:cNvSpPr>
          <p:nvPr/>
        </p:nvSpPr>
        <p:spPr bwMode="auto">
          <a:xfrm>
            <a:off x="3311525" y="3471863"/>
            <a:ext cx="796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a:latin typeface="Comic Sans MS" charset="0"/>
              </a:rPr>
              <a:t>switch</a:t>
            </a:r>
          </a:p>
        </p:txBody>
      </p:sp>
      <p:sp>
        <p:nvSpPr>
          <p:cNvPr id="58387" name="Line 18"/>
          <p:cNvSpPr>
            <a:spLocks noChangeShapeType="1"/>
          </p:cNvSpPr>
          <p:nvPr/>
        </p:nvSpPr>
        <p:spPr bwMode="auto">
          <a:xfrm flipV="1">
            <a:off x="3625850" y="3268663"/>
            <a:ext cx="355600" cy="2317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8388" name="Text Box 19"/>
          <p:cNvSpPr txBox="1">
            <a:spLocks noChangeArrowheads="1"/>
          </p:cNvSpPr>
          <p:nvPr/>
        </p:nvSpPr>
        <p:spPr bwMode="auto">
          <a:xfrm>
            <a:off x="2074863" y="2865438"/>
            <a:ext cx="368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a:latin typeface="Helvetica" charset="0"/>
              </a:rPr>
              <a:t>A</a:t>
            </a:r>
          </a:p>
        </p:txBody>
      </p:sp>
      <p:sp>
        <p:nvSpPr>
          <p:cNvPr id="58389" name="Text Box 20"/>
          <p:cNvSpPr txBox="1">
            <a:spLocks noChangeArrowheads="1"/>
          </p:cNvSpPr>
          <p:nvPr/>
        </p:nvSpPr>
        <p:spPr bwMode="auto">
          <a:xfrm>
            <a:off x="4572000" y="1828800"/>
            <a:ext cx="368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a:latin typeface="Helvetica" charset="0"/>
              </a:rPr>
              <a:t>B</a:t>
            </a:r>
          </a:p>
        </p:txBody>
      </p:sp>
      <p:sp>
        <p:nvSpPr>
          <p:cNvPr id="58390" name="Text Box 21"/>
          <p:cNvSpPr txBox="1">
            <a:spLocks noChangeArrowheads="1"/>
          </p:cNvSpPr>
          <p:nvPr/>
        </p:nvSpPr>
        <p:spPr bwMode="auto">
          <a:xfrm>
            <a:off x="5992813" y="2903538"/>
            <a:ext cx="368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a:latin typeface="Helvetica" charset="0"/>
              </a:rPr>
              <a:t>C</a:t>
            </a:r>
          </a:p>
        </p:txBody>
      </p:sp>
      <p:sp>
        <p:nvSpPr>
          <p:cNvPr id="58391" name="Text Box 22"/>
          <p:cNvSpPr txBox="1">
            <a:spLocks noChangeArrowheads="1"/>
          </p:cNvSpPr>
          <p:nvPr/>
        </p:nvSpPr>
        <p:spPr bwMode="auto">
          <a:xfrm>
            <a:off x="4532313" y="4094163"/>
            <a:ext cx="368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a:latin typeface="Helvetica" charset="0"/>
              </a:rPr>
              <a:t>D</a:t>
            </a:r>
          </a:p>
        </p:txBody>
      </p:sp>
      <p:sp>
        <p:nvSpPr>
          <p:cNvPr id="965655" name="Rectangle 23"/>
          <p:cNvSpPr>
            <a:spLocks noChangeArrowheads="1"/>
          </p:cNvSpPr>
          <p:nvPr/>
        </p:nvSpPr>
        <p:spPr bwMode="auto">
          <a:xfrm>
            <a:off x="457200" y="4876800"/>
            <a:ext cx="8458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8275" indent="-285750" eaLnBrk="0" hangingPunct="0">
              <a:spcBef>
                <a:spcPct val="10000"/>
              </a:spcBef>
              <a:buClr>
                <a:schemeClr val="tx2"/>
              </a:buClr>
              <a:buFont typeface="Arial"/>
              <a:buChar char="•"/>
            </a:pPr>
            <a:r>
              <a:rPr lang="en-US" sz="2400" b="0" dirty="0" smtClean="0">
                <a:solidFill>
                  <a:srgbClr val="0000FF"/>
                </a:solidFill>
                <a:latin typeface="Arial" charset="0"/>
              </a:rPr>
              <a:t>Completely </a:t>
            </a:r>
            <a:r>
              <a:rPr lang="en-US" sz="2400" b="0" dirty="0">
                <a:solidFill>
                  <a:srgbClr val="0000FF"/>
                </a:solidFill>
                <a:latin typeface="Arial" charset="0"/>
              </a:rPr>
              <a:t>avoids </a:t>
            </a:r>
            <a:r>
              <a:rPr lang="en-US" sz="2400" b="0" dirty="0" smtClean="0">
                <a:solidFill>
                  <a:srgbClr val="0000FF"/>
                </a:solidFill>
                <a:latin typeface="Arial" charset="0"/>
              </a:rPr>
              <a:t>collisions (if hosts directly attached)</a:t>
            </a:r>
            <a:endParaRPr lang="en-US" sz="2400" b="0" dirty="0">
              <a:latin typeface="Arial" charset="0"/>
            </a:endParaRPr>
          </a:p>
          <a:p>
            <a:pPr marL="506412" lvl="1" indent="-285750" eaLnBrk="0" hangingPunct="0">
              <a:spcBef>
                <a:spcPct val="10000"/>
              </a:spcBef>
              <a:buFont typeface="Arial"/>
              <a:buChar char="•"/>
            </a:pPr>
            <a:r>
              <a:rPr lang="en-US" sz="2400" b="0" dirty="0">
                <a:latin typeface="Arial" charset="0"/>
              </a:rPr>
              <a:t>No need for </a:t>
            </a:r>
            <a:r>
              <a:rPr lang="en-US" sz="2400" b="0" dirty="0" smtClean="0">
                <a:latin typeface="Arial" charset="0"/>
              </a:rPr>
              <a:t>all material we </a:t>
            </a:r>
            <a:r>
              <a:rPr lang="en-US" sz="2400" dirty="0" smtClean="0"/>
              <a:t>discuss later in lecture</a:t>
            </a:r>
            <a:endParaRPr lang="en-US" sz="2400" b="0" dirty="0">
              <a:latin typeface="Arial" charset="0"/>
            </a:endParaRPr>
          </a:p>
          <a:p>
            <a:pPr marL="506412" lvl="1" indent="-285750" eaLnBrk="0" hangingPunct="0">
              <a:spcBef>
                <a:spcPct val="10000"/>
              </a:spcBef>
              <a:buFont typeface="Arial"/>
              <a:buChar char="•"/>
            </a:pPr>
            <a:r>
              <a:rPr lang="en-US" sz="2400" dirty="0" smtClean="0"/>
              <a:t>Change </a:t>
            </a:r>
            <a:r>
              <a:rPr lang="en-US" sz="2400" dirty="0"/>
              <a:t>in nature of multiple access, but same </a:t>
            </a:r>
            <a:r>
              <a:rPr lang="en-US" sz="2400" dirty="0" smtClean="0"/>
              <a:t>framing</a:t>
            </a:r>
          </a:p>
          <a:p>
            <a:pPr marL="963612" lvl="2" indent="-285750" eaLnBrk="0" hangingPunct="0">
              <a:spcBef>
                <a:spcPct val="10000"/>
              </a:spcBef>
              <a:buFont typeface="Arial"/>
              <a:buChar char="•"/>
            </a:pPr>
            <a:r>
              <a:rPr lang="en-US" sz="2400" b="1" i="1" dirty="0" smtClean="0">
                <a:solidFill>
                  <a:srgbClr val="FF6600"/>
                </a:solidFill>
              </a:rPr>
              <a:t>Key to the success of </a:t>
            </a:r>
            <a:r>
              <a:rPr lang="en-US" sz="2400" b="1" i="1" dirty="0" err="1" smtClean="0">
                <a:solidFill>
                  <a:srgbClr val="FF6600"/>
                </a:solidFill>
              </a:rPr>
              <a:t>ethernet</a:t>
            </a:r>
            <a:r>
              <a:rPr lang="en-US" sz="2400" b="1" i="1" dirty="0" smtClean="0">
                <a:solidFill>
                  <a:srgbClr val="FF6600"/>
                </a:solidFill>
              </a:rPr>
              <a:t>!</a:t>
            </a:r>
            <a:endParaRPr lang="en-US" sz="2400" b="1" i="1" dirty="0">
              <a:solidFill>
                <a:srgbClr val="FF6600"/>
              </a:solidFill>
            </a:endParaRPr>
          </a:p>
        </p:txBody>
      </p:sp>
    </p:spTree>
    <p:extLst>
      <p:ext uri="{BB962C8B-B14F-4D97-AF65-F5344CB8AC3E}">
        <p14:creationId xmlns:p14="http://schemas.microsoft.com/office/powerpoint/2010/main" val="284320580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AB5E44AF-3189-4E4F-A87F-33594E90BC03}" type="slidenum">
              <a:rPr lang="en-US" sz="1400" b="0">
                <a:latin typeface="Times New Roman" charset="0"/>
              </a:rPr>
              <a:pPr eaLnBrk="1" hangingPunct="1"/>
              <a:t>13</a:t>
            </a:fld>
            <a:endParaRPr lang="en-US" sz="1400" b="0">
              <a:latin typeface="Times New Roman" charset="0"/>
            </a:endParaRPr>
          </a:p>
        </p:txBody>
      </p:sp>
      <p:sp>
        <p:nvSpPr>
          <p:cNvPr id="64519" name="Rectangle 2"/>
          <p:cNvSpPr>
            <a:spLocks noGrp="1" noChangeArrowheads="1"/>
          </p:cNvSpPr>
          <p:nvPr>
            <p:ph type="title"/>
          </p:nvPr>
        </p:nvSpPr>
        <p:spPr/>
        <p:txBody>
          <a:bodyPr/>
          <a:lstStyle/>
          <a:p>
            <a:r>
              <a:rPr lang="en-US" dirty="0" smtClean="0">
                <a:latin typeface="Helvetica" charset="0"/>
                <a:ea typeface="ＭＳ Ｐゴシック" charset="0"/>
                <a:cs typeface="ＭＳ Ｐゴシック" charset="0"/>
              </a:rPr>
              <a:t>Self </a:t>
            </a:r>
            <a:r>
              <a:rPr lang="en-US" dirty="0">
                <a:latin typeface="Helvetica" charset="0"/>
                <a:ea typeface="ＭＳ Ｐゴシック" charset="0"/>
                <a:cs typeface="ＭＳ Ｐゴシック" charset="0"/>
              </a:rPr>
              <a:t>Learning</a:t>
            </a:r>
          </a:p>
        </p:txBody>
      </p:sp>
      <p:sp>
        <p:nvSpPr>
          <p:cNvPr id="55304" name="Rectangle 3"/>
          <p:cNvSpPr>
            <a:spLocks noGrp="1" noChangeArrowheads="1"/>
          </p:cNvSpPr>
          <p:nvPr>
            <p:ph type="body" idx="1"/>
          </p:nvPr>
        </p:nvSpPr>
        <p:spPr/>
        <p:txBody>
          <a:bodyPr/>
          <a:lstStyle/>
          <a:p>
            <a:r>
              <a:rPr lang="en-US" dirty="0" smtClean="0">
                <a:latin typeface="Arial" charset="0"/>
                <a:ea typeface="Arial" charset="0"/>
                <a:cs typeface="Arial" charset="0"/>
              </a:rPr>
              <a:t>Maps </a:t>
            </a:r>
            <a:r>
              <a:rPr lang="en-US" dirty="0">
                <a:latin typeface="Arial" charset="0"/>
                <a:ea typeface="Arial" charset="0"/>
                <a:cs typeface="Arial" charset="0"/>
              </a:rPr>
              <a:t>destination MAC </a:t>
            </a:r>
            <a:r>
              <a:rPr lang="en-US" dirty="0" smtClean="0">
                <a:latin typeface="Arial" charset="0"/>
                <a:ea typeface="Arial" charset="0"/>
                <a:cs typeface="Arial" charset="0"/>
              </a:rPr>
              <a:t>to </a:t>
            </a:r>
            <a:r>
              <a:rPr lang="en-US" dirty="0">
                <a:latin typeface="Arial" charset="0"/>
                <a:ea typeface="Arial" charset="0"/>
                <a:cs typeface="Arial" charset="0"/>
              </a:rPr>
              <a:t>outgoing interface</a:t>
            </a:r>
          </a:p>
          <a:p>
            <a:r>
              <a:rPr lang="en-US" dirty="0">
                <a:latin typeface="Arial" charset="0"/>
                <a:ea typeface="Arial" charset="0"/>
                <a:cs typeface="Arial" charset="0"/>
              </a:rPr>
              <a:t>C</a:t>
            </a:r>
            <a:r>
              <a:rPr lang="en-US" dirty="0" smtClean="0">
                <a:latin typeface="Arial" charset="0"/>
                <a:ea typeface="Arial" charset="0"/>
                <a:cs typeface="Arial" charset="0"/>
              </a:rPr>
              <a:t>onstruct switch </a:t>
            </a:r>
            <a:r>
              <a:rPr lang="en-US" dirty="0">
                <a:latin typeface="Arial" charset="0"/>
                <a:ea typeface="Arial" charset="0"/>
                <a:cs typeface="Arial" charset="0"/>
              </a:rPr>
              <a:t>table </a:t>
            </a:r>
            <a:r>
              <a:rPr lang="en-US" dirty="0" smtClean="0">
                <a:latin typeface="Arial" charset="0"/>
                <a:ea typeface="Arial" charset="0"/>
                <a:cs typeface="Arial" charset="0"/>
              </a:rPr>
              <a:t>automatically</a:t>
            </a:r>
          </a:p>
          <a:p>
            <a:r>
              <a:rPr lang="en-US" dirty="0" smtClean="0">
                <a:latin typeface="Arial" charset="0"/>
                <a:ea typeface="Arial" charset="0"/>
                <a:cs typeface="Arial" charset="0"/>
              </a:rPr>
              <a:t>Floods when does </a:t>
            </a:r>
            <a:r>
              <a:rPr lang="en-US" dirty="0" smtClean="0">
                <a:latin typeface="Arial" charset="0"/>
                <a:ea typeface="Arial" charset="0"/>
                <a:cs typeface="Arial" charset="0"/>
              </a:rPr>
              <a:t>not have </a:t>
            </a:r>
            <a:r>
              <a:rPr lang="en-US" dirty="0" smtClean="0">
                <a:latin typeface="Arial" charset="0"/>
                <a:ea typeface="Arial" charset="0"/>
                <a:cs typeface="Arial" charset="0"/>
              </a:rPr>
              <a:t>entry in table</a:t>
            </a:r>
            <a:endParaRPr lang="en-US" dirty="0">
              <a:latin typeface="Arial" charset="0"/>
              <a:ea typeface="Arial" charset="0"/>
              <a:cs typeface="Arial" charset="0"/>
            </a:endParaRPr>
          </a:p>
        </p:txBody>
      </p:sp>
      <p:sp>
        <p:nvSpPr>
          <p:cNvPr id="64521" name="Rectangle 4"/>
          <p:cNvSpPr>
            <a:spLocks noChangeArrowheads="1"/>
          </p:cNvSpPr>
          <p:nvPr/>
        </p:nvSpPr>
        <p:spPr bwMode="auto">
          <a:xfrm>
            <a:off x="3975100" y="5227638"/>
            <a:ext cx="355600" cy="88900"/>
          </a:xfrm>
          <a:prstGeom prst="rect">
            <a:avLst/>
          </a:prstGeom>
          <a:solidFill>
            <a:srgbClr val="CC99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CC99FF"/>
            </a:extrusionClr>
          </a:sp3d>
        </p:spPr>
        <p:txBody>
          <a:bodyPr wrap="none" anchor="ctr">
            <a:flatTx/>
          </a:bodyPr>
          <a:lstStyle/>
          <a:p>
            <a:endParaRPr lang="en-US"/>
          </a:p>
        </p:txBody>
      </p:sp>
      <p:graphicFrame>
        <p:nvGraphicFramePr>
          <p:cNvPr id="64514" name="Object 2"/>
          <p:cNvGraphicFramePr>
            <a:graphicFrameLocks noChangeAspect="1"/>
          </p:cNvGraphicFramePr>
          <p:nvPr/>
        </p:nvGraphicFramePr>
        <p:xfrm>
          <a:off x="3968750" y="3946525"/>
          <a:ext cx="512763" cy="447675"/>
        </p:xfrm>
        <a:graphic>
          <a:graphicData uri="http://schemas.openxmlformats.org/presentationml/2006/ole">
            <mc:AlternateContent xmlns:mc="http://schemas.openxmlformats.org/markup-compatibility/2006">
              <mc:Choice xmlns:v="urn:schemas-microsoft-com:vml" Requires="v">
                <p:oleObj spid="_x0000_s12851" name="Clip" r:id="rId4" imgW="1307948" imgH="1084823" progId="MS_ClipArt_Gallery.2">
                  <p:embed/>
                </p:oleObj>
              </mc:Choice>
              <mc:Fallback>
                <p:oleObj name="Clip" r:id="rId4" imgW="1307948" imgH="1084823"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8750" y="3946525"/>
                        <a:ext cx="512763"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4515" name="Object 3"/>
          <p:cNvGraphicFramePr>
            <a:graphicFrameLocks noChangeAspect="1"/>
          </p:cNvGraphicFramePr>
          <p:nvPr/>
        </p:nvGraphicFramePr>
        <p:xfrm>
          <a:off x="3998913" y="6207125"/>
          <a:ext cx="512762" cy="447675"/>
        </p:xfrm>
        <a:graphic>
          <a:graphicData uri="http://schemas.openxmlformats.org/presentationml/2006/ole">
            <mc:AlternateContent xmlns:mc="http://schemas.openxmlformats.org/markup-compatibility/2006">
              <mc:Choice xmlns:v="urn:schemas-microsoft-com:vml" Requires="v">
                <p:oleObj spid="_x0000_s12852" name="Clip" r:id="rId6" imgW="1307948" imgH="1084823" progId="MS_ClipArt_Gallery.2">
                  <p:embed/>
                </p:oleObj>
              </mc:Choice>
              <mc:Fallback>
                <p:oleObj name="Clip" r:id="rId6" imgW="1307948" imgH="1084823"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8913" y="6207125"/>
                        <a:ext cx="512762"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4516" name="Object 4"/>
          <p:cNvGraphicFramePr>
            <a:graphicFrameLocks noChangeAspect="1"/>
          </p:cNvGraphicFramePr>
          <p:nvPr/>
        </p:nvGraphicFramePr>
        <p:xfrm>
          <a:off x="5383213" y="4975225"/>
          <a:ext cx="512762" cy="447675"/>
        </p:xfrm>
        <a:graphic>
          <a:graphicData uri="http://schemas.openxmlformats.org/presentationml/2006/ole">
            <mc:AlternateContent xmlns:mc="http://schemas.openxmlformats.org/markup-compatibility/2006">
              <mc:Choice xmlns:v="urn:schemas-microsoft-com:vml" Requires="v">
                <p:oleObj spid="_x0000_s12853" name="Clip" r:id="rId7" imgW="1307948" imgH="1084823" progId="MS_ClipArt_Gallery.2">
                  <p:embed/>
                </p:oleObj>
              </mc:Choice>
              <mc:Fallback>
                <p:oleObj name="Clip" r:id="rId7" imgW="1307948" imgH="1084823"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83213" y="4975225"/>
                        <a:ext cx="512762"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4517" name="Object 5"/>
          <p:cNvGraphicFramePr>
            <a:graphicFrameLocks noChangeAspect="1"/>
          </p:cNvGraphicFramePr>
          <p:nvPr/>
        </p:nvGraphicFramePr>
        <p:xfrm>
          <a:off x="2551113" y="4986338"/>
          <a:ext cx="512762" cy="447675"/>
        </p:xfrm>
        <a:graphic>
          <a:graphicData uri="http://schemas.openxmlformats.org/presentationml/2006/ole">
            <mc:AlternateContent xmlns:mc="http://schemas.openxmlformats.org/markup-compatibility/2006">
              <mc:Choice xmlns:v="urn:schemas-microsoft-com:vml" Requires="v">
                <p:oleObj spid="_x0000_s12854" name="Clip" r:id="rId8" imgW="1307948" imgH="1084823" progId="MS_ClipArt_Gallery.2">
                  <p:embed/>
                </p:oleObj>
              </mc:Choice>
              <mc:Fallback>
                <p:oleObj name="Clip" r:id="rId8" imgW="1307948" imgH="1084823"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1113" y="4986338"/>
                        <a:ext cx="512762"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4522" name="Rectangle 9"/>
          <p:cNvSpPr>
            <a:spLocks noChangeArrowheads="1"/>
          </p:cNvSpPr>
          <p:nvPr/>
        </p:nvSpPr>
        <p:spPr bwMode="auto">
          <a:xfrm>
            <a:off x="3033713" y="5129213"/>
            <a:ext cx="153987" cy="13176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523" name="Rectangle 10"/>
          <p:cNvSpPr>
            <a:spLocks noChangeArrowheads="1"/>
          </p:cNvSpPr>
          <p:nvPr/>
        </p:nvSpPr>
        <p:spPr bwMode="auto">
          <a:xfrm>
            <a:off x="5289550" y="5129213"/>
            <a:ext cx="153988" cy="13176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524" name="Rectangle 11"/>
          <p:cNvSpPr>
            <a:spLocks noChangeArrowheads="1"/>
          </p:cNvSpPr>
          <p:nvPr/>
        </p:nvSpPr>
        <p:spPr bwMode="auto">
          <a:xfrm>
            <a:off x="4210050" y="4386263"/>
            <a:ext cx="120650" cy="20796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525" name="Rectangle 12"/>
          <p:cNvSpPr>
            <a:spLocks noChangeArrowheads="1"/>
          </p:cNvSpPr>
          <p:nvPr/>
        </p:nvSpPr>
        <p:spPr bwMode="auto">
          <a:xfrm>
            <a:off x="4217988" y="6013450"/>
            <a:ext cx="120650" cy="207963"/>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4526" name="Line 13"/>
          <p:cNvSpPr>
            <a:spLocks noChangeShapeType="1"/>
          </p:cNvSpPr>
          <p:nvPr/>
        </p:nvSpPr>
        <p:spPr bwMode="auto">
          <a:xfrm>
            <a:off x="3187700" y="5184775"/>
            <a:ext cx="8429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4527" name="Line 14"/>
          <p:cNvSpPr>
            <a:spLocks noChangeShapeType="1"/>
          </p:cNvSpPr>
          <p:nvPr/>
        </p:nvSpPr>
        <p:spPr bwMode="auto">
          <a:xfrm>
            <a:off x="4256088" y="4581525"/>
            <a:ext cx="0"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4528" name="Line 15"/>
          <p:cNvSpPr>
            <a:spLocks noChangeShapeType="1"/>
          </p:cNvSpPr>
          <p:nvPr/>
        </p:nvSpPr>
        <p:spPr bwMode="auto">
          <a:xfrm flipH="1">
            <a:off x="4419600" y="5184775"/>
            <a:ext cx="8524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4529" name="Line 16"/>
          <p:cNvSpPr>
            <a:spLocks noChangeShapeType="1"/>
          </p:cNvSpPr>
          <p:nvPr/>
        </p:nvSpPr>
        <p:spPr bwMode="auto">
          <a:xfrm flipV="1">
            <a:off x="4256088" y="5305425"/>
            <a:ext cx="11112" cy="6873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4530" name="Text Box 17"/>
          <p:cNvSpPr txBox="1">
            <a:spLocks noChangeArrowheads="1"/>
          </p:cNvSpPr>
          <p:nvPr/>
        </p:nvSpPr>
        <p:spPr bwMode="auto">
          <a:xfrm>
            <a:off x="3327400" y="5532438"/>
            <a:ext cx="796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a:latin typeface="Comic Sans MS" charset="0"/>
              </a:rPr>
              <a:t>switch</a:t>
            </a:r>
          </a:p>
        </p:txBody>
      </p:sp>
      <p:sp>
        <p:nvSpPr>
          <p:cNvPr id="64531" name="Line 18"/>
          <p:cNvSpPr>
            <a:spLocks noChangeShapeType="1"/>
          </p:cNvSpPr>
          <p:nvPr/>
        </p:nvSpPr>
        <p:spPr bwMode="auto">
          <a:xfrm flipV="1">
            <a:off x="3641725" y="5329238"/>
            <a:ext cx="355600" cy="2317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4532" name="Text Box 19"/>
          <p:cNvSpPr txBox="1">
            <a:spLocks noChangeArrowheads="1"/>
          </p:cNvSpPr>
          <p:nvPr/>
        </p:nvSpPr>
        <p:spPr bwMode="auto">
          <a:xfrm>
            <a:off x="2090738" y="4926013"/>
            <a:ext cx="368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a:latin typeface="Helvetica" charset="0"/>
              </a:rPr>
              <a:t>A</a:t>
            </a:r>
          </a:p>
        </p:txBody>
      </p:sp>
      <p:sp>
        <p:nvSpPr>
          <p:cNvPr id="64533" name="Text Box 20"/>
          <p:cNvSpPr txBox="1">
            <a:spLocks noChangeArrowheads="1"/>
          </p:cNvSpPr>
          <p:nvPr/>
        </p:nvSpPr>
        <p:spPr bwMode="auto">
          <a:xfrm>
            <a:off x="4587875" y="3889375"/>
            <a:ext cx="368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a:latin typeface="Helvetica" charset="0"/>
              </a:rPr>
              <a:t>B</a:t>
            </a:r>
          </a:p>
        </p:txBody>
      </p:sp>
      <p:sp>
        <p:nvSpPr>
          <p:cNvPr id="64534" name="Text Box 21"/>
          <p:cNvSpPr txBox="1">
            <a:spLocks noChangeArrowheads="1"/>
          </p:cNvSpPr>
          <p:nvPr/>
        </p:nvSpPr>
        <p:spPr bwMode="auto">
          <a:xfrm>
            <a:off x="6008688" y="4964113"/>
            <a:ext cx="368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a:latin typeface="Helvetica" charset="0"/>
              </a:rPr>
              <a:t>C</a:t>
            </a:r>
          </a:p>
        </p:txBody>
      </p:sp>
      <p:sp>
        <p:nvSpPr>
          <p:cNvPr id="64535" name="Text Box 22"/>
          <p:cNvSpPr txBox="1">
            <a:spLocks noChangeArrowheads="1"/>
          </p:cNvSpPr>
          <p:nvPr/>
        </p:nvSpPr>
        <p:spPr bwMode="auto">
          <a:xfrm>
            <a:off x="4548188" y="6154738"/>
            <a:ext cx="368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a:latin typeface="Helvetica" charset="0"/>
              </a:rPr>
              <a:t>D</a:t>
            </a:r>
          </a:p>
        </p:txBody>
      </p:sp>
    </p:spTree>
    <p:extLst>
      <p:ext uri="{BB962C8B-B14F-4D97-AF65-F5344CB8AC3E}">
        <p14:creationId xmlns:p14="http://schemas.microsoft.com/office/powerpoint/2010/main" val="123883174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4A5FB347-77AC-4E44-A3FE-21319C10E181}" type="slidenum">
              <a:rPr lang="en-US" sz="1400" b="0">
                <a:latin typeface="Times New Roman" charset="0"/>
              </a:rPr>
              <a:pPr eaLnBrk="1" hangingPunct="1"/>
              <a:t>14</a:t>
            </a:fld>
            <a:endParaRPr lang="en-US" sz="1400" b="0">
              <a:latin typeface="Times New Roman" charset="0"/>
            </a:endParaRPr>
          </a:p>
        </p:txBody>
      </p:sp>
      <p:sp>
        <p:nvSpPr>
          <p:cNvPr id="72707"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Flooding Can Lead to Loops</a:t>
            </a:r>
          </a:p>
        </p:txBody>
      </p:sp>
      <p:sp>
        <p:nvSpPr>
          <p:cNvPr id="63492" name="Rectangle 3"/>
          <p:cNvSpPr>
            <a:spLocks noGrp="1" noChangeArrowheads="1"/>
          </p:cNvSpPr>
          <p:nvPr>
            <p:ph type="body" idx="1"/>
          </p:nvPr>
        </p:nvSpPr>
        <p:spPr>
          <a:xfrm>
            <a:off x="457200" y="1219200"/>
            <a:ext cx="8458200" cy="3276600"/>
          </a:xfrm>
        </p:spPr>
        <p:txBody>
          <a:bodyPr/>
          <a:lstStyle/>
          <a:p>
            <a:pPr>
              <a:lnSpc>
                <a:spcPct val="90000"/>
              </a:lnSpc>
            </a:pPr>
            <a:r>
              <a:rPr lang="en-US" dirty="0" smtClean="0">
                <a:latin typeface="Arial" charset="0"/>
                <a:cs typeface="Arial" charset="0"/>
              </a:rPr>
              <a:t>Flooding </a:t>
            </a:r>
            <a:r>
              <a:rPr lang="en-US" dirty="0">
                <a:latin typeface="Arial" charset="0"/>
                <a:cs typeface="Arial" charset="0"/>
              </a:rPr>
              <a:t>can lead to </a:t>
            </a:r>
            <a:r>
              <a:rPr lang="en-US" dirty="0">
                <a:solidFill>
                  <a:srgbClr val="FF3300"/>
                </a:solidFill>
                <a:latin typeface="Arial" charset="0"/>
                <a:cs typeface="Arial" charset="0"/>
              </a:rPr>
              <a:t>forwarding loops</a:t>
            </a:r>
            <a:endParaRPr lang="en-US" dirty="0">
              <a:latin typeface="Arial" charset="0"/>
              <a:cs typeface="Arial" charset="0"/>
            </a:endParaRPr>
          </a:p>
          <a:p>
            <a:pPr lvl="1">
              <a:lnSpc>
                <a:spcPct val="90000"/>
              </a:lnSpc>
            </a:pPr>
            <a:r>
              <a:rPr lang="en-US" dirty="0">
                <a:latin typeface="Arial" charset="0"/>
                <a:ea typeface="Arial" charset="0"/>
                <a:cs typeface="Arial" charset="0"/>
              </a:rPr>
              <a:t>E.g., if the network contains a cycle of switches</a:t>
            </a:r>
          </a:p>
          <a:p>
            <a:pPr lvl="1">
              <a:lnSpc>
                <a:spcPct val="90000"/>
              </a:lnSpc>
            </a:pPr>
            <a:r>
              <a:rPr lang="ja-JP" altLang="en-US" dirty="0" smtClean="0">
                <a:latin typeface="Arial" charset="0"/>
                <a:ea typeface="Arial" charset="0"/>
                <a:cs typeface="Arial" charset="0"/>
              </a:rPr>
              <a:t>“</a:t>
            </a:r>
            <a:r>
              <a:rPr lang="en-US" dirty="0">
                <a:latin typeface="Arial" charset="0"/>
                <a:ea typeface="Arial" charset="0"/>
                <a:cs typeface="Arial" charset="0"/>
              </a:rPr>
              <a:t>Broadcast storm</a:t>
            </a:r>
            <a:r>
              <a:rPr lang="ja-JP" altLang="en-US" dirty="0">
                <a:latin typeface="Arial" charset="0"/>
                <a:ea typeface="Arial" charset="0"/>
                <a:cs typeface="Arial" charset="0"/>
              </a:rPr>
              <a:t>”</a:t>
            </a:r>
            <a:endParaRPr lang="en-US" dirty="0">
              <a:latin typeface="Arial" charset="0"/>
              <a:ea typeface="Arial" charset="0"/>
              <a:cs typeface="Arial" charset="0"/>
            </a:endParaRPr>
          </a:p>
        </p:txBody>
      </p:sp>
      <p:sp>
        <p:nvSpPr>
          <p:cNvPr id="72709" name="Rectangle 4"/>
          <p:cNvSpPr>
            <a:spLocks noChangeArrowheads="1"/>
          </p:cNvSpPr>
          <p:nvPr/>
        </p:nvSpPr>
        <p:spPr bwMode="auto">
          <a:xfrm>
            <a:off x="3043238" y="5665788"/>
            <a:ext cx="450850" cy="123825"/>
          </a:xfrm>
          <a:prstGeom prst="rect">
            <a:avLst/>
          </a:prstGeom>
          <a:solidFill>
            <a:srgbClr val="CC99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CC99FF"/>
            </a:extrusionClr>
          </a:sp3d>
        </p:spPr>
        <p:txBody>
          <a:bodyPr wrap="none" anchor="ctr">
            <a:flatTx/>
          </a:bodyPr>
          <a:lstStyle/>
          <a:p>
            <a:endParaRPr lang="en-US"/>
          </a:p>
        </p:txBody>
      </p:sp>
      <p:sp>
        <p:nvSpPr>
          <p:cNvPr id="72710" name="Line 5"/>
          <p:cNvSpPr>
            <a:spLocks noChangeShapeType="1"/>
          </p:cNvSpPr>
          <p:nvPr/>
        </p:nvSpPr>
        <p:spPr bwMode="auto">
          <a:xfrm flipH="1">
            <a:off x="3400425" y="4876800"/>
            <a:ext cx="9525" cy="5889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2711" name="Line 6"/>
          <p:cNvSpPr>
            <a:spLocks noChangeShapeType="1"/>
          </p:cNvSpPr>
          <p:nvPr/>
        </p:nvSpPr>
        <p:spPr bwMode="auto">
          <a:xfrm flipH="1">
            <a:off x="3351213" y="5789613"/>
            <a:ext cx="9525" cy="48418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2712" name="Line 7"/>
          <p:cNvSpPr>
            <a:spLocks noChangeShapeType="1"/>
          </p:cNvSpPr>
          <p:nvPr/>
        </p:nvSpPr>
        <p:spPr bwMode="auto">
          <a:xfrm>
            <a:off x="1752600" y="4876800"/>
            <a:ext cx="5268913"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2713" name="Rectangle 8"/>
          <p:cNvSpPr>
            <a:spLocks noChangeArrowheads="1"/>
          </p:cNvSpPr>
          <p:nvPr/>
        </p:nvSpPr>
        <p:spPr bwMode="auto">
          <a:xfrm>
            <a:off x="5253038" y="5665788"/>
            <a:ext cx="450850" cy="123825"/>
          </a:xfrm>
          <a:prstGeom prst="rect">
            <a:avLst/>
          </a:prstGeom>
          <a:solidFill>
            <a:srgbClr val="CC99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CC99FF"/>
            </a:extrusionClr>
          </a:sp3d>
        </p:spPr>
        <p:txBody>
          <a:bodyPr wrap="none" anchor="ctr">
            <a:flatTx/>
          </a:bodyPr>
          <a:lstStyle/>
          <a:p>
            <a:endParaRPr lang="en-US"/>
          </a:p>
        </p:txBody>
      </p:sp>
      <p:sp>
        <p:nvSpPr>
          <p:cNvPr id="72714" name="Line 9"/>
          <p:cNvSpPr>
            <a:spLocks noChangeShapeType="1"/>
          </p:cNvSpPr>
          <p:nvPr/>
        </p:nvSpPr>
        <p:spPr bwMode="auto">
          <a:xfrm flipH="1">
            <a:off x="5610225" y="4876800"/>
            <a:ext cx="9525" cy="5889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2715" name="Line 10"/>
          <p:cNvSpPr>
            <a:spLocks noChangeShapeType="1"/>
          </p:cNvSpPr>
          <p:nvPr/>
        </p:nvSpPr>
        <p:spPr bwMode="auto">
          <a:xfrm flipH="1">
            <a:off x="5561013" y="5789613"/>
            <a:ext cx="9525" cy="48418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2716" name="Line 11"/>
          <p:cNvSpPr>
            <a:spLocks noChangeShapeType="1"/>
          </p:cNvSpPr>
          <p:nvPr/>
        </p:nvSpPr>
        <p:spPr bwMode="auto">
          <a:xfrm>
            <a:off x="1800225" y="6273800"/>
            <a:ext cx="5268913" cy="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2717" name="Line 12"/>
          <p:cNvSpPr>
            <a:spLocks noChangeShapeType="1"/>
          </p:cNvSpPr>
          <p:nvPr/>
        </p:nvSpPr>
        <p:spPr bwMode="auto">
          <a:xfrm>
            <a:off x="2728913" y="5092700"/>
            <a:ext cx="0" cy="965200"/>
          </a:xfrm>
          <a:prstGeom prst="line">
            <a:avLst/>
          </a:prstGeom>
          <a:noFill/>
          <a:ln w="38100">
            <a:solidFill>
              <a:srgbClr val="FF3300"/>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72718" name="Line 13"/>
          <p:cNvSpPr>
            <a:spLocks noChangeShapeType="1"/>
          </p:cNvSpPr>
          <p:nvPr/>
        </p:nvSpPr>
        <p:spPr bwMode="auto">
          <a:xfrm flipV="1">
            <a:off x="5068888" y="5092700"/>
            <a:ext cx="0" cy="965200"/>
          </a:xfrm>
          <a:prstGeom prst="line">
            <a:avLst/>
          </a:prstGeom>
          <a:noFill/>
          <a:ln w="38100">
            <a:solidFill>
              <a:srgbClr val="FF3300"/>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72719" name="Line 14"/>
          <p:cNvSpPr>
            <a:spLocks noChangeShapeType="1"/>
          </p:cNvSpPr>
          <p:nvPr/>
        </p:nvSpPr>
        <p:spPr bwMode="auto">
          <a:xfrm>
            <a:off x="3810000" y="6477000"/>
            <a:ext cx="1295400" cy="0"/>
          </a:xfrm>
          <a:prstGeom prst="line">
            <a:avLst/>
          </a:prstGeom>
          <a:noFill/>
          <a:ln w="38100">
            <a:solidFill>
              <a:srgbClr val="FF3300"/>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
        <p:nvSpPr>
          <p:cNvPr id="72720" name="Line 15"/>
          <p:cNvSpPr>
            <a:spLocks noChangeShapeType="1"/>
          </p:cNvSpPr>
          <p:nvPr/>
        </p:nvSpPr>
        <p:spPr bwMode="auto">
          <a:xfrm flipH="1">
            <a:off x="3886200" y="4648200"/>
            <a:ext cx="1295400" cy="0"/>
          </a:xfrm>
          <a:prstGeom prst="line">
            <a:avLst/>
          </a:prstGeom>
          <a:noFill/>
          <a:ln w="38100">
            <a:solidFill>
              <a:srgbClr val="FF3300"/>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16268549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41C2BC0C-FDB0-304C-B89C-BA603254477B}" type="slidenum">
              <a:rPr lang="en-US" sz="1400" b="0">
                <a:latin typeface="Times New Roman" charset="0"/>
              </a:rPr>
              <a:pPr eaLnBrk="1" hangingPunct="1"/>
              <a:t>15</a:t>
            </a:fld>
            <a:endParaRPr lang="en-US" sz="1400" b="0">
              <a:latin typeface="Times New Roman" charset="0"/>
            </a:endParaRPr>
          </a:p>
        </p:txBody>
      </p:sp>
      <p:sp>
        <p:nvSpPr>
          <p:cNvPr id="74755"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Solution: Spanning Trees</a:t>
            </a:r>
          </a:p>
        </p:txBody>
      </p:sp>
      <p:sp>
        <p:nvSpPr>
          <p:cNvPr id="990211" name="Rectangle 3"/>
          <p:cNvSpPr>
            <a:spLocks noGrp="1" noChangeArrowheads="1"/>
          </p:cNvSpPr>
          <p:nvPr>
            <p:ph type="body" idx="1"/>
          </p:nvPr>
        </p:nvSpPr>
        <p:spPr>
          <a:xfrm>
            <a:off x="457200" y="1219200"/>
            <a:ext cx="8458200" cy="2786063"/>
          </a:xfrm>
        </p:spPr>
        <p:txBody>
          <a:bodyPr/>
          <a:lstStyle/>
          <a:p>
            <a:r>
              <a:rPr lang="en-US" dirty="0">
                <a:latin typeface="Arial" charset="0"/>
                <a:cs typeface="Arial" charset="0"/>
              </a:rPr>
              <a:t>Ensure the forwarding </a:t>
            </a:r>
            <a:r>
              <a:rPr lang="en-US" dirty="0">
                <a:solidFill>
                  <a:srgbClr val="0000FF"/>
                </a:solidFill>
                <a:latin typeface="Arial" charset="0"/>
                <a:cs typeface="Arial" charset="0"/>
              </a:rPr>
              <a:t>topology</a:t>
            </a:r>
            <a:r>
              <a:rPr lang="en-US" dirty="0">
                <a:latin typeface="Arial" charset="0"/>
                <a:cs typeface="Arial" charset="0"/>
              </a:rPr>
              <a:t> has no loops</a:t>
            </a:r>
          </a:p>
          <a:p>
            <a:pPr lvl="1"/>
            <a:r>
              <a:rPr lang="en-US" dirty="0">
                <a:latin typeface="Arial" charset="0"/>
                <a:ea typeface="Arial" charset="0"/>
                <a:cs typeface="Arial" charset="0"/>
              </a:rPr>
              <a:t>Avoid using some of the links when flooding</a:t>
            </a:r>
          </a:p>
          <a:p>
            <a:pPr lvl="1"/>
            <a:r>
              <a:rPr lang="en-US" dirty="0">
                <a:latin typeface="Arial" charset="0"/>
                <a:ea typeface="Arial" charset="0"/>
                <a:cs typeface="Arial" charset="0"/>
              </a:rPr>
              <a:t>… to prevent loop from forming</a:t>
            </a:r>
          </a:p>
          <a:p>
            <a:pPr>
              <a:lnSpc>
                <a:spcPct val="80000"/>
              </a:lnSpc>
              <a:buClr>
                <a:schemeClr val="tx2"/>
              </a:buClr>
            </a:pPr>
            <a:r>
              <a:rPr lang="en-US" dirty="0">
                <a:solidFill>
                  <a:srgbClr val="0000FF"/>
                </a:solidFill>
                <a:latin typeface="Arial" charset="0"/>
                <a:cs typeface="Arial" charset="0"/>
              </a:rPr>
              <a:t>Spanning tree  </a:t>
            </a:r>
            <a:endParaRPr lang="en-US" dirty="0" smtClean="0">
              <a:solidFill>
                <a:srgbClr val="0000FF"/>
              </a:solidFill>
              <a:latin typeface="Arial" charset="0"/>
              <a:cs typeface="Arial" charset="0"/>
            </a:endParaRPr>
          </a:p>
          <a:p>
            <a:pPr lvl="1">
              <a:lnSpc>
                <a:spcPct val="80000"/>
              </a:lnSpc>
              <a:buClr>
                <a:schemeClr val="tx2"/>
              </a:buClr>
            </a:pPr>
            <a:r>
              <a:rPr lang="en-US" dirty="0" smtClean="0">
                <a:solidFill>
                  <a:srgbClr val="FF3300"/>
                </a:solidFill>
                <a:latin typeface="Arial" charset="0"/>
                <a:ea typeface="Arial" charset="0"/>
                <a:cs typeface="Arial" charset="0"/>
              </a:rPr>
              <a:t>Sub</a:t>
            </a:r>
            <a:r>
              <a:rPr lang="en-US" dirty="0">
                <a:solidFill>
                  <a:srgbClr val="FF3300"/>
                </a:solidFill>
                <a:latin typeface="Arial" charset="0"/>
                <a:ea typeface="Arial" charset="0"/>
                <a:cs typeface="Arial" charset="0"/>
              </a:rPr>
              <a:t>-graph</a:t>
            </a:r>
            <a:r>
              <a:rPr lang="en-US" dirty="0">
                <a:latin typeface="Arial" charset="0"/>
                <a:ea typeface="Arial" charset="0"/>
                <a:cs typeface="Arial" charset="0"/>
              </a:rPr>
              <a:t> that covers all vertices but </a:t>
            </a:r>
            <a:r>
              <a:rPr lang="en-US" i="1" dirty="0">
                <a:latin typeface="Arial" charset="0"/>
                <a:ea typeface="Arial" charset="0"/>
                <a:cs typeface="Arial" charset="0"/>
              </a:rPr>
              <a:t>contains no cycles</a:t>
            </a:r>
            <a:endParaRPr lang="en-US" dirty="0">
              <a:latin typeface="Arial" charset="0"/>
              <a:ea typeface="Arial" charset="0"/>
              <a:cs typeface="Arial" charset="0"/>
            </a:endParaRPr>
          </a:p>
          <a:p>
            <a:pPr lvl="1"/>
            <a:r>
              <a:rPr lang="en-US" dirty="0">
                <a:latin typeface="Arial" charset="0"/>
                <a:ea typeface="Arial" charset="0"/>
                <a:cs typeface="Arial" charset="0"/>
              </a:rPr>
              <a:t>Links not in the spanning tree do not forward frames</a:t>
            </a:r>
          </a:p>
        </p:txBody>
      </p:sp>
      <p:grpSp>
        <p:nvGrpSpPr>
          <p:cNvPr id="2" name="Group 4"/>
          <p:cNvGrpSpPr>
            <a:grpSpLocks/>
          </p:cNvGrpSpPr>
          <p:nvPr/>
        </p:nvGrpSpPr>
        <p:grpSpPr bwMode="auto">
          <a:xfrm>
            <a:off x="846138" y="3929063"/>
            <a:ext cx="2459037" cy="2647950"/>
            <a:chOff x="533" y="2475"/>
            <a:chExt cx="1549" cy="1668"/>
          </a:xfrm>
        </p:grpSpPr>
        <p:sp>
          <p:nvSpPr>
            <p:cNvPr id="74778" name="Oval 5"/>
            <p:cNvSpPr>
              <a:spLocks noChangeArrowheads="1"/>
            </p:cNvSpPr>
            <p:nvPr/>
          </p:nvSpPr>
          <p:spPr bwMode="auto">
            <a:xfrm>
              <a:off x="1235" y="2475"/>
              <a:ext cx="266" cy="242"/>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74779" name="Oval 6"/>
            <p:cNvSpPr>
              <a:spLocks noChangeArrowheads="1"/>
            </p:cNvSpPr>
            <p:nvPr/>
          </p:nvSpPr>
          <p:spPr bwMode="auto">
            <a:xfrm>
              <a:off x="727" y="3007"/>
              <a:ext cx="266" cy="242"/>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74780" name="Oval 7"/>
            <p:cNvSpPr>
              <a:spLocks noChangeArrowheads="1"/>
            </p:cNvSpPr>
            <p:nvPr/>
          </p:nvSpPr>
          <p:spPr bwMode="auto">
            <a:xfrm>
              <a:off x="1743" y="3007"/>
              <a:ext cx="266" cy="242"/>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74781" name="Oval 8"/>
            <p:cNvSpPr>
              <a:spLocks noChangeArrowheads="1"/>
            </p:cNvSpPr>
            <p:nvPr/>
          </p:nvSpPr>
          <p:spPr bwMode="auto">
            <a:xfrm>
              <a:off x="1187" y="3370"/>
              <a:ext cx="266" cy="242"/>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74782" name="Oval 9"/>
            <p:cNvSpPr>
              <a:spLocks noChangeArrowheads="1"/>
            </p:cNvSpPr>
            <p:nvPr/>
          </p:nvSpPr>
          <p:spPr bwMode="auto">
            <a:xfrm>
              <a:off x="1816" y="3781"/>
              <a:ext cx="266" cy="242"/>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74783" name="Oval 10"/>
            <p:cNvSpPr>
              <a:spLocks noChangeArrowheads="1"/>
            </p:cNvSpPr>
            <p:nvPr/>
          </p:nvSpPr>
          <p:spPr bwMode="auto">
            <a:xfrm>
              <a:off x="533" y="3636"/>
              <a:ext cx="266" cy="241"/>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74784" name="Oval 11"/>
            <p:cNvSpPr>
              <a:spLocks noChangeArrowheads="1"/>
            </p:cNvSpPr>
            <p:nvPr/>
          </p:nvSpPr>
          <p:spPr bwMode="auto">
            <a:xfrm>
              <a:off x="1041" y="3902"/>
              <a:ext cx="266" cy="241"/>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74785" name="Line 12"/>
            <p:cNvSpPr>
              <a:spLocks noChangeShapeType="1"/>
            </p:cNvSpPr>
            <p:nvPr/>
          </p:nvSpPr>
          <p:spPr bwMode="auto">
            <a:xfrm flipH="1">
              <a:off x="945" y="2692"/>
              <a:ext cx="338" cy="339"/>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786" name="Line 13"/>
            <p:cNvSpPr>
              <a:spLocks noChangeShapeType="1"/>
            </p:cNvSpPr>
            <p:nvPr/>
          </p:nvSpPr>
          <p:spPr bwMode="auto">
            <a:xfrm>
              <a:off x="1477" y="2668"/>
              <a:ext cx="314" cy="411"/>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787" name="Line 14"/>
            <p:cNvSpPr>
              <a:spLocks noChangeShapeType="1"/>
            </p:cNvSpPr>
            <p:nvPr/>
          </p:nvSpPr>
          <p:spPr bwMode="auto">
            <a:xfrm>
              <a:off x="945" y="3200"/>
              <a:ext cx="266" cy="218"/>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788" name="Line 15"/>
            <p:cNvSpPr>
              <a:spLocks noChangeShapeType="1"/>
            </p:cNvSpPr>
            <p:nvPr/>
          </p:nvSpPr>
          <p:spPr bwMode="auto">
            <a:xfrm>
              <a:off x="1404" y="3563"/>
              <a:ext cx="436" cy="266"/>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789" name="Line 16"/>
            <p:cNvSpPr>
              <a:spLocks noChangeShapeType="1"/>
            </p:cNvSpPr>
            <p:nvPr/>
          </p:nvSpPr>
          <p:spPr bwMode="auto">
            <a:xfrm>
              <a:off x="1888" y="3249"/>
              <a:ext cx="73" cy="532"/>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790" name="Line 17"/>
            <p:cNvSpPr>
              <a:spLocks noChangeShapeType="1"/>
            </p:cNvSpPr>
            <p:nvPr/>
          </p:nvSpPr>
          <p:spPr bwMode="auto">
            <a:xfrm>
              <a:off x="1380" y="2716"/>
              <a:ext cx="532" cy="1089"/>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791" name="Line 18"/>
            <p:cNvSpPr>
              <a:spLocks noChangeShapeType="1"/>
            </p:cNvSpPr>
            <p:nvPr/>
          </p:nvSpPr>
          <p:spPr bwMode="auto">
            <a:xfrm flipV="1">
              <a:off x="775" y="3563"/>
              <a:ext cx="436" cy="145"/>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792" name="Line 19"/>
            <p:cNvSpPr>
              <a:spLocks noChangeShapeType="1"/>
            </p:cNvSpPr>
            <p:nvPr/>
          </p:nvSpPr>
          <p:spPr bwMode="auto">
            <a:xfrm flipV="1">
              <a:off x="1187" y="3587"/>
              <a:ext cx="120" cy="315"/>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793" name="Line 20"/>
            <p:cNvSpPr>
              <a:spLocks noChangeShapeType="1"/>
            </p:cNvSpPr>
            <p:nvPr/>
          </p:nvSpPr>
          <p:spPr bwMode="auto">
            <a:xfrm flipH="1" flipV="1">
              <a:off x="750" y="3829"/>
              <a:ext cx="316" cy="170"/>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990229" name="AutoShape 21"/>
          <p:cNvSpPr>
            <a:spLocks noChangeArrowheads="1"/>
          </p:cNvSpPr>
          <p:nvPr/>
        </p:nvSpPr>
        <p:spPr bwMode="auto">
          <a:xfrm>
            <a:off x="3881438" y="4773613"/>
            <a:ext cx="1266825" cy="498475"/>
          </a:xfrm>
          <a:prstGeom prst="rightArrow">
            <a:avLst>
              <a:gd name="adj1" fmla="val 50000"/>
              <a:gd name="adj2" fmla="val 63535"/>
            </a:avLst>
          </a:prstGeom>
          <a:solidFill>
            <a:srgbClr val="0000FF"/>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p>
            <a:endParaRPr lang="en-US"/>
          </a:p>
        </p:txBody>
      </p:sp>
      <p:grpSp>
        <p:nvGrpSpPr>
          <p:cNvPr id="3" name="Group 22"/>
          <p:cNvGrpSpPr>
            <a:grpSpLocks/>
          </p:cNvGrpSpPr>
          <p:nvPr/>
        </p:nvGrpSpPr>
        <p:grpSpPr bwMode="auto">
          <a:xfrm>
            <a:off x="5686425" y="3967163"/>
            <a:ext cx="2459038" cy="2647950"/>
            <a:chOff x="3582" y="2499"/>
            <a:chExt cx="1549" cy="1668"/>
          </a:xfrm>
        </p:grpSpPr>
        <p:sp>
          <p:nvSpPr>
            <p:cNvPr id="74762" name="Oval 23"/>
            <p:cNvSpPr>
              <a:spLocks noChangeArrowheads="1"/>
            </p:cNvSpPr>
            <p:nvPr/>
          </p:nvSpPr>
          <p:spPr bwMode="auto">
            <a:xfrm>
              <a:off x="4284" y="2499"/>
              <a:ext cx="266" cy="242"/>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74763" name="Oval 24"/>
            <p:cNvSpPr>
              <a:spLocks noChangeArrowheads="1"/>
            </p:cNvSpPr>
            <p:nvPr/>
          </p:nvSpPr>
          <p:spPr bwMode="auto">
            <a:xfrm>
              <a:off x="3776" y="3031"/>
              <a:ext cx="266" cy="242"/>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74764" name="Oval 25"/>
            <p:cNvSpPr>
              <a:spLocks noChangeArrowheads="1"/>
            </p:cNvSpPr>
            <p:nvPr/>
          </p:nvSpPr>
          <p:spPr bwMode="auto">
            <a:xfrm>
              <a:off x="4792" y="3031"/>
              <a:ext cx="266" cy="242"/>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74765" name="Oval 26"/>
            <p:cNvSpPr>
              <a:spLocks noChangeArrowheads="1"/>
            </p:cNvSpPr>
            <p:nvPr/>
          </p:nvSpPr>
          <p:spPr bwMode="auto">
            <a:xfrm>
              <a:off x="4236" y="3394"/>
              <a:ext cx="266" cy="242"/>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74766" name="Oval 27"/>
            <p:cNvSpPr>
              <a:spLocks noChangeArrowheads="1"/>
            </p:cNvSpPr>
            <p:nvPr/>
          </p:nvSpPr>
          <p:spPr bwMode="auto">
            <a:xfrm>
              <a:off x="4865" y="3805"/>
              <a:ext cx="266" cy="242"/>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74767" name="Oval 28"/>
            <p:cNvSpPr>
              <a:spLocks noChangeArrowheads="1"/>
            </p:cNvSpPr>
            <p:nvPr/>
          </p:nvSpPr>
          <p:spPr bwMode="auto">
            <a:xfrm>
              <a:off x="3582" y="3660"/>
              <a:ext cx="266" cy="241"/>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74768" name="Oval 29"/>
            <p:cNvSpPr>
              <a:spLocks noChangeArrowheads="1"/>
            </p:cNvSpPr>
            <p:nvPr/>
          </p:nvSpPr>
          <p:spPr bwMode="auto">
            <a:xfrm>
              <a:off x="4090" y="3926"/>
              <a:ext cx="266" cy="241"/>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74769" name="Line 30"/>
            <p:cNvSpPr>
              <a:spLocks noChangeShapeType="1"/>
            </p:cNvSpPr>
            <p:nvPr/>
          </p:nvSpPr>
          <p:spPr bwMode="auto">
            <a:xfrm flipH="1">
              <a:off x="3994" y="2716"/>
              <a:ext cx="338" cy="339"/>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770" name="Line 31"/>
            <p:cNvSpPr>
              <a:spLocks noChangeShapeType="1"/>
            </p:cNvSpPr>
            <p:nvPr/>
          </p:nvSpPr>
          <p:spPr bwMode="auto">
            <a:xfrm>
              <a:off x="4526" y="2692"/>
              <a:ext cx="314" cy="411"/>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771" name="Line 32"/>
            <p:cNvSpPr>
              <a:spLocks noChangeShapeType="1"/>
            </p:cNvSpPr>
            <p:nvPr/>
          </p:nvSpPr>
          <p:spPr bwMode="auto">
            <a:xfrm>
              <a:off x="3994" y="3224"/>
              <a:ext cx="266" cy="218"/>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772" name="Line 33"/>
            <p:cNvSpPr>
              <a:spLocks noChangeShapeType="1"/>
            </p:cNvSpPr>
            <p:nvPr/>
          </p:nvSpPr>
          <p:spPr bwMode="auto">
            <a:xfrm>
              <a:off x="4453" y="3587"/>
              <a:ext cx="436" cy="266"/>
            </a:xfrm>
            <a:prstGeom prst="line">
              <a:avLst/>
            </a:prstGeom>
            <a:noFill/>
            <a:ln w="38100">
              <a:solidFill>
                <a:srgbClr val="80008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773" name="Line 34"/>
            <p:cNvSpPr>
              <a:spLocks noChangeShapeType="1"/>
            </p:cNvSpPr>
            <p:nvPr/>
          </p:nvSpPr>
          <p:spPr bwMode="auto">
            <a:xfrm>
              <a:off x="4937" y="3273"/>
              <a:ext cx="73" cy="532"/>
            </a:xfrm>
            <a:prstGeom prst="line">
              <a:avLst/>
            </a:prstGeom>
            <a:noFill/>
            <a:ln w="38100">
              <a:solidFill>
                <a:srgbClr val="80008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774" name="Line 35"/>
            <p:cNvSpPr>
              <a:spLocks noChangeShapeType="1"/>
            </p:cNvSpPr>
            <p:nvPr/>
          </p:nvSpPr>
          <p:spPr bwMode="auto">
            <a:xfrm>
              <a:off x="4429" y="2740"/>
              <a:ext cx="532" cy="1089"/>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775" name="Line 36"/>
            <p:cNvSpPr>
              <a:spLocks noChangeShapeType="1"/>
            </p:cNvSpPr>
            <p:nvPr/>
          </p:nvSpPr>
          <p:spPr bwMode="auto">
            <a:xfrm flipV="1">
              <a:off x="3824" y="3587"/>
              <a:ext cx="436" cy="145"/>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776" name="Line 37"/>
            <p:cNvSpPr>
              <a:spLocks noChangeShapeType="1"/>
            </p:cNvSpPr>
            <p:nvPr/>
          </p:nvSpPr>
          <p:spPr bwMode="auto">
            <a:xfrm flipV="1">
              <a:off x="4236" y="3611"/>
              <a:ext cx="120" cy="315"/>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777" name="Line 38"/>
            <p:cNvSpPr>
              <a:spLocks noChangeShapeType="1"/>
            </p:cNvSpPr>
            <p:nvPr/>
          </p:nvSpPr>
          <p:spPr bwMode="auto">
            <a:xfrm flipH="1" flipV="1">
              <a:off x="3799" y="3853"/>
              <a:ext cx="316" cy="170"/>
            </a:xfrm>
            <a:prstGeom prst="line">
              <a:avLst/>
            </a:prstGeom>
            <a:noFill/>
            <a:ln w="38100">
              <a:solidFill>
                <a:srgbClr val="80008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41" name="TextBox 40"/>
          <p:cNvSpPr txBox="1"/>
          <p:nvPr/>
        </p:nvSpPr>
        <p:spPr>
          <a:xfrm>
            <a:off x="2209800" y="4016375"/>
            <a:ext cx="1981200" cy="708025"/>
          </a:xfrm>
          <a:prstGeom prst="rect">
            <a:avLst/>
          </a:prstGeom>
          <a:noFill/>
        </p:spPr>
        <p:txBody>
          <a:bodyPr>
            <a:spAutoFit/>
          </a:bodyPr>
          <a:lstStyle/>
          <a:p>
            <a:pPr algn="ctr">
              <a:defRPr/>
            </a:pPr>
            <a:r>
              <a:rPr lang="en-US" dirty="0">
                <a:solidFill>
                  <a:srgbClr val="FF0000"/>
                </a:solidFill>
                <a:latin typeface="+mn-lt"/>
                <a:ea typeface="+mn-ea"/>
                <a:cs typeface="+mn-cs"/>
              </a:rPr>
              <a:t>Graph Has Cycles!</a:t>
            </a:r>
          </a:p>
        </p:txBody>
      </p:sp>
      <p:sp>
        <p:nvSpPr>
          <p:cNvPr id="42" name="TextBox 41"/>
          <p:cNvSpPr txBox="1"/>
          <p:nvPr/>
        </p:nvSpPr>
        <p:spPr>
          <a:xfrm>
            <a:off x="4495800" y="5159375"/>
            <a:ext cx="1981200" cy="708025"/>
          </a:xfrm>
          <a:prstGeom prst="rect">
            <a:avLst/>
          </a:prstGeom>
          <a:noFill/>
        </p:spPr>
        <p:txBody>
          <a:bodyPr>
            <a:spAutoFit/>
          </a:bodyPr>
          <a:lstStyle/>
          <a:p>
            <a:pPr algn="ctr">
              <a:defRPr/>
            </a:pPr>
            <a:r>
              <a:rPr lang="en-US" dirty="0">
                <a:solidFill>
                  <a:srgbClr val="FF0000"/>
                </a:solidFill>
                <a:latin typeface="+mn-lt"/>
                <a:ea typeface="+mn-ea"/>
                <a:cs typeface="+mn-cs"/>
              </a:rPr>
              <a:t>Graph Has </a:t>
            </a:r>
            <a:br>
              <a:rPr lang="en-US" dirty="0">
                <a:solidFill>
                  <a:srgbClr val="FF0000"/>
                </a:solidFill>
                <a:latin typeface="+mn-lt"/>
                <a:ea typeface="+mn-ea"/>
                <a:cs typeface="+mn-cs"/>
              </a:rPr>
            </a:br>
            <a:r>
              <a:rPr lang="en-US" dirty="0">
                <a:solidFill>
                  <a:srgbClr val="FF0000"/>
                </a:solidFill>
                <a:latin typeface="+mn-lt"/>
                <a:ea typeface="+mn-ea"/>
                <a:cs typeface="+mn-cs"/>
              </a:rPr>
              <a:t>No Cycles!</a:t>
            </a:r>
          </a:p>
        </p:txBody>
      </p:sp>
    </p:spTree>
    <p:extLst>
      <p:ext uri="{BB962C8B-B14F-4D97-AF65-F5344CB8AC3E}">
        <p14:creationId xmlns:p14="http://schemas.microsoft.com/office/powerpoint/2010/main" val="124244402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839200" cy="685800"/>
          </a:xfrm>
        </p:spPr>
        <p:txBody>
          <a:bodyPr/>
          <a:lstStyle/>
          <a:p>
            <a:r>
              <a:rPr lang="en-US" dirty="0" smtClean="0"/>
              <a:t>You: Design a Spanning Tree Algorithm</a:t>
            </a:r>
            <a:endParaRPr lang="en-US" dirty="0"/>
          </a:p>
        </p:txBody>
      </p:sp>
      <p:sp>
        <p:nvSpPr>
          <p:cNvPr id="3" name="Content Placeholder 2"/>
          <p:cNvSpPr>
            <a:spLocks noGrp="1"/>
          </p:cNvSpPr>
          <p:nvPr>
            <p:ph idx="1"/>
          </p:nvPr>
        </p:nvSpPr>
        <p:spPr/>
        <p:txBody>
          <a:bodyPr/>
          <a:lstStyle/>
          <a:p>
            <a:r>
              <a:rPr lang="en-US" dirty="0" smtClean="0"/>
              <a:t>Distributed</a:t>
            </a:r>
          </a:p>
          <a:p>
            <a:r>
              <a:rPr lang="en-US" dirty="0" smtClean="0"/>
              <a:t>No global information</a:t>
            </a:r>
          </a:p>
          <a:p>
            <a:r>
              <a:rPr lang="en-US" dirty="0" smtClean="0"/>
              <a:t>Neighbors can exchange information</a:t>
            </a:r>
          </a:p>
          <a:p>
            <a:r>
              <a:rPr lang="en-US" dirty="0" smtClean="0"/>
              <a:t>Must adapt when failures occur</a:t>
            </a:r>
          </a:p>
          <a:p>
            <a:pPr lvl="1"/>
            <a:r>
              <a:rPr lang="en-US" dirty="0" smtClean="0"/>
              <a:t>But don’t worry about that on first try…</a:t>
            </a:r>
          </a:p>
          <a:p>
            <a:pPr lvl="1"/>
            <a:endParaRPr lang="en-US" dirty="0"/>
          </a:p>
          <a:p>
            <a:r>
              <a:rPr lang="en-US" dirty="0" smtClean="0"/>
              <a:t>Take 5 minutes, break into groups, report back</a:t>
            </a:r>
          </a:p>
        </p:txBody>
      </p:sp>
      <p:sp>
        <p:nvSpPr>
          <p:cNvPr id="4" name="Slide Number Placeholder 3"/>
          <p:cNvSpPr>
            <a:spLocks noGrp="1"/>
          </p:cNvSpPr>
          <p:nvPr>
            <p:ph type="sldNum" sz="quarter" idx="10"/>
          </p:nvPr>
        </p:nvSpPr>
        <p:spPr/>
        <p:txBody>
          <a:bodyPr/>
          <a:lstStyle/>
          <a:p>
            <a:fld id="{104A0A2D-594B-8E49-B425-D639F4F9ACCA}" type="slidenum">
              <a:rPr lang="en-US" smtClean="0">
                <a:solidFill>
                  <a:srgbClr val="000000"/>
                </a:solidFill>
              </a:rPr>
              <a:pPr/>
              <a:t>16</a:t>
            </a:fld>
            <a:endParaRPr lang="en-US">
              <a:solidFill>
                <a:srgbClr val="000000"/>
              </a:solidFill>
            </a:endParaRPr>
          </a:p>
        </p:txBody>
      </p:sp>
    </p:spTree>
    <p:extLst>
      <p:ext uri="{BB962C8B-B14F-4D97-AF65-F5344CB8AC3E}">
        <p14:creationId xmlns:p14="http://schemas.microsoft.com/office/powerpoint/2010/main" val="18090918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Know?</a:t>
            </a:r>
            <a:endParaRPr lang="en-US" dirty="0"/>
          </a:p>
        </p:txBody>
      </p:sp>
      <p:sp>
        <p:nvSpPr>
          <p:cNvPr id="3" name="Content Placeholder 2"/>
          <p:cNvSpPr>
            <a:spLocks noGrp="1"/>
          </p:cNvSpPr>
          <p:nvPr>
            <p:ph idx="1"/>
          </p:nvPr>
        </p:nvSpPr>
        <p:spPr/>
        <p:txBody>
          <a:bodyPr/>
          <a:lstStyle/>
          <a:p>
            <a:r>
              <a:rPr lang="en-US" dirty="0" smtClean="0"/>
              <a:t>Shortest paths to (or from) a node form a tree</a:t>
            </a:r>
          </a:p>
          <a:p>
            <a:pPr lvl="1"/>
            <a:r>
              <a:rPr lang="en-US" dirty="0" smtClean="0"/>
              <a:t>No shortest path can have a cycle</a:t>
            </a:r>
          </a:p>
          <a:p>
            <a:pPr lvl="1"/>
            <a:endParaRPr lang="en-US" dirty="0"/>
          </a:p>
          <a:p>
            <a:pPr lvl="1"/>
            <a:endParaRPr lang="en-US" dirty="0" smtClean="0"/>
          </a:p>
          <a:p>
            <a:r>
              <a:rPr lang="en-US" dirty="0" smtClean="0"/>
              <a:t>But we must limit each node to one outgoing port towards destination</a:t>
            </a:r>
          </a:p>
          <a:p>
            <a:pPr lvl="1"/>
            <a:r>
              <a:rPr lang="en-US" dirty="0" smtClean="0"/>
              <a:t>Why?</a:t>
            </a:r>
          </a:p>
          <a:p>
            <a:pPr lvl="1"/>
            <a:endParaRPr lang="en-US" dirty="0"/>
          </a:p>
          <a:p>
            <a:r>
              <a:rPr lang="en-US" dirty="0" smtClean="0"/>
              <a:t>Because this is not a directed graph!</a:t>
            </a:r>
          </a:p>
          <a:p>
            <a:pPr lvl="1"/>
            <a:endParaRPr lang="en-US" dirty="0"/>
          </a:p>
        </p:txBody>
      </p:sp>
      <p:sp>
        <p:nvSpPr>
          <p:cNvPr id="4" name="Slide Number Placeholder 3"/>
          <p:cNvSpPr>
            <a:spLocks noGrp="1"/>
          </p:cNvSpPr>
          <p:nvPr>
            <p:ph type="sldNum" sz="quarter" idx="10"/>
          </p:nvPr>
        </p:nvSpPr>
        <p:spPr/>
        <p:txBody>
          <a:bodyPr/>
          <a:lstStyle/>
          <a:p>
            <a:fld id="{104A0A2D-594B-8E49-B425-D639F4F9ACCA}" type="slidenum">
              <a:rPr lang="en-US" smtClean="0">
                <a:solidFill>
                  <a:srgbClr val="000000"/>
                </a:solidFill>
              </a:rPr>
              <a:pPr/>
              <a:t>17</a:t>
            </a:fld>
            <a:endParaRPr lang="en-US">
              <a:solidFill>
                <a:srgbClr val="000000"/>
              </a:solidFill>
            </a:endParaRPr>
          </a:p>
        </p:txBody>
      </p:sp>
    </p:spTree>
    <p:extLst>
      <p:ext uri="{BB962C8B-B14F-4D97-AF65-F5344CB8AC3E}">
        <p14:creationId xmlns:p14="http://schemas.microsoft.com/office/powerpoint/2010/main" val="722721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Shortest Paths Create Cycle!</a:t>
            </a:r>
            <a:endParaRPr lang="en-US" dirty="0"/>
          </a:p>
        </p:txBody>
      </p:sp>
      <p:sp>
        <p:nvSpPr>
          <p:cNvPr id="4" name="Slide Number Placeholder 3"/>
          <p:cNvSpPr>
            <a:spLocks noGrp="1"/>
          </p:cNvSpPr>
          <p:nvPr>
            <p:ph type="sldNum" sz="quarter" idx="10"/>
          </p:nvPr>
        </p:nvSpPr>
        <p:spPr/>
        <p:txBody>
          <a:bodyPr/>
          <a:lstStyle/>
          <a:p>
            <a:fld id="{104A0A2D-594B-8E49-B425-D639F4F9ACCA}" type="slidenum">
              <a:rPr lang="en-US" smtClean="0">
                <a:solidFill>
                  <a:srgbClr val="000000"/>
                </a:solidFill>
              </a:rPr>
              <a:pPr/>
              <a:t>18</a:t>
            </a:fld>
            <a:endParaRPr lang="en-US">
              <a:solidFill>
                <a:srgbClr val="000000"/>
              </a:solidFill>
            </a:endParaRPr>
          </a:p>
        </p:txBody>
      </p:sp>
      <p:sp>
        <p:nvSpPr>
          <p:cNvPr id="6" name="Oval 5"/>
          <p:cNvSpPr>
            <a:spLocks noChangeArrowheads="1"/>
          </p:cNvSpPr>
          <p:nvPr/>
        </p:nvSpPr>
        <p:spPr bwMode="auto">
          <a:xfrm>
            <a:off x="1740695" y="3232152"/>
            <a:ext cx="422275" cy="384175"/>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7" name="Oval 6"/>
          <p:cNvSpPr>
            <a:spLocks noChangeArrowheads="1"/>
          </p:cNvSpPr>
          <p:nvPr/>
        </p:nvSpPr>
        <p:spPr bwMode="auto">
          <a:xfrm>
            <a:off x="3872707" y="1612901"/>
            <a:ext cx="422275" cy="384175"/>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9" name="Oval 8"/>
          <p:cNvSpPr>
            <a:spLocks noChangeArrowheads="1"/>
          </p:cNvSpPr>
          <p:nvPr/>
        </p:nvSpPr>
        <p:spPr bwMode="auto">
          <a:xfrm>
            <a:off x="3872707" y="5153026"/>
            <a:ext cx="422275" cy="384175"/>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0" name="Oval 9"/>
          <p:cNvSpPr>
            <a:spLocks noChangeArrowheads="1"/>
          </p:cNvSpPr>
          <p:nvPr/>
        </p:nvSpPr>
        <p:spPr bwMode="auto">
          <a:xfrm>
            <a:off x="5434016" y="3232152"/>
            <a:ext cx="422275" cy="384175"/>
          </a:xfrm>
          <a:prstGeom prst="ellipse">
            <a:avLst/>
          </a:prstGeom>
          <a:solidFill>
            <a:srgbClr val="0000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3" name="Line 12"/>
          <p:cNvSpPr>
            <a:spLocks noChangeShapeType="1"/>
          </p:cNvSpPr>
          <p:nvPr/>
        </p:nvSpPr>
        <p:spPr bwMode="auto">
          <a:xfrm flipH="1">
            <a:off x="2055020" y="1905000"/>
            <a:ext cx="1920080" cy="1435099"/>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 name="Line 14"/>
          <p:cNvSpPr>
            <a:spLocks noChangeShapeType="1"/>
          </p:cNvSpPr>
          <p:nvPr/>
        </p:nvSpPr>
        <p:spPr bwMode="auto">
          <a:xfrm>
            <a:off x="2055020" y="3616327"/>
            <a:ext cx="1817687" cy="1666873"/>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 name="Line 12"/>
          <p:cNvSpPr>
            <a:spLocks noChangeShapeType="1"/>
          </p:cNvSpPr>
          <p:nvPr/>
        </p:nvSpPr>
        <p:spPr bwMode="auto">
          <a:xfrm>
            <a:off x="4294982" y="1905001"/>
            <a:ext cx="1242218" cy="1327152"/>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 name="Line 12"/>
          <p:cNvSpPr>
            <a:spLocks noChangeShapeType="1"/>
          </p:cNvSpPr>
          <p:nvPr/>
        </p:nvSpPr>
        <p:spPr bwMode="auto">
          <a:xfrm flipH="1">
            <a:off x="4292602" y="3616327"/>
            <a:ext cx="1244598" cy="1574797"/>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7784580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Must only choose one</a:t>
            </a:r>
            <a:endParaRPr lang="en-US" dirty="0"/>
          </a:p>
        </p:txBody>
      </p:sp>
      <p:sp>
        <p:nvSpPr>
          <p:cNvPr id="4" name="Slide Number Placeholder 3"/>
          <p:cNvSpPr>
            <a:spLocks noGrp="1"/>
          </p:cNvSpPr>
          <p:nvPr>
            <p:ph type="sldNum" sz="quarter" idx="10"/>
          </p:nvPr>
        </p:nvSpPr>
        <p:spPr/>
        <p:txBody>
          <a:bodyPr/>
          <a:lstStyle/>
          <a:p>
            <a:fld id="{104A0A2D-594B-8E49-B425-D639F4F9ACCA}" type="slidenum">
              <a:rPr lang="en-US" smtClean="0">
                <a:solidFill>
                  <a:srgbClr val="000000"/>
                </a:solidFill>
              </a:rPr>
              <a:pPr/>
              <a:t>19</a:t>
            </a:fld>
            <a:endParaRPr lang="en-US">
              <a:solidFill>
                <a:srgbClr val="000000"/>
              </a:solidFill>
            </a:endParaRPr>
          </a:p>
        </p:txBody>
      </p:sp>
      <p:sp>
        <p:nvSpPr>
          <p:cNvPr id="6" name="Oval 5"/>
          <p:cNvSpPr>
            <a:spLocks noChangeArrowheads="1"/>
          </p:cNvSpPr>
          <p:nvPr/>
        </p:nvSpPr>
        <p:spPr bwMode="auto">
          <a:xfrm>
            <a:off x="1740695" y="3232152"/>
            <a:ext cx="422275" cy="384175"/>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7" name="Oval 6"/>
          <p:cNvSpPr>
            <a:spLocks noChangeArrowheads="1"/>
          </p:cNvSpPr>
          <p:nvPr/>
        </p:nvSpPr>
        <p:spPr bwMode="auto">
          <a:xfrm>
            <a:off x="3872707" y="1612901"/>
            <a:ext cx="422275" cy="384175"/>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9" name="Oval 8"/>
          <p:cNvSpPr>
            <a:spLocks noChangeArrowheads="1"/>
          </p:cNvSpPr>
          <p:nvPr/>
        </p:nvSpPr>
        <p:spPr bwMode="auto">
          <a:xfrm>
            <a:off x="3872707" y="5153026"/>
            <a:ext cx="422275" cy="384175"/>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0" name="Oval 9"/>
          <p:cNvSpPr>
            <a:spLocks noChangeArrowheads="1"/>
          </p:cNvSpPr>
          <p:nvPr/>
        </p:nvSpPr>
        <p:spPr bwMode="auto">
          <a:xfrm>
            <a:off x="5434016" y="3232152"/>
            <a:ext cx="422275" cy="384175"/>
          </a:xfrm>
          <a:prstGeom prst="ellipse">
            <a:avLst/>
          </a:prstGeom>
          <a:solidFill>
            <a:srgbClr val="0000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3" name="Line 12"/>
          <p:cNvSpPr>
            <a:spLocks noChangeShapeType="1"/>
          </p:cNvSpPr>
          <p:nvPr/>
        </p:nvSpPr>
        <p:spPr bwMode="auto">
          <a:xfrm flipH="1">
            <a:off x="2055020" y="1905000"/>
            <a:ext cx="1920080" cy="1435099"/>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 name="Line 14"/>
          <p:cNvSpPr>
            <a:spLocks noChangeShapeType="1"/>
          </p:cNvSpPr>
          <p:nvPr/>
        </p:nvSpPr>
        <p:spPr bwMode="auto">
          <a:xfrm>
            <a:off x="2055020" y="3616327"/>
            <a:ext cx="1817687" cy="1666873"/>
          </a:xfrm>
          <a:prstGeom prst="line">
            <a:avLst/>
          </a:prstGeom>
          <a:noFill/>
          <a:ln w="38100">
            <a:solidFill>
              <a:srgbClr val="80008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 name="Line 12"/>
          <p:cNvSpPr>
            <a:spLocks noChangeShapeType="1"/>
          </p:cNvSpPr>
          <p:nvPr/>
        </p:nvSpPr>
        <p:spPr bwMode="auto">
          <a:xfrm>
            <a:off x="4294982" y="1905001"/>
            <a:ext cx="1242218" cy="1327152"/>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 name="Line 12"/>
          <p:cNvSpPr>
            <a:spLocks noChangeShapeType="1"/>
          </p:cNvSpPr>
          <p:nvPr/>
        </p:nvSpPr>
        <p:spPr bwMode="auto">
          <a:xfrm flipH="1">
            <a:off x="4292602" y="3616327"/>
            <a:ext cx="1244598" cy="1574797"/>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72378892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Give it up for </a:t>
            </a:r>
            <a:r>
              <a:rPr lang="en-US" dirty="0" err="1" smtClean="0"/>
              <a:t>Gautam</a:t>
            </a:r>
            <a:r>
              <a:rPr lang="en-US" dirty="0" smtClean="0"/>
              <a:t>!</a:t>
            </a:r>
            <a:endParaRPr lang="en-US" dirty="0"/>
          </a:p>
        </p:txBody>
      </p:sp>
      <p:sp>
        <p:nvSpPr>
          <p:cNvPr id="3" name="Content Placeholder 2"/>
          <p:cNvSpPr>
            <a:spLocks noGrp="1"/>
          </p:cNvSpPr>
          <p:nvPr>
            <p:ph idx="1"/>
          </p:nvPr>
        </p:nvSpPr>
        <p:spPr/>
        <p:txBody>
          <a:bodyPr/>
          <a:lstStyle/>
          <a:p>
            <a:r>
              <a:rPr lang="en-US" i="1" dirty="0" smtClean="0"/>
              <a:t>“</a:t>
            </a:r>
            <a:r>
              <a:rPr lang="en-US" i="1" dirty="0"/>
              <a:t>Thanks for being so unbelievably generous with your time and energy on this project! We all really appreciated your almost instantaneous responses on Piazza, your extra office hours, your endless amount of patience with answering the same questions over and over again, and especially all your help today up until the deadline. You are amazing! </a:t>
            </a:r>
            <a:r>
              <a:rPr lang="en-US" i="1" dirty="0" smtClean="0"/>
              <a:t>”</a:t>
            </a:r>
            <a:endParaRPr lang="en-US" i="1" dirty="0"/>
          </a:p>
        </p:txBody>
      </p:sp>
      <p:sp>
        <p:nvSpPr>
          <p:cNvPr id="4" name="Slide Number Placeholder 3"/>
          <p:cNvSpPr>
            <a:spLocks noGrp="1"/>
          </p:cNvSpPr>
          <p:nvPr>
            <p:ph type="sldNum" sz="quarter" idx="10"/>
          </p:nvPr>
        </p:nvSpPr>
        <p:spPr/>
        <p:txBody>
          <a:bodyPr/>
          <a:lstStyle/>
          <a:p>
            <a:fld id="{104A0A2D-594B-8E49-B425-D639F4F9ACCA}" type="slidenum">
              <a:rPr lang="en-US" smtClean="0">
                <a:solidFill>
                  <a:srgbClr val="000000"/>
                </a:solidFill>
              </a:rPr>
              <a:pPr/>
              <a:t>2</a:t>
            </a:fld>
            <a:endParaRPr lang="en-US">
              <a:solidFill>
                <a:srgbClr val="000000"/>
              </a:solidFill>
            </a:endParaRPr>
          </a:p>
        </p:txBody>
      </p:sp>
    </p:spTree>
    <p:extLst>
      <p:ext uri="{BB962C8B-B14F-4D97-AF65-F5344CB8AC3E}">
        <p14:creationId xmlns:p14="http://schemas.microsoft.com/office/powerpoint/2010/main" val="51395311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 Has Two Aspects</a:t>
            </a:r>
            <a:endParaRPr lang="en-US" dirty="0"/>
          </a:p>
        </p:txBody>
      </p:sp>
      <p:sp>
        <p:nvSpPr>
          <p:cNvPr id="3" name="Content Placeholder 2"/>
          <p:cNvSpPr>
            <a:spLocks noGrp="1"/>
          </p:cNvSpPr>
          <p:nvPr>
            <p:ph idx="1"/>
          </p:nvPr>
        </p:nvSpPr>
        <p:spPr/>
        <p:txBody>
          <a:bodyPr/>
          <a:lstStyle/>
          <a:p>
            <a:r>
              <a:rPr lang="en-US" dirty="0" smtClean="0"/>
              <a:t>Pick a root:</a:t>
            </a:r>
          </a:p>
          <a:p>
            <a:pPr lvl="1"/>
            <a:r>
              <a:rPr lang="en-US" dirty="0" smtClean="0"/>
              <a:t>This will be the destination to which all shortest paths go</a:t>
            </a:r>
          </a:p>
          <a:p>
            <a:pPr lvl="1"/>
            <a:r>
              <a:rPr lang="en-US" b="1" dirty="0" smtClean="0">
                <a:solidFill>
                  <a:srgbClr val="FF6600"/>
                </a:solidFill>
              </a:rPr>
              <a:t>Pick the one with the smallest identifier (MAC add.)</a:t>
            </a:r>
          </a:p>
          <a:p>
            <a:pPr lvl="1"/>
            <a:endParaRPr lang="en-US" dirty="0"/>
          </a:p>
          <a:p>
            <a:pPr lvl="1"/>
            <a:endParaRPr lang="en-US" dirty="0" smtClean="0"/>
          </a:p>
          <a:p>
            <a:r>
              <a:rPr lang="en-US" dirty="0" smtClean="0"/>
              <a:t>Compute shortest paths to the root</a:t>
            </a:r>
            <a:endParaRPr lang="en-US" dirty="0"/>
          </a:p>
          <a:p>
            <a:pPr lvl="1"/>
            <a:r>
              <a:rPr lang="en-US" dirty="0" smtClean="0"/>
              <a:t>Only keep the links on shortest-paths</a:t>
            </a:r>
          </a:p>
          <a:p>
            <a:pPr lvl="1"/>
            <a:r>
              <a:rPr lang="en-US" dirty="0" smtClean="0"/>
              <a:t>Break ties in some way, so only keep one shortest path from each node</a:t>
            </a:r>
          </a:p>
          <a:p>
            <a:pPr marL="0" indent="0">
              <a:buNone/>
            </a:pPr>
            <a:endParaRPr lang="en-US" dirty="0"/>
          </a:p>
        </p:txBody>
      </p:sp>
      <p:sp>
        <p:nvSpPr>
          <p:cNvPr id="4" name="Slide Number Placeholder 3"/>
          <p:cNvSpPr>
            <a:spLocks noGrp="1"/>
          </p:cNvSpPr>
          <p:nvPr>
            <p:ph type="sldNum" sz="quarter" idx="10"/>
          </p:nvPr>
        </p:nvSpPr>
        <p:spPr/>
        <p:txBody>
          <a:bodyPr/>
          <a:lstStyle/>
          <a:p>
            <a:fld id="{104A0A2D-594B-8E49-B425-D639F4F9ACCA}" type="slidenum">
              <a:rPr lang="en-US" smtClean="0">
                <a:solidFill>
                  <a:srgbClr val="000000"/>
                </a:solidFill>
              </a:rPr>
              <a:pPr/>
              <a:t>20</a:t>
            </a:fld>
            <a:endParaRPr lang="en-US">
              <a:solidFill>
                <a:srgbClr val="000000"/>
              </a:solidFill>
            </a:endParaRPr>
          </a:p>
        </p:txBody>
      </p:sp>
    </p:spTree>
    <p:extLst>
      <p:ext uri="{BB962C8B-B14F-4D97-AF65-F5344CB8AC3E}">
        <p14:creationId xmlns:p14="http://schemas.microsoft.com/office/powerpoint/2010/main" val="31993651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p:cNvSpPr>
            <a:spLocks noGrp="1"/>
          </p:cNvSpPr>
          <p:nvPr>
            <p:ph type="title"/>
          </p:nvPr>
        </p:nvSpPr>
        <p:spPr/>
        <p:txBody>
          <a:bodyPr/>
          <a:lstStyle/>
          <a:p>
            <a:r>
              <a:rPr lang="en-US" dirty="0" smtClean="0">
                <a:latin typeface="Helvetica" charset="0"/>
                <a:ea typeface="ＭＳ Ｐゴシック" charset="0"/>
                <a:cs typeface="ＭＳ Ｐゴシック" charset="0"/>
              </a:rPr>
              <a:t>Breaking Ties</a:t>
            </a:r>
            <a:endParaRPr lang="en-US" dirty="0">
              <a:latin typeface="Helvetica" charset="0"/>
              <a:ea typeface="ＭＳ Ｐゴシック" charset="0"/>
              <a:cs typeface="ＭＳ Ｐゴシック" charset="0"/>
            </a:endParaRPr>
          </a:p>
        </p:txBody>
      </p:sp>
      <p:sp>
        <p:nvSpPr>
          <p:cNvPr id="3" name="Content Placeholder 2"/>
          <p:cNvSpPr>
            <a:spLocks noGrp="1"/>
          </p:cNvSpPr>
          <p:nvPr>
            <p:ph idx="1"/>
          </p:nvPr>
        </p:nvSpPr>
        <p:spPr/>
        <p:txBody>
          <a:bodyPr/>
          <a:lstStyle/>
          <a:p>
            <a:r>
              <a:rPr lang="en-US" dirty="0" smtClean="0">
                <a:latin typeface="Arial" charset="0"/>
                <a:ea typeface="Arial" charset="0"/>
                <a:cs typeface="Arial" charset="0"/>
              </a:rPr>
              <a:t>When there </a:t>
            </a:r>
            <a:r>
              <a:rPr lang="en-US" dirty="0">
                <a:latin typeface="Arial" charset="0"/>
                <a:ea typeface="Arial" charset="0"/>
                <a:cs typeface="Arial" charset="0"/>
              </a:rPr>
              <a:t>are multiple shortest paths to the root, </a:t>
            </a:r>
            <a:r>
              <a:rPr lang="en-US" dirty="0" smtClean="0">
                <a:latin typeface="Arial" charset="0"/>
                <a:ea typeface="Arial" charset="0"/>
                <a:cs typeface="Arial" charset="0"/>
              </a:rPr>
              <a:t>choose the path that uses </a:t>
            </a:r>
            <a:r>
              <a:rPr lang="en-US" dirty="0">
                <a:latin typeface="Arial" charset="0"/>
                <a:ea typeface="Arial" charset="0"/>
                <a:cs typeface="Arial" charset="0"/>
              </a:rPr>
              <a:t>the neighbor </a:t>
            </a:r>
            <a:r>
              <a:rPr lang="en-US" dirty="0" smtClean="0">
                <a:latin typeface="Arial" charset="0"/>
                <a:ea typeface="Arial" charset="0"/>
                <a:cs typeface="Arial" charset="0"/>
              </a:rPr>
              <a:t>switch </a:t>
            </a:r>
            <a:r>
              <a:rPr lang="en-US" dirty="0">
                <a:latin typeface="Arial" charset="0"/>
                <a:ea typeface="Arial" charset="0"/>
                <a:cs typeface="Arial" charset="0"/>
              </a:rPr>
              <a:t>with the lower ID</a:t>
            </a:r>
            <a:r>
              <a:rPr lang="en-US" dirty="0" smtClean="0">
                <a:latin typeface="Arial" charset="0"/>
                <a:ea typeface="Arial" charset="0"/>
                <a:cs typeface="Arial" charset="0"/>
              </a:rPr>
              <a:t>.</a:t>
            </a:r>
          </a:p>
          <a:p>
            <a:pPr lvl="3"/>
            <a:endParaRPr lang="en-US" dirty="0">
              <a:latin typeface="Arial" charset="0"/>
              <a:ea typeface="Arial" charset="0"/>
              <a:cs typeface="Arial" charset="0"/>
            </a:endParaRPr>
          </a:p>
          <a:p>
            <a:r>
              <a:rPr lang="en-US" dirty="0" smtClean="0">
                <a:latin typeface="Arial" charset="0"/>
                <a:ea typeface="Arial" charset="0"/>
                <a:cs typeface="Arial" charset="0"/>
              </a:rPr>
              <a:t>One could use any tiebreaking system, but this is an easy one to remember and implement</a:t>
            </a:r>
          </a:p>
          <a:p>
            <a:pPr lvl="3"/>
            <a:endParaRPr lang="en-US" dirty="0">
              <a:latin typeface="Arial" charset="0"/>
              <a:ea typeface="Arial" charset="0"/>
              <a:cs typeface="Arial" charset="0"/>
            </a:endParaRPr>
          </a:p>
          <a:p>
            <a:r>
              <a:rPr lang="en-US" dirty="0" smtClean="0">
                <a:latin typeface="Arial" charset="0"/>
                <a:ea typeface="Arial" charset="0"/>
                <a:cs typeface="Arial" charset="0"/>
              </a:rPr>
              <a:t>In </a:t>
            </a:r>
            <a:r>
              <a:rPr lang="en-US" dirty="0" err="1" smtClean="0">
                <a:latin typeface="Arial" charset="0"/>
                <a:ea typeface="Arial" charset="0"/>
                <a:cs typeface="Arial" charset="0"/>
              </a:rPr>
              <a:t>homeworks</a:t>
            </a:r>
            <a:r>
              <a:rPr lang="en-US" dirty="0" smtClean="0">
                <a:latin typeface="Arial" charset="0"/>
                <a:ea typeface="Arial" charset="0"/>
                <a:cs typeface="Arial" charset="0"/>
              </a:rPr>
              <a:t> and test, remember this.</a:t>
            </a:r>
            <a:endParaRPr lang="en-US" dirty="0">
              <a:latin typeface="Arial" charset="0"/>
              <a:ea typeface="Arial" charset="0"/>
              <a:cs typeface="Arial" charset="0"/>
            </a:endParaRPr>
          </a:p>
          <a:p>
            <a:endParaRPr lang="en-US" dirty="0">
              <a:latin typeface="Arial" charset="0"/>
              <a:cs typeface="Arial" charset="0"/>
            </a:endParaRPr>
          </a:p>
          <a:p>
            <a:endParaRPr lang="en-US" dirty="0">
              <a:latin typeface="Arial" charset="0"/>
              <a:cs typeface="Arial" charset="0"/>
            </a:endParaRPr>
          </a:p>
          <a:p>
            <a:endParaRPr lang="en-US" dirty="0">
              <a:latin typeface="Arial" charset="0"/>
              <a:cs typeface="Arial" charset="0"/>
            </a:endParaRPr>
          </a:p>
        </p:txBody>
      </p:sp>
      <p:sp>
        <p:nvSpPr>
          <p:cNvPr id="14131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E05C7CEF-BFB9-B747-A8D8-FEE5E74F6D03}" type="slidenum">
              <a:rPr lang="en-US" sz="1400" b="0">
                <a:latin typeface="Times New Roman" charset="0"/>
              </a:rPr>
              <a:pPr eaLnBrk="1" hangingPunct="1"/>
              <a:t>21</a:t>
            </a:fld>
            <a:endParaRPr lang="en-US" sz="1400" b="0">
              <a:latin typeface="Times New Roman" charset="0"/>
            </a:endParaRPr>
          </a:p>
        </p:txBody>
      </p:sp>
    </p:spTree>
    <p:extLst>
      <p:ext uri="{BB962C8B-B14F-4D97-AF65-F5344CB8AC3E}">
        <p14:creationId xmlns:p14="http://schemas.microsoft.com/office/powerpoint/2010/main" val="32978117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7120253F-52CB-CC48-BF61-FD7E5B48ADAD}" type="slidenum">
              <a:rPr lang="en-US" sz="1400" b="0">
                <a:latin typeface="Times New Roman" charset="0"/>
              </a:rPr>
              <a:pPr eaLnBrk="1" hangingPunct="1"/>
              <a:t>22</a:t>
            </a:fld>
            <a:endParaRPr lang="en-US" sz="1400" b="0">
              <a:latin typeface="Times New Roman" charset="0"/>
            </a:endParaRPr>
          </a:p>
        </p:txBody>
      </p:sp>
      <p:sp>
        <p:nvSpPr>
          <p:cNvPr id="76803"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Constructing a Spanning Tree</a:t>
            </a:r>
          </a:p>
        </p:txBody>
      </p:sp>
      <p:sp>
        <p:nvSpPr>
          <p:cNvPr id="992259" name="Rectangle 3"/>
          <p:cNvSpPr>
            <a:spLocks noGrp="1" noChangeArrowheads="1"/>
          </p:cNvSpPr>
          <p:nvPr>
            <p:ph type="body" idx="1"/>
          </p:nvPr>
        </p:nvSpPr>
        <p:spPr/>
        <p:txBody>
          <a:bodyPr/>
          <a:lstStyle/>
          <a:p>
            <a:r>
              <a:rPr lang="en-US" dirty="0" smtClean="0">
                <a:latin typeface="Arial" charset="0"/>
                <a:ea typeface="Arial" charset="0"/>
                <a:cs typeface="Arial" charset="0"/>
              </a:rPr>
              <a:t>Switches </a:t>
            </a:r>
            <a:r>
              <a:rPr lang="en-US" dirty="0">
                <a:latin typeface="Arial" charset="0"/>
                <a:ea typeface="Arial" charset="0"/>
                <a:cs typeface="Arial" charset="0"/>
              </a:rPr>
              <a:t>need to </a:t>
            </a:r>
            <a:r>
              <a:rPr lang="en-US" dirty="0">
                <a:solidFill>
                  <a:srgbClr val="0000FF"/>
                </a:solidFill>
                <a:latin typeface="Arial" charset="0"/>
                <a:ea typeface="Arial" charset="0"/>
                <a:cs typeface="Arial" charset="0"/>
              </a:rPr>
              <a:t>elect</a:t>
            </a:r>
            <a:r>
              <a:rPr lang="en-US" dirty="0">
                <a:latin typeface="Arial" charset="0"/>
                <a:ea typeface="Arial" charset="0"/>
                <a:cs typeface="Arial" charset="0"/>
              </a:rPr>
              <a:t> a </a:t>
            </a:r>
            <a:r>
              <a:rPr lang="en-US" dirty="0">
                <a:solidFill>
                  <a:srgbClr val="0000FF"/>
                </a:solidFill>
                <a:latin typeface="Arial" charset="0"/>
                <a:ea typeface="Arial" charset="0"/>
                <a:cs typeface="Arial" charset="0"/>
              </a:rPr>
              <a:t>root</a:t>
            </a:r>
            <a:endParaRPr lang="en-US" dirty="0">
              <a:latin typeface="Arial" charset="0"/>
              <a:ea typeface="Arial" charset="0"/>
              <a:cs typeface="Arial" charset="0"/>
            </a:endParaRPr>
          </a:p>
          <a:p>
            <a:pPr lvl="1"/>
            <a:r>
              <a:rPr lang="en-US" dirty="0">
                <a:latin typeface="Arial" charset="0"/>
                <a:ea typeface="Arial" charset="0"/>
                <a:cs typeface="Arial" charset="0"/>
              </a:rPr>
              <a:t>The switch w/ smallest identifier (MAC </a:t>
            </a:r>
            <a:r>
              <a:rPr lang="en-US" dirty="0" err="1">
                <a:latin typeface="Arial" charset="0"/>
                <a:ea typeface="Arial" charset="0"/>
                <a:cs typeface="Arial" charset="0"/>
              </a:rPr>
              <a:t>addr</a:t>
            </a:r>
            <a:r>
              <a:rPr lang="en-US" dirty="0">
                <a:latin typeface="Arial" charset="0"/>
                <a:ea typeface="Arial" charset="0"/>
                <a:cs typeface="Arial" charset="0"/>
              </a:rPr>
              <a:t>)</a:t>
            </a:r>
          </a:p>
          <a:p>
            <a:r>
              <a:rPr lang="en-US" dirty="0">
                <a:latin typeface="Arial" charset="0"/>
                <a:ea typeface="Arial" charset="0"/>
                <a:cs typeface="Arial" charset="0"/>
              </a:rPr>
              <a:t>Each switch determines if </a:t>
            </a:r>
            <a:r>
              <a:rPr lang="en-US" dirty="0" smtClean="0">
                <a:latin typeface="Arial" charset="0"/>
                <a:ea typeface="Arial" charset="0"/>
                <a:cs typeface="Arial" charset="0"/>
              </a:rPr>
              <a:t>each </a:t>
            </a:r>
            <a:r>
              <a:rPr lang="en-US" dirty="0">
                <a:latin typeface="Arial" charset="0"/>
                <a:ea typeface="Arial" charset="0"/>
                <a:cs typeface="Arial" charset="0"/>
              </a:rPr>
              <a:t>interface </a:t>
            </a:r>
            <a:br>
              <a:rPr lang="en-US" dirty="0">
                <a:latin typeface="Arial" charset="0"/>
                <a:ea typeface="Arial" charset="0"/>
                <a:cs typeface="Arial" charset="0"/>
              </a:rPr>
            </a:br>
            <a:r>
              <a:rPr lang="en-US" dirty="0">
                <a:latin typeface="Arial" charset="0"/>
                <a:ea typeface="Arial" charset="0"/>
                <a:cs typeface="Arial" charset="0"/>
              </a:rPr>
              <a:t>is on the </a:t>
            </a:r>
            <a:r>
              <a:rPr lang="en-US" dirty="0">
                <a:solidFill>
                  <a:srgbClr val="0000FF"/>
                </a:solidFill>
                <a:latin typeface="Arial" charset="0"/>
                <a:ea typeface="Arial" charset="0"/>
                <a:cs typeface="Arial" charset="0"/>
              </a:rPr>
              <a:t>shortest path</a:t>
            </a:r>
            <a:r>
              <a:rPr lang="en-US" dirty="0">
                <a:latin typeface="Arial" charset="0"/>
                <a:ea typeface="Arial" charset="0"/>
                <a:cs typeface="Arial" charset="0"/>
              </a:rPr>
              <a:t> from the root</a:t>
            </a:r>
          </a:p>
          <a:p>
            <a:pPr lvl="1"/>
            <a:r>
              <a:rPr lang="en-US" dirty="0">
                <a:latin typeface="Arial" charset="0"/>
                <a:ea typeface="Arial" charset="0"/>
                <a:cs typeface="Arial" charset="0"/>
              </a:rPr>
              <a:t>Excludes it from the tree if not</a:t>
            </a:r>
          </a:p>
          <a:p>
            <a:pPr lvl="1"/>
            <a:endParaRPr lang="en-US" dirty="0" smtClean="0">
              <a:latin typeface="Arial" charset="0"/>
              <a:ea typeface="Arial" charset="0"/>
              <a:cs typeface="Arial" charset="0"/>
            </a:endParaRPr>
          </a:p>
          <a:p>
            <a:r>
              <a:rPr lang="en-US" b="1" dirty="0" smtClean="0">
                <a:solidFill>
                  <a:srgbClr val="FF6600"/>
                </a:solidFill>
                <a:latin typeface="Arial" charset="0"/>
                <a:ea typeface="Arial" charset="0"/>
                <a:cs typeface="Arial" charset="0"/>
              </a:rPr>
              <a:t>Messages </a:t>
            </a:r>
            <a:r>
              <a:rPr lang="en-US" b="1" dirty="0">
                <a:solidFill>
                  <a:srgbClr val="FF6600"/>
                </a:solidFill>
                <a:latin typeface="Arial" charset="0"/>
                <a:ea typeface="Arial" charset="0"/>
                <a:cs typeface="Arial" charset="0"/>
              </a:rPr>
              <a:t>(Y, d, X)</a:t>
            </a:r>
          </a:p>
          <a:p>
            <a:pPr lvl="1"/>
            <a:r>
              <a:rPr lang="en-US" dirty="0">
                <a:latin typeface="Arial" charset="0"/>
                <a:ea typeface="Arial" charset="0"/>
                <a:cs typeface="Arial" charset="0"/>
              </a:rPr>
              <a:t>From node X</a:t>
            </a:r>
          </a:p>
          <a:p>
            <a:pPr lvl="1"/>
            <a:r>
              <a:rPr lang="en-US" dirty="0">
                <a:latin typeface="Arial" charset="0"/>
                <a:ea typeface="Arial" charset="0"/>
                <a:cs typeface="Arial" charset="0"/>
              </a:rPr>
              <a:t>Proposing Y as the root</a:t>
            </a:r>
          </a:p>
          <a:p>
            <a:pPr lvl="1"/>
            <a:r>
              <a:rPr lang="en-US" dirty="0">
                <a:latin typeface="Arial" charset="0"/>
                <a:ea typeface="Arial" charset="0"/>
                <a:cs typeface="Arial" charset="0"/>
              </a:rPr>
              <a:t>And the distance is d</a:t>
            </a:r>
          </a:p>
        </p:txBody>
      </p:sp>
      <p:grpSp>
        <p:nvGrpSpPr>
          <p:cNvPr id="2" name="Group 4"/>
          <p:cNvGrpSpPr>
            <a:grpSpLocks/>
          </p:cNvGrpSpPr>
          <p:nvPr/>
        </p:nvGrpSpPr>
        <p:grpSpPr bwMode="auto">
          <a:xfrm>
            <a:off x="4457700" y="3275013"/>
            <a:ext cx="4070350" cy="3457575"/>
            <a:chOff x="2808" y="2063"/>
            <a:chExt cx="2564" cy="2178"/>
          </a:xfrm>
        </p:grpSpPr>
        <p:sp>
          <p:nvSpPr>
            <p:cNvPr id="76806" name="Oval 5"/>
            <p:cNvSpPr>
              <a:spLocks noChangeArrowheads="1"/>
            </p:cNvSpPr>
            <p:nvPr/>
          </p:nvSpPr>
          <p:spPr bwMode="auto">
            <a:xfrm>
              <a:off x="4525" y="2329"/>
              <a:ext cx="266" cy="242"/>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76807" name="Oval 6"/>
            <p:cNvSpPr>
              <a:spLocks noChangeArrowheads="1"/>
            </p:cNvSpPr>
            <p:nvPr/>
          </p:nvSpPr>
          <p:spPr bwMode="auto">
            <a:xfrm>
              <a:off x="4017" y="2861"/>
              <a:ext cx="266" cy="242"/>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76808" name="Oval 7"/>
            <p:cNvSpPr>
              <a:spLocks noChangeArrowheads="1"/>
            </p:cNvSpPr>
            <p:nvPr/>
          </p:nvSpPr>
          <p:spPr bwMode="auto">
            <a:xfrm>
              <a:off x="5033" y="2861"/>
              <a:ext cx="266" cy="242"/>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76809" name="Oval 8"/>
            <p:cNvSpPr>
              <a:spLocks noChangeArrowheads="1"/>
            </p:cNvSpPr>
            <p:nvPr/>
          </p:nvSpPr>
          <p:spPr bwMode="auto">
            <a:xfrm>
              <a:off x="4477" y="3224"/>
              <a:ext cx="266" cy="242"/>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76810" name="Oval 9"/>
            <p:cNvSpPr>
              <a:spLocks noChangeArrowheads="1"/>
            </p:cNvSpPr>
            <p:nvPr/>
          </p:nvSpPr>
          <p:spPr bwMode="auto">
            <a:xfrm>
              <a:off x="5106" y="3635"/>
              <a:ext cx="266" cy="242"/>
            </a:xfrm>
            <a:prstGeom prst="ellipse">
              <a:avLst/>
            </a:prstGeom>
            <a:solidFill>
              <a:srgbClr val="0000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76811" name="Oval 10"/>
            <p:cNvSpPr>
              <a:spLocks noChangeArrowheads="1"/>
            </p:cNvSpPr>
            <p:nvPr/>
          </p:nvSpPr>
          <p:spPr bwMode="auto">
            <a:xfrm>
              <a:off x="3823" y="3490"/>
              <a:ext cx="266" cy="241"/>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76812" name="Oval 11"/>
            <p:cNvSpPr>
              <a:spLocks noChangeArrowheads="1"/>
            </p:cNvSpPr>
            <p:nvPr/>
          </p:nvSpPr>
          <p:spPr bwMode="auto">
            <a:xfrm>
              <a:off x="4331" y="3756"/>
              <a:ext cx="266" cy="241"/>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76813" name="Line 12"/>
            <p:cNvSpPr>
              <a:spLocks noChangeShapeType="1"/>
            </p:cNvSpPr>
            <p:nvPr/>
          </p:nvSpPr>
          <p:spPr bwMode="auto">
            <a:xfrm flipH="1">
              <a:off x="4235" y="2546"/>
              <a:ext cx="338" cy="339"/>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14" name="Line 13"/>
            <p:cNvSpPr>
              <a:spLocks noChangeShapeType="1"/>
            </p:cNvSpPr>
            <p:nvPr/>
          </p:nvSpPr>
          <p:spPr bwMode="auto">
            <a:xfrm>
              <a:off x="4767" y="2522"/>
              <a:ext cx="314" cy="411"/>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15" name="Line 14"/>
            <p:cNvSpPr>
              <a:spLocks noChangeShapeType="1"/>
            </p:cNvSpPr>
            <p:nvPr/>
          </p:nvSpPr>
          <p:spPr bwMode="auto">
            <a:xfrm>
              <a:off x="4235" y="3054"/>
              <a:ext cx="266" cy="218"/>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16" name="Line 15"/>
            <p:cNvSpPr>
              <a:spLocks noChangeShapeType="1"/>
            </p:cNvSpPr>
            <p:nvPr/>
          </p:nvSpPr>
          <p:spPr bwMode="auto">
            <a:xfrm>
              <a:off x="4694" y="3417"/>
              <a:ext cx="436" cy="266"/>
            </a:xfrm>
            <a:prstGeom prst="line">
              <a:avLst/>
            </a:prstGeom>
            <a:noFill/>
            <a:ln w="38100">
              <a:solidFill>
                <a:srgbClr val="80008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17" name="Line 16"/>
            <p:cNvSpPr>
              <a:spLocks noChangeShapeType="1"/>
            </p:cNvSpPr>
            <p:nvPr/>
          </p:nvSpPr>
          <p:spPr bwMode="auto">
            <a:xfrm>
              <a:off x="5178" y="3103"/>
              <a:ext cx="73" cy="532"/>
            </a:xfrm>
            <a:prstGeom prst="line">
              <a:avLst/>
            </a:prstGeom>
            <a:noFill/>
            <a:ln w="38100">
              <a:solidFill>
                <a:srgbClr val="80008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18" name="Line 17"/>
            <p:cNvSpPr>
              <a:spLocks noChangeShapeType="1"/>
            </p:cNvSpPr>
            <p:nvPr/>
          </p:nvSpPr>
          <p:spPr bwMode="auto">
            <a:xfrm>
              <a:off x="4670" y="2570"/>
              <a:ext cx="532" cy="1089"/>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19" name="Line 18"/>
            <p:cNvSpPr>
              <a:spLocks noChangeShapeType="1"/>
            </p:cNvSpPr>
            <p:nvPr/>
          </p:nvSpPr>
          <p:spPr bwMode="auto">
            <a:xfrm flipV="1">
              <a:off x="4065" y="3417"/>
              <a:ext cx="436" cy="145"/>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20" name="Line 19"/>
            <p:cNvSpPr>
              <a:spLocks noChangeShapeType="1"/>
            </p:cNvSpPr>
            <p:nvPr/>
          </p:nvSpPr>
          <p:spPr bwMode="auto">
            <a:xfrm flipV="1">
              <a:off x="4477" y="3441"/>
              <a:ext cx="120" cy="315"/>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21" name="Line 20"/>
            <p:cNvSpPr>
              <a:spLocks noChangeShapeType="1"/>
            </p:cNvSpPr>
            <p:nvPr/>
          </p:nvSpPr>
          <p:spPr bwMode="auto">
            <a:xfrm flipH="1" flipV="1">
              <a:off x="4040" y="3683"/>
              <a:ext cx="316" cy="170"/>
            </a:xfrm>
            <a:prstGeom prst="line">
              <a:avLst/>
            </a:prstGeom>
            <a:noFill/>
            <a:ln w="38100">
              <a:solidFill>
                <a:srgbClr val="800080"/>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822" name="Text Box 21"/>
            <p:cNvSpPr txBox="1">
              <a:spLocks noChangeArrowheads="1"/>
            </p:cNvSpPr>
            <p:nvPr/>
          </p:nvSpPr>
          <p:spPr bwMode="auto">
            <a:xfrm>
              <a:off x="4405" y="2063"/>
              <a:ext cx="42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a:latin typeface="Helvetica" charset="0"/>
                </a:rPr>
                <a:t>root</a:t>
              </a:r>
            </a:p>
          </p:txBody>
        </p:sp>
        <p:sp>
          <p:nvSpPr>
            <p:cNvPr id="76823" name="Freeform 22"/>
            <p:cNvSpPr>
              <a:spLocks/>
            </p:cNvSpPr>
            <p:nvPr/>
          </p:nvSpPr>
          <p:spPr bwMode="auto">
            <a:xfrm>
              <a:off x="3631" y="3006"/>
              <a:ext cx="1185" cy="339"/>
            </a:xfrm>
            <a:custGeom>
              <a:avLst/>
              <a:gdLst>
                <a:gd name="T0" fmla="*/ 0 w 1185"/>
                <a:gd name="T1" fmla="*/ 339 h 339"/>
                <a:gd name="T2" fmla="*/ 1185 w 1185"/>
                <a:gd name="T3" fmla="*/ 0 h 339"/>
                <a:gd name="T4" fmla="*/ 0 60000 65536"/>
                <a:gd name="T5" fmla="*/ 0 60000 65536"/>
                <a:gd name="T6" fmla="*/ 0 w 1185"/>
                <a:gd name="T7" fmla="*/ 0 h 339"/>
                <a:gd name="T8" fmla="*/ 1185 w 1185"/>
                <a:gd name="T9" fmla="*/ 339 h 339"/>
              </a:gdLst>
              <a:ahLst/>
              <a:cxnLst>
                <a:cxn ang="T4">
                  <a:pos x="T0" y="T1"/>
                </a:cxn>
                <a:cxn ang="T5">
                  <a:pos x="T2" y="T3"/>
                </a:cxn>
              </a:cxnLst>
              <a:rect l="T6" t="T7" r="T8" b="T9"/>
              <a:pathLst>
                <a:path w="1185" h="339">
                  <a:moveTo>
                    <a:pt x="0" y="339"/>
                  </a:moveTo>
                  <a:cubicBezTo>
                    <a:pt x="0" y="339"/>
                    <a:pt x="592" y="169"/>
                    <a:pt x="1185" y="0"/>
                  </a:cubicBezTo>
                </a:path>
              </a:pathLst>
            </a:custGeom>
            <a:noFill/>
            <a:ln w="38100">
              <a:solidFill>
                <a:srgbClr val="0000FF"/>
              </a:solidFill>
              <a:round/>
              <a:headEnd/>
              <a:tailEnd type="arrow" w="lg"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6824" name="Text Box 23"/>
            <p:cNvSpPr txBox="1">
              <a:spLocks noChangeArrowheads="1"/>
            </p:cNvSpPr>
            <p:nvPr/>
          </p:nvSpPr>
          <p:spPr bwMode="auto">
            <a:xfrm>
              <a:off x="2808" y="3224"/>
              <a:ext cx="76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a:solidFill>
                    <a:srgbClr val="0000FF"/>
                  </a:solidFill>
                  <a:latin typeface="Helvetica" charset="0"/>
                </a:rPr>
                <a:t>One hop</a:t>
              </a:r>
            </a:p>
          </p:txBody>
        </p:sp>
        <p:sp>
          <p:nvSpPr>
            <p:cNvPr id="76825" name="Line 24"/>
            <p:cNvSpPr>
              <a:spLocks noChangeShapeType="1"/>
            </p:cNvSpPr>
            <p:nvPr/>
          </p:nvSpPr>
          <p:spPr bwMode="auto">
            <a:xfrm flipV="1">
              <a:off x="4864" y="3587"/>
              <a:ext cx="25" cy="412"/>
            </a:xfrm>
            <a:prstGeom prst="line">
              <a:avLst/>
            </a:prstGeom>
            <a:noFill/>
            <a:ln w="38100">
              <a:solidFill>
                <a:srgbClr val="0000FF"/>
              </a:solidFill>
              <a:round/>
              <a:headEnd/>
              <a:tailEnd type="arrow" w="lg" len="lg"/>
            </a:ln>
            <a:extLst>
              <a:ext uri="{909E8E84-426E-40dd-AFC4-6F175D3DCCD1}">
                <a14:hiddenFill xmlns:a14="http://schemas.microsoft.com/office/drawing/2010/main">
                  <a:noFill/>
                </a14:hiddenFill>
              </a:ext>
            </a:extLst>
          </p:spPr>
          <p:txBody>
            <a:bodyPr wrap="none" anchor="ctr"/>
            <a:lstStyle/>
            <a:p>
              <a:endParaRPr lang="en-US"/>
            </a:p>
          </p:txBody>
        </p:sp>
        <p:sp>
          <p:nvSpPr>
            <p:cNvPr id="76826" name="Text Box 25"/>
            <p:cNvSpPr txBox="1">
              <a:spLocks noChangeArrowheads="1"/>
            </p:cNvSpPr>
            <p:nvPr/>
          </p:nvSpPr>
          <p:spPr bwMode="auto">
            <a:xfrm>
              <a:off x="4394" y="3991"/>
              <a:ext cx="97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a:solidFill>
                    <a:srgbClr val="0000FF"/>
                  </a:solidFill>
                  <a:latin typeface="Helvetica" charset="0"/>
                </a:rPr>
                <a:t>Three hops</a:t>
              </a:r>
            </a:p>
          </p:txBody>
        </p:sp>
      </p:grpSp>
    </p:spTree>
    <p:extLst>
      <p:ext uri="{BB962C8B-B14F-4D97-AF65-F5344CB8AC3E}">
        <p14:creationId xmlns:p14="http://schemas.microsoft.com/office/powerpoint/2010/main" val="36939538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22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9225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9225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9225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9225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9225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92259">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9225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225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14580495-C6D5-254C-A8ED-412DB6313E95}" type="slidenum">
              <a:rPr lang="en-US" sz="1400" b="0">
                <a:latin typeface="Times New Roman" charset="0"/>
              </a:rPr>
              <a:pPr eaLnBrk="1" hangingPunct="1"/>
              <a:t>23</a:t>
            </a:fld>
            <a:endParaRPr lang="en-US" sz="1400" b="0">
              <a:latin typeface="Times New Roman" charset="0"/>
            </a:endParaRPr>
          </a:p>
        </p:txBody>
      </p:sp>
      <p:sp>
        <p:nvSpPr>
          <p:cNvPr id="78851"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Steps in Spanning Tree Algorithm</a:t>
            </a:r>
          </a:p>
        </p:txBody>
      </p:sp>
      <p:sp>
        <p:nvSpPr>
          <p:cNvPr id="994307" name="Rectangle 3"/>
          <p:cNvSpPr>
            <a:spLocks noGrp="1" noChangeArrowheads="1"/>
          </p:cNvSpPr>
          <p:nvPr>
            <p:ph type="body" idx="1"/>
          </p:nvPr>
        </p:nvSpPr>
        <p:spPr/>
        <p:txBody>
          <a:bodyPr/>
          <a:lstStyle/>
          <a:p>
            <a:pPr>
              <a:lnSpc>
                <a:spcPct val="90000"/>
              </a:lnSpc>
            </a:pPr>
            <a:r>
              <a:rPr lang="en-US" dirty="0">
                <a:latin typeface="Arial" charset="0"/>
                <a:cs typeface="Arial" charset="0"/>
              </a:rPr>
              <a:t>Initially, each switch proposes itself as the root</a:t>
            </a:r>
          </a:p>
          <a:p>
            <a:pPr lvl="1">
              <a:lnSpc>
                <a:spcPct val="90000"/>
              </a:lnSpc>
            </a:pPr>
            <a:r>
              <a:rPr lang="en-US" dirty="0">
                <a:latin typeface="Arial" charset="0"/>
                <a:ea typeface="Arial" charset="0"/>
                <a:cs typeface="Arial" charset="0"/>
              </a:rPr>
              <a:t>Switch sends a message out every interface</a:t>
            </a:r>
          </a:p>
          <a:p>
            <a:pPr lvl="1">
              <a:lnSpc>
                <a:spcPct val="90000"/>
              </a:lnSpc>
            </a:pPr>
            <a:r>
              <a:rPr lang="en-US" dirty="0">
                <a:latin typeface="Arial" charset="0"/>
                <a:ea typeface="Arial" charset="0"/>
                <a:cs typeface="Arial" charset="0"/>
              </a:rPr>
              <a:t>… proposing itself as the root with distance 0</a:t>
            </a:r>
          </a:p>
          <a:p>
            <a:pPr lvl="1">
              <a:lnSpc>
                <a:spcPct val="90000"/>
              </a:lnSpc>
            </a:pPr>
            <a:r>
              <a:rPr lang="en-US" dirty="0">
                <a:latin typeface="Arial" charset="0"/>
                <a:ea typeface="Arial" charset="0"/>
                <a:cs typeface="Arial" charset="0"/>
              </a:rPr>
              <a:t>Example: switch X announces (X, 0, X)</a:t>
            </a:r>
          </a:p>
          <a:p>
            <a:pPr>
              <a:lnSpc>
                <a:spcPct val="80000"/>
              </a:lnSpc>
            </a:pPr>
            <a:r>
              <a:rPr lang="en-US" dirty="0">
                <a:latin typeface="Arial" charset="0"/>
                <a:cs typeface="Arial" charset="0"/>
              </a:rPr>
              <a:t>Switches update their view of the root</a:t>
            </a:r>
          </a:p>
          <a:p>
            <a:pPr lvl="1">
              <a:lnSpc>
                <a:spcPct val="90000"/>
              </a:lnSpc>
            </a:pPr>
            <a:r>
              <a:rPr lang="en-US" dirty="0">
                <a:latin typeface="Arial" charset="0"/>
                <a:ea typeface="Arial" charset="0"/>
                <a:cs typeface="Arial" charset="0"/>
              </a:rPr>
              <a:t>Upon receiving message (Y, d, Z) from Z, check Y</a:t>
            </a:r>
            <a:r>
              <a:rPr lang="ja-JP" altLang="en-US" dirty="0">
                <a:latin typeface="Arial" charset="0"/>
                <a:ea typeface="Arial" charset="0"/>
                <a:cs typeface="Arial" charset="0"/>
              </a:rPr>
              <a:t>’</a:t>
            </a:r>
            <a:r>
              <a:rPr lang="en-US" dirty="0">
                <a:latin typeface="Arial" charset="0"/>
                <a:ea typeface="Arial" charset="0"/>
                <a:cs typeface="Arial" charset="0"/>
              </a:rPr>
              <a:t>s id</a:t>
            </a:r>
          </a:p>
          <a:p>
            <a:pPr lvl="1">
              <a:lnSpc>
                <a:spcPct val="90000"/>
              </a:lnSpc>
            </a:pPr>
            <a:r>
              <a:rPr lang="en-US" dirty="0">
                <a:latin typeface="Arial" charset="0"/>
                <a:ea typeface="Arial" charset="0"/>
                <a:cs typeface="Arial" charset="0"/>
              </a:rPr>
              <a:t>If new id smaller, start viewing that switch as root</a:t>
            </a:r>
          </a:p>
          <a:p>
            <a:pPr>
              <a:lnSpc>
                <a:spcPct val="80000"/>
              </a:lnSpc>
            </a:pPr>
            <a:r>
              <a:rPr lang="en-US" dirty="0">
                <a:latin typeface="Arial" charset="0"/>
                <a:cs typeface="Arial" charset="0"/>
              </a:rPr>
              <a:t>Switches compute their distance from the root</a:t>
            </a:r>
          </a:p>
          <a:p>
            <a:pPr lvl="1">
              <a:lnSpc>
                <a:spcPct val="90000"/>
              </a:lnSpc>
            </a:pPr>
            <a:r>
              <a:rPr lang="en-US" dirty="0">
                <a:latin typeface="Arial" charset="0"/>
                <a:ea typeface="Arial" charset="0"/>
                <a:cs typeface="Arial" charset="0"/>
              </a:rPr>
              <a:t>Add 1 to the distance received from a neighbor</a:t>
            </a:r>
          </a:p>
          <a:p>
            <a:pPr lvl="1">
              <a:lnSpc>
                <a:spcPct val="90000"/>
              </a:lnSpc>
            </a:pPr>
            <a:r>
              <a:rPr lang="en-US" dirty="0">
                <a:latin typeface="Arial" charset="0"/>
                <a:ea typeface="Arial" charset="0"/>
                <a:cs typeface="Arial" charset="0"/>
              </a:rPr>
              <a:t>Identify interfaces not on shortest path to the root</a:t>
            </a:r>
          </a:p>
          <a:p>
            <a:pPr lvl="1">
              <a:lnSpc>
                <a:spcPct val="80000"/>
              </a:lnSpc>
            </a:pPr>
            <a:r>
              <a:rPr lang="en-US" dirty="0">
                <a:latin typeface="Arial" charset="0"/>
                <a:ea typeface="Arial" charset="0"/>
                <a:cs typeface="Arial" charset="0"/>
              </a:rPr>
              <a:t>… and exclude them from the spanning tree</a:t>
            </a:r>
          </a:p>
          <a:p>
            <a:pPr>
              <a:lnSpc>
                <a:spcPct val="90000"/>
              </a:lnSpc>
            </a:pPr>
            <a:r>
              <a:rPr lang="en-US" dirty="0">
                <a:latin typeface="Arial" charset="0"/>
                <a:cs typeface="Arial" charset="0"/>
              </a:rPr>
              <a:t>If root or shortest distance to it </a:t>
            </a:r>
            <a:r>
              <a:rPr lang="en-US" dirty="0">
                <a:solidFill>
                  <a:srgbClr val="FF3300"/>
                </a:solidFill>
                <a:latin typeface="Arial" charset="0"/>
                <a:cs typeface="Arial" charset="0"/>
              </a:rPr>
              <a:t>changed</a:t>
            </a:r>
            <a:r>
              <a:rPr lang="en-US" dirty="0">
                <a:latin typeface="Arial" charset="0"/>
                <a:cs typeface="Arial" charset="0"/>
              </a:rPr>
              <a:t>, </a:t>
            </a:r>
            <a:r>
              <a:rPr lang="en-US" dirty="0" smtClean="0">
                <a:latin typeface="Arial" charset="0"/>
                <a:cs typeface="Arial" charset="0"/>
              </a:rPr>
              <a:t>“flood” </a:t>
            </a:r>
            <a:r>
              <a:rPr lang="en-US" dirty="0">
                <a:latin typeface="Arial" charset="0"/>
                <a:cs typeface="Arial" charset="0"/>
              </a:rPr>
              <a:t>updated message (Y, d+1, X)</a:t>
            </a:r>
          </a:p>
        </p:txBody>
      </p:sp>
    </p:spTree>
    <p:extLst>
      <p:ext uri="{BB962C8B-B14F-4D97-AF65-F5344CB8AC3E}">
        <p14:creationId xmlns:p14="http://schemas.microsoft.com/office/powerpoint/2010/main" val="42630826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43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9430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9430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94307">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9430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9430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94307">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94307">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94307">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94307">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94307">
                                            <p:txEl>
                                              <p:pRg st="10" end="1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9430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430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1E1A29FB-367B-7F43-8B4D-6E54D18EA3F4}" type="slidenum">
              <a:rPr lang="en-US" sz="1400" b="0">
                <a:latin typeface="Times New Roman" charset="0"/>
              </a:rPr>
              <a:pPr eaLnBrk="1" hangingPunct="1"/>
              <a:t>24</a:t>
            </a:fld>
            <a:endParaRPr lang="en-US" sz="1400" b="0">
              <a:latin typeface="Times New Roman" charset="0"/>
            </a:endParaRPr>
          </a:p>
        </p:txBody>
      </p:sp>
      <p:sp>
        <p:nvSpPr>
          <p:cNvPr id="80899" name="Rectangle 2"/>
          <p:cNvSpPr>
            <a:spLocks noGrp="1" noChangeArrowheads="1"/>
          </p:cNvSpPr>
          <p:nvPr>
            <p:ph type="title"/>
          </p:nvPr>
        </p:nvSpPr>
        <p:spPr/>
        <p:txBody>
          <a:bodyPr/>
          <a:lstStyle/>
          <a:p>
            <a:r>
              <a:rPr lang="en-US" sz="3200" dirty="0">
                <a:latin typeface="Helvetica" charset="0"/>
                <a:ea typeface="ＭＳ Ｐゴシック" charset="0"/>
                <a:cs typeface="ＭＳ Ｐゴシック" charset="0"/>
              </a:rPr>
              <a:t>Example From Switch #</a:t>
            </a:r>
            <a:r>
              <a:rPr lang="en-US" sz="3200" dirty="0" smtClean="0">
                <a:latin typeface="Helvetica" charset="0"/>
                <a:ea typeface="ＭＳ Ｐゴシック" charset="0"/>
                <a:cs typeface="ＭＳ Ｐゴシック" charset="0"/>
              </a:rPr>
              <a:t>4’s </a:t>
            </a:r>
            <a:r>
              <a:rPr lang="en-US" sz="3200" dirty="0">
                <a:latin typeface="Helvetica" charset="0"/>
                <a:ea typeface="ＭＳ Ｐゴシック" charset="0"/>
                <a:cs typeface="ＭＳ Ｐゴシック" charset="0"/>
              </a:rPr>
              <a:t>Viewpoint</a:t>
            </a:r>
          </a:p>
        </p:txBody>
      </p:sp>
      <p:sp>
        <p:nvSpPr>
          <p:cNvPr id="996355" name="Rectangle 3"/>
          <p:cNvSpPr>
            <a:spLocks noGrp="1" noChangeArrowheads="1"/>
          </p:cNvSpPr>
          <p:nvPr>
            <p:ph type="body" idx="1"/>
          </p:nvPr>
        </p:nvSpPr>
        <p:spPr>
          <a:xfrm>
            <a:off x="457200" y="1219200"/>
            <a:ext cx="5573713" cy="5486400"/>
          </a:xfrm>
        </p:spPr>
        <p:txBody>
          <a:bodyPr/>
          <a:lstStyle/>
          <a:p>
            <a:r>
              <a:rPr lang="en-US">
                <a:latin typeface="Arial" charset="0"/>
                <a:cs typeface="Arial" charset="0"/>
              </a:rPr>
              <a:t>Switch #4 thinks it is the root</a:t>
            </a:r>
          </a:p>
          <a:p>
            <a:pPr lvl="1"/>
            <a:r>
              <a:rPr lang="en-US">
                <a:latin typeface="Arial" charset="0"/>
                <a:ea typeface="Arial" charset="0"/>
                <a:cs typeface="Arial" charset="0"/>
              </a:rPr>
              <a:t>Sends (4, 0, 4) message to 2 and 7</a:t>
            </a:r>
          </a:p>
          <a:p>
            <a:r>
              <a:rPr lang="en-US">
                <a:latin typeface="Arial" charset="0"/>
                <a:cs typeface="Arial" charset="0"/>
              </a:rPr>
              <a:t>Then, switch #4 hears from #2</a:t>
            </a:r>
          </a:p>
          <a:p>
            <a:pPr lvl="1"/>
            <a:r>
              <a:rPr lang="en-US">
                <a:latin typeface="Arial" charset="0"/>
                <a:ea typeface="Arial" charset="0"/>
                <a:cs typeface="Arial" charset="0"/>
              </a:rPr>
              <a:t>Receives (2, 0, 2) message from 2</a:t>
            </a:r>
          </a:p>
          <a:p>
            <a:pPr lvl="1"/>
            <a:r>
              <a:rPr lang="en-US">
                <a:latin typeface="Arial" charset="0"/>
                <a:ea typeface="Arial" charset="0"/>
                <a:cs typeface="Arial" charset="0"/>
              </a:rPr>
              <a:t>… and thinks that #2 is the root</a:t>
            </a:r>
          </a:p>
          <a:p>
            <a:pPr lvl="1"/>
            <a:r>
              <a:rPr lang="en-US">
                <a:latin typeface="Arial" charset="0"/>
                <a:ea typeface="Arial" charset="0"/>
                <a:cs typeface="Arial" charset="0"/>
              </a:rPr>
              <a:t>And realizes it is just one hop away</a:t>
            </a:r>
          </a:p>
          <a:p>
            <a:r>
              <a:rPr lang="en-US">
                <a:latin typeface="Arial" charset="0"/>
                <a:cs typeface="Arial" charset="0"/>
              </a:rPr>
              <a:t>Then, switch #4 hears from #7</a:t>
            </a:r>
          </a:p>
          <a:p>
            <a:pPr lvl="1"/>
            <a:r>
              <a:rPr lang="en-US">
                <a:latin typeface="Arial" charset="0"/>
                <a:ea typeface="Arial" charset="0"/>
                <a:cs typeface="Arial" charset="0"/>
              </a:rPr>
              <a:t>Receives (2, 1, 7) from 7</a:t>
            </a:r>
          </a:p>
          <a:p>
            <a:pPr lvl="1"/>
            <a:r>
              <a:rPr lang="en-US">
                <a:latin typeface="Arial" charset="0"/>
                <a:ea typeface="Arial" charset="0"/>
                <a:cs typeface="Arial" charset="0"/>
              </a:rPr>
              <a:t>And realizes this is a longer path</a:t>
            </a:r>
          </a:p>
          <a:p>
            <a:pPr lvl="1"/>
            <a:r>
              <a:rPr lang="en-US">
                <a:latin typeface="Arial" charset="0"/>
                <a:ea typeface="Arial" charset="0"/>
                <a:cs typeface="Arial" charset="0"/>
              </a:rPr>
              <a:t>So, prefers its own one-hop path</a:t>
            </a:r>
          </a:p>
          <a:p>
            <a:pPr lvl="1"/>
            <a:r>
              <a:rPr lang="en-US">
                <a:latin typeface="Arial" charset="0"/>
                <a:ea typeface="Arial" charset="0"/>
                <a:cs typeface="Arial" charset="0"/>
              </a:rPr>
              <a:t>And removes 4-7 link from the tree</a:t>
            </a:r>
          </a:p>
        </p:txBody>
      </p:sp>
      <p:sp>
        <p:nvSpPr>
          <p:cNvPr id="80901" name="Oval 4"/>
          <p:cNvSpPr>
            <a:spLocks noChangeArrowheads="1"/>
          </p:cNvSpPr>
          <p:nvPr/>
        </p:nvSpPr>
        <p:spPr bwMode="auto">
          <a:xfrm>
            <a:off x="7259638" y="2390775"/>
            <a:ext cx="422275" cy="384175"/>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pPr algn="ctr"/>
            <a:r>
              <a:rPr lang="en-US">
                <a:latin typeface="Helvetica" charset="0"/>
              </a:rPr>
              <a:t>1</a:t>
            </a:r>
          </a:p>
        </p:txBody>
      </p:sp>
      <p:sp>
        <p:nvSpPr>
          <p:cNvPr id="80902" name="Oval 5"/>
          <p:cNvSpPr>
            <a:spLocks noChangeArrowheads="1"/>
          </p:cNvSpPr>
          <p:nvPr/>
        </p:nvSpPr>
        <p:spPr bwMode="auto">
          <a:xfrm>
            <a:off x="6453188" y="3235325"/>
            <a:ext cx="422275" cy="384175"/>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80903" name="Oval 6"/>
          <p:cNvSpPr>
            <a:spLocks noChangeArrowheads="1"/>
          </p:cNvSpPr>
          <p:nvPr/>
        </p:nvSpPr>
        <p:spPr bwMode="auto">
          <a:xfrm>
            <a:off x="8066088" y="3235325"/>
            <a:ext cx="422275" cy="384175"/>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80904" name="Oval 7"/>
          <p:cNvSpPr>
            <a:spLocks noChangeArrowheads="1"/>
          </p:cNvSpPr>
          <p:nvPr/>
        </p:nvSpPr>
        <p:spPr bwMode="auto">
          <a:xfrm>
            <a:off x="7183438" y="3811588"/>
            <a:ext cx="422275" cy="384175"/>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80905" name="Oval 8"/>
          <p:cNvSpPr>
            <a:spLocks noChangeArrowheads="1"/>
          </p:cNvSpPr>
          <p:nvPr/>
        </p:nvSpPr>
        <p:spPr bwMode="auto">
          <a:xfrm>
            <a:off x="8181975" y="4464050"/>
            <a:ext cx="422275" cy="384175"/>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80906" name="Oval 9"/>
          <p:cNvSpPr>
            <a:spLocks noChangeArrowheads="1"/>
          </p:cNvSpPr>
          <p:nvPr/>
        </p:nvSpPr>
        <p:spPr bwMode="auto">
          <a:xfrm>
            <a:off x="6145213" y="4233863"/>
            <a:ext cx="422275" cy="382587"/>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80907" name="Oval 10"/>
          <p:cNvSpPr>
            <a:spLocks noChangeArrowheads="1"/>
          </p:cNvSpPr>
          <p:nvPr/>
        </p:nvSpPr>
        <p:spPr bwMode="auto">
          <a:xfrm>
            <a:off x="6951663" y="4656138"/>
            <a:ext cx="422275" cy="382587"/>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80908" name="Line 11"/>
          <p:cNvSpPr>
            <a:spLocks noChangeShapeType="1"/>
          </p:cNvSpPr>
          <p:nvPr/>
        </p:nvSpPr>
        <p:spPr bwMode="auto">
          <a:xfrm flipH="1">
            <a:off x="6799263" y="2735263"/>
            <a:ext cx="536575" cy="538162"/>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0909" name="Line 12"/>
          <p:cNvSpPr>
            <a:spLocks noChangeShapeType="1"/>
          </p:cNvSpPr>
          <p:nvPr/>
        </p:nvSpPr>
        <p:spPr bwMode="auto">
          <a:xfrm>
            <a:off x="7643813" y="2697163"/>
            <a:ext cx="498475" cy="652462"/>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0910" name="Line 13"/>
          <p:cNvSpPr>
            <a:spLocks noChangeShapeType="1"/>
          </p:cNvSpPr>
          <p:nvPr/>
        </p:nvSpPr>
        <p:spPr bwMode="auto">
          <a:xfrm>
            <a:off x="6799263" y="3541713"/>
            <a:ext cx="422275" cy="346075"/>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0911" name="Line 14"/>
          <p:cNvSpPr>
            <a:spLocks noChangeShapeType="1"/>
          </p:cNvSpPr>
          <p:nvPr/>
        </p:nvSpPr>
        <p:spPr bwMode="auto">
          <a:xfrm>
            <a:off x="7527925" y="4117975"/>
            <a:ext cx="692150" cy="422275"/>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0912" name="Line 15"/>
          <p:cNvSpPr>
            <a:spLocks noChangeShapeType="1"/>
          </p:cNvSpPr>
          <p:nvPr/>
        </p:nvSpPr>
        <p:spPr bwMode="auto">
          <a:xfrm>
            <a:off x="8296275" y="3619500"/>
            <a:ext cx="115888" cy="844550"/>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0913" name="Line 16"/>
          <p:cNvSpPr>
            <a:spLocks noChangeShapeType="1"/>
          </p:cNvSpPr>
          <p:nvPr/>
        </p:nvSpPr>
        <p:spPr bwMode="auto">
          <a:xfrm>
            <a:off x="7489825" y="2773363"/>
            <a:ext cx="844550" cy="1728787"/>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0914" name="Line 17"/>
          <p:cNvSpPr>
            <a:spLocks noChangeShapeType="1"/>
          </p:cNvSpPr>
          <p:nvPr/>
        </p:nvSpPr>
        <p:spPr bwMode="auto">
          <a:xfrm flipV="1">
            <a:off x="6529388" y="4117975"/>
            <a:ext cx="692150" cy="230188"/>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0915" name="Line 18"/>
          <p:cNvSpPr>
            <a:spLocks noChangeShapeType="1"/>
          </p:cNvSpPr>
          <p:nvPr/>
        </p:nvSpPr>
        <p:spPr bwMode="auto">
          <a:xfrm flipV="1">
            <a:off x="7183438" y="4156075"/>
            <a:ext cx="190500" cy="500063"/>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0916" name="Line 19"/>
          <p:cNvSpPr>
            <a:spLocks noChangeShapeType="1"/>
          </p:cNvSpPr>
          <p:nvPr/>
        </p:nvSpPr>
        <p:spPr bwMode="auto">
          <a:xfrm flipH="1" flipV="1">
            <a:off x="6489700" y="4540250"/>
            <a:ext cx="501650" cy="269875"/>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0917" name="Text Box 20"/>
          <p:cNvSpPr txBox="1">
            <a:spLocks noChangeArrowheads="1"/>
          </p:cNvSpPr>
          <p:nvPr/>
        </p:nvSpPr>
        <p:spPr bwMode="auto">
          <a:xfrm>
            <a:off x="7221538" y="3811588"/>
            <a:ext cx="325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a:latin typeface="Helvetica" charset="0"/>
              </a:rPr>
              <a:t>2</a:t>
            </a:r>
          </a:p>
        </p:txBody>
      </p:sp>
      <p:sp>
        <p:nvSpPr>
          <p:cNvPr id="80918" name="Text Box 21"/>
          <p:cNvSpPr txBox="1">
            <a:spLocks noChangeArrowheads="1"/>
          </p:cNvSpPr>
          <p:nvPr/>
        </p:nvSpPr>
        <p:spPr bwMode="auto">
          <a:xfrm>
            <a:off x="6491288" y="3224213"/>
            <a:ext cx="325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a:latin typeface="Helvetica" charset="0"/>
              </a:rPr>
              <a:t>3</a:t>
            </a:r>
          </a:p>
        </p:txBody>
      </p:sp>
      <p:sp>
        <p:nvSpPr>
          <p:cNvPr id="80919" name="Text Box 22"/>
          <p:cNvSpPr txBox="1">
            <a:spLocks noChangeArrowheads="1"/>
          </p:cNvSpPr>
          <p:nvPr/>
        </p:nvSpPr>
        <p:spPr bwMode="auto">
          <a:xfrm>
            <a:off x="6184900" y="422275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a:latin typeface="Helvetica" charset="0"/>
              </a:rPr>
              <a:t>4</a:t>
            </a:r>
          </a:p>
        </p:txBody>
      </p:sp>
      <p:sp>
        <p:nvSpPr>
          <p:cNvPr id="80920" name="Text Box 23"/>
          <p:cNvSpPr txBox="1">
            <a:spLocks noChangeArrowheads="1"/>
          </p:cNvSpPr>
          <p:nvPr/>
        </p:nvSpPr>
        <p:spPr bwMode="auto">
          <a:xfrm>
            <a:off x="8104188" y="3224213"/>
            <a:ext cx="325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a:latin typeface="Helvetica" charset="0"/>
              </a:rPr>
              <a:t>5</a:t>
            </a:r>
          </a:p>
        </p:txBody>
      </p:sp>
      <p:sp>
        <p:nvSpPr>
          <p:cNvPr id="80921" name="Text Box 24"/>
          <p:cNvSpPr txBox="1">
            <a:spLocks noChangeArrowheads="1"/>
          </p:cNvSpPr>
          <p:nvPr/>
        </p:nvSpPr>
        <p:spPr bwMode="auto">
          <a:xfrm>
            <a:off x="8220075" y="445293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a:latin typeface="Helvetica" charset="0"/>
              </a:rPr>
              <a:t>6</a:t>
            </a:r>
          </a:p>
        </p:txBody>
      </p:sp>
      <p:sp>
        <p:nvSpPr>
          <p:cNvPr id="80922" name="Text Box 25"/>
          <p:cNvSpPr txBox="1">
            <a:spLocks noChangeArrowheads="1"/>
          </p:cNvSpPr>
          <p:nvPr/>
        </p:nvSpPr>
        <p:spPr bwMode="auto">
          <a:xfrm>
            <a:off x="7010400" y="4645025"/>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a:latin typeface="Helvetica" charset="0"/>
              </a:rPr>
              <a:t>7</a:t>
            </a:r>
          </a:p>
        </p:txBody>
      </p:sp>
    </p:spTree>
    <p:extLst>
      <p:ext uri="{BB962C8B-B14F-4D97-AF65-F5344CB8AC3E}">
        <p14:creationId xmlns:p14="http://schemas.microsoft.com/office/powerpoint/2010/main" val="16887823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635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9635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9635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9635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9635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96355">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96355">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96355">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96355">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96355">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9635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635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6579DADC-2C5D-F54F-8ED9-3AB94B165A8F}" type="slidenum">
              <a:rPr lang="en-US" sz="1400" b="0">
                <a:latin typeface="Times New Roman" charset="0"/>
              </a:rPr>
              <a:pPr eaLnBrk="1" hangingPunct="1"/>
              <a:t>25</a:t>
            </a:fld>
            <a:endParaRPr lang="en-US" sz="1400" b="0">
              <a:latin typeface="Times New Roman" charset="0"/>
            </a:endParaRPr>
          </a:p>
        </p:txBody>
      </p:sp>
      <p:sp>
        <p:nvSpPr>
          <p:cNvPr id="82947" name="Rectangle 2"/>
          <p:cNvSpPr>
            <a:spLocks noGrp="1" noChangeArrowheads="1"/>
          </p:cNvSpPr>
          <p:nvPr>
            <p:ph type="title"/>
          </p:nvPr>
        </p:nvSpPr>
        <p:spPr/>
        <p:txBody>
          <a:bodyPr/>
          <a:lstStyle/>
          <a:p>
            <a:r>
              <a:rPr lang="en-US" sz="3200">
                <a:latin typeface="Helvetica" charset="0"/>
                <a:ea typeface="ＭＳ Ｐゴシック" charset="0"/>
                <a:cs typeface="ＭＳ Ｐゴシック" charset="0"/>
              </a:rPr>
              <a:t>Example From Switch #4</a:t>
            </a:r>
            <a:r>
              <a:rPr lang="ja-JP" altLang="en-US" sz="3200">
                <a:latin typeface="Helvetica" charset="0"/>
                <a:ea typeface="ＭＳ Ｐゴシック" charset="0"/>
                <a:cs typeface="ＭＳ Ｐゴシック" charset="0"/>
              </a:rPr>
              <a:t>’</a:t>
            </a:r>
            <a:r>
              <a:rPr lang="en-US" sz="3200">
                <a:latin typeface="Helvetica" charset="0"/>
                <a:ea typeface="ＭＳ Ｐゴシック" charset="0"/>
                <a:cs typeface="ＭＳ Ｐゴシック" charset="0"/>
              </a:rPr>
              <a:t>s Viewpoint</a:t>
            </a:r>
          </a:p>
        </p:txBody>
      </p:sp>
      <p:sp>
        <p:nvSpPr>
          <p:cNvPr id="998403" name="Rectangle 3"/>
          <p:cNvSpPr>
            <a:spLocks noGrp="1" noChangeArrowheads="1"/>
          </p:cNvSpPr>
          <p:nvPr>
            <p:ph type="body" idx="1"/>
          </p:nvPr>
        </p:nvSpPr>
        <p:spPr>
          <a:xfrm>
            <a:off x="457200" y="1219200"/>
            <a:ext cx="5573713" cy="5486400"/>
          </a:xfrm>
        </p:spPr>
        <p:txBody>
          <a:bodyPr/>
          <a:lstStyle/>
          <a:p>
            <a:r>
              <a:rPr lang="en-US">
                <a:latin typeface="Arial" charset="0"/>
                <a:cs typeface="Arial" charset="0"/>
              </a:rPr>
              <a:t>Switch #2 hears about switch #1</a:t>
            </a:r>
          </a:p>
          <a:p>
            <a:pPr lvl="1"/>
            <a:r>
              <a:rPr lang="en-US">
                <a:latin typeface="Arial" charset="0"/>
                <a:ea typeface="Arial" charset="0"/>
                <a:cs typeface="Arial" charset="0"/>
              </a:rPr>
              <a:t>Switch 2 hears (1, 1, 3) from 3</a:t>
            </a:r>
          </a:p>
          <a:p>
            <a:pPr lvl="1"/>
            <a:r>
              <a:rPr lang="en-US">
                <a:latin typeface="Arial" charset="0"/>
                <a:ea typeface="Arial" charset="0"/>
                <a:cs typeface="Arial" charset="0"/>
              </a:rPr>
              <a:t>Switch 2 starts treating 1 as root</a:t>
            </a:r>
          </a:p>
          <a:p>
            <a:pPr lvl="1"/>
            <a:r>
              <a:rPr lang="en-US">
                <a:latin typeface="Arial" charset="0"/>
                <a:ea typeface="Arial" charset="0"/>
                <a:cs typeface="Arial" charset="0"/>
              </a:rPr>
              <a:t>And sends (1, 2, 2) to neighbors</a:t>
            </a:r>
          </a:p>
          <a:p>
            <a:r>
              <a:rPr lang="en-US">
                <a:latin typeface="Arial" charset="0"/>
                <a:cs typeface="Arial" charset="0"/>
              </a:rPr>
              <a:t>Switch #4 hears from switch #2</a:t>
            </a:r>
          </a:p>
          <a:p>
            <a:pPr lvl="1"/>
            <a:r>
              <a:rPr lang="en-US">
                <a:latin typeface="Arial" charset="0"/>
                <a:ea typeface="Arial" charset="0"/>
                <a:cs typeface="Arial" charset="0"/>
              </a:rPr>
              <a:t>Switch 4 starts treating 1 as root</a:t>
            </a:r>
          </a:p>
          <a:p>
            <a:pPr lvl="1"/>
            <a:r>
              <a:rPr lang="en-US">
                <a:latin typeface="Arial" charset="0"/>
                <a:ea typeface="Arial" charset="0"/>
                <a:cs typeface="Arial" charset="0"/>
              </a:rPr>
              <a:t>And sends (1, 3, 4) to neighbors</a:t>
            </a:r>
          </a:p>
          <a:p>
            <a:r>
              <a:rPr lang="en-US">
                <a:latin typeface="Arial" charset="0"/>
                <a:cs typeface="Arial" charset="0"/>
              </a:rPr>
              <a:t>Switch #4 hears from switch #7</a:t>
            </a:r>
          </a:p>
          <a:p>
            <a:pPr lvl="1"/>
            <a:r>
              <a:rPr lang="en-US">
                <a:latin typeface="Arial" charset="0"/>
                <a:ea typeface="Arial" charset="0"/>
                <a:cs typeface="Arial" charset="0"/>
              </a:rPr>
              <a:t>Switch 4 receives (1, 3, 7) from 7</a:t>
            </a:r>
          </a:p>
          <a:p>
            <a:pPr lvl="1"/>
            <a:r>
              <a:rPr lang="en-US">
                <a:latin typeface="Arial" charset="0"/>
                <a:ea typeface="Arial" charset="0"/>
                <a:cs typeface="Arial" charset="0"/>
              </a:rPr>
              <a:t>And realizes this is a longer path</a:t>
            </a:r>
          </a:p>
          <a:p>
            <a:pPr lvl="1"/>
            <a:r>
              <a:rPr lang="en-US">
                <a:latin typeface="Arial" charset="0"/>
                <a:ea typeface="Arial" charset="0"/>
                <a:cs typeface="Arial" charset="0"/>
              </a:rPr>
              <a:t>So, prefers its own three-hop path</a:t>
            </a:r>
          </a:p>
          <a:p>
            <a:pPr lvl="1"/>
            <a:r>
              <a:rPr lang="en-US">
                <a:latin typeface="Arial" charset="0"/>
                <a:ea typeface="Arial" charset="0"/>
                <a:cs typeface="Arial" charset="0"/>
              </a:rPr>
              <a:t>And removes 4-7 Iink from the tree</a:t>
            </a:r>
          </a:p>
        </p:txBody>
      </p:sp>
      <p:sp>
        <p:nvSpPr>
          <p:cNvPr id="82949" name="Oval 4"/>
          <p:cNvSpPr>
            <a:spLocks noChangeArrowheads="1"/>
          </p:cNvSpPr>
          <p:nvPr/>
        </p:nvSpPr>
        <p:spPr bwMode="auto">
          <a:xfrm>
            <a:off x="7259638" y="2390775"/>
            <a:ext cx="422275" cy="384175"/>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pPr algn="ctr"/>
            <a:r>
              <a:rPr lang="en-US">
                <a:latin typeface="Helvetica" charset="0"/>
              </a:rPr>
              <a:t>1</a:t>
            </a:r>
          </a:p>
        </p:txBody>
      </p:sp>
      <p:sp>
        <p:nvSpPr>
          <p:cNvPr id="82950" name="Oval 5"/>
          <p:cNvSpPr>
            <a:spLocks noChangeArrowheads="1"/>
          </p:cNvSpPr>
          <p:nvPr/>
        </p:nvSpPr>
        <p:spPr bwMode="auto">
          <a:xfrm>
            <a:off x="6453188" y="3235325"/>
            <a:ext cx="422275" cy="384175"/>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82951" name="Oval 6"/>
          <p:cNvSpPr>
            <a:spLocks noChangeArrowheads="1"/>
          </p:cNvSpPr>
          <p:nvPr/>
        </p:nvSpPr>
        <p:spPr bwMode="auto">
          <a:xfrm>
            <a:off x="8066088" y="3235325"/>
            <a:ext cx="422275" cy="384175"/>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82952" name="Oval 7"/>
          <p:cNvSpPr>
            <a:spLocks noChangeArrowheads="1"/>
          </p:cNvSpPr>
          <p:nvPr/>
        </p:nvSpPr>
        <p:spPr bwMode="auto">
          <a:xfrm>
            <a:off x="7183438" y="3811588"/>
            <a:ext cx="422275" cy="384175"/>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82953" name="Oval 8"/>
          <p:cNvSpPr>
            <a:spLocks noChangeArrowheads="1"/>
          </p:cNvSpPr>
          <p:nvPr/>
        </p:nvSpPr>
        <p:spPr bwMode="auto">
          <a:xfrm>
            <a:off x="8181975" y="4464050"/>
            <a:ext cx="422275" cy="384175"/>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82954" name="Oval 9"/>
          <p:cNvSpPr>
            <a:spLocks noChangeArrowheads="1"/>
          </p:cNvSpPr>
          <p:nvPr/>
        </p:nvSpPr>
        <p:spPr bwMode="auto">
          <a:xfrm>
            <a:off x="6145213" y="4233863"/>
            <a:ext cx="422275" cy="382587"/>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82955" name="Oval 10"/>
          <p:cNvSpPr>
            <a:spLocks noChangeArrowheads="1"/>
          </p:cNvSpPr>
          <p:nvPr/>
        </p:nvSpPr>
        <p:spPr bwMode="auto">
          <a:xfrm>
            <a:off x="6951663" y="4656138"/>
            <a:ext cx="422275" cy="382587"/>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82956" name="Line 11"/>
          <p:cNvSpPr>
            <a:spLocks noChangeShapeType="1"/>
          </p:cNvSpPr>
          <p:nvPr/>
        </p:nvSpPr>
        <p:spPr bwMode="auto">
          <a:xfrm flipH="1">
            <a:off x="6799263" y="2735263"/>
            <a:ext cx="536575" cy="538162"/>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57" name="Line 12"/>
          <p:cNvSpPr>
            <a:spLocks noChangeShapeType="1"/>
          </p:cNvSpPr>
          <p:nvPr/>
        </p:nvSpPr>
        <p:spPr bwMode="auto">
          <a:xfrm>
            <a:off x="7643813" y="2697163"/>
            <a:ext cx="498475" cy="652462"/>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58" name="Line 13"/>
          <p:cNvSpPr>
            <a:spLocks noChangeShapeType="1"/>
          </p:cNvSpPr>
          <p:nvPr/>
        </p:nvSpPr>
        <p:spPr bwMode="auto">
          <a:xfrm>
            <a:off x="6799263" y="3541713"/>
            <a:ext cx="422275" cy="346075"/>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59" name="Line 14"/>
          <p:cNvSpPr>
            <a:spLocks noChangeShapeType="1"/>
          </p:cNvSpPr>
          <p:nvPr/>
        </p:nvSpPr>
        <p:spPr bwMode="auto">
          <a:xfrm>
            <a:off x="7527925" y="4117975"/>
            <a:ext cx="692150" cy="422275"/>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60" name="Line 15"/>
          <p:cNvSpPr>
            <a:spLocks noChangeShapeType="1"/>
          </p:cNvSpPr>
          <p:nvPr/>
        </p:nvSpPr>
        <p:spPr bwMode="auto">
          <a:xfrm>
            <a:off x="8296275" y="3619500"/>
            <a:ext cx="115888" cy="844550"/>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61" name="Line 16"/>
          <p:cNvSpPr>
            <a:spLocks noChangeShapeType="1"/>
          </p:cNvSpPr>
          <p:nvPr/>
        </p:nvSpPr>
        <p:spPr bwMode="auto">
          <a:xfrm>
            <a:off x="7489825" y="2773363"/>
            <a:ext cx="844550" cy="1728787"/>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62" name="Line 17"/>
          <p:cNvSpPr>
            <a:spLocks noChangeShapeType="1"/>
          </p:cNvSpPr>
          <p:nvPr/>
        </p:nvSpPr>
        <p:spPr bwMode="auto">
          <a:xfrm flipV="1">
            <a:off x="6529388" y="4117975"/>
            <a:ext cx="692150" cy="230188"/>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63" name="Line 18"/>
          <p:cNvSpPr>
            <a:spLocks noChangeShapeType="1"/>
          </p:cNvSpPr>
          <p:nvPr/>
        </p:nvSpPr>
        <p:spPr bwMode="auto">
          <a:xfrm flipV="1">
            <a:off x="7183438" y="4156075"/>
            <a:ext cx="190500" cy="500063"/>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64" name="Line 19"/>
          <p:cNvSpPr>
            <a:spLocks noChangeShapeType="1"/>
          </p:cNvSpPr>
          <p:nvPr/>
        </p:nvSpPr>
        <p:spPr bwMode="auto">
          <a:xfrm flipH="1" flipV="1">
            <a:off x="6489700" y="4540250"/>
            <a:ext cx="501650" cy="269875"/>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65" name="Text Box 20"/>
          <p:cNvSpPr txBox="1">
            <a:spLocks noChangeArrowheads="1"/>
          </p:cNvSpPr>
          <p:nvPr/>
        </p:nvSpPr>
        <p:spPr bwMode="auto">
          <a:xfrm>
            <a:off x="7221538" y="3811588"/>
            <a:ext cx="325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a:latin typeface="Helvetica" charset="0"/>
              </a:rPr>
              <a:t>2</a:t>
            </a:r>
          </a:p>
        </p:txBody>
      </p:sp>
      <p:sp>
        <p:nvSpPr>
          <p:cNvPr id="82966" name="Text Box 21"/>
          <p:cNvSpPr txBox="1">
            <a:spLocks noChangeArrowheads="1"/>
          </p:cNvSpPr>
          <p:nvPr/>
        </p:nvSpPr>
        <p:spPr bwMode="auto">
          <a:xfrm>
            <a:off x="6491288" y="3224213"/>
            <a:ext cx="325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a:latin typeface="Helvetica" charset="0"/>
              </a:rPr>
              <a:t>3</a:t>
            </a:r>
          </a:p>
        </p:txBody>
      </p:sp>
      <p:sp>
        <p:nvSpPr>
          <p:cNvPr id="82967" name="Text Box 22"/>
          <p:cNvSpPr txBox="1">
            <a:spLocks noChangeArrowheads="1"/>
          </p:cNvSpPr>
          <p:nvPr/>
        </p:nvSpPr>
        <p:spPr bwMode="auto">
          <a:xfrm>
            <a:off x="6184900" y="422275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a:latin typeface="Helvetica" charset="0"/>
              </a:rPr>
              <a:t>4</a:t>
            </a:r>
          </a:p>
        </p:txBody>
      </p:sp>
      <p:sp>
        <p:nvSpPr>
          <p:cNvPr id="82968" name="Text Box 23"/>
          <p:cNvSpPr txBox="1">
            <a:spLocks noChangeArrowheads="1"/>
          </p:cNvSpPr>
          <p:nvPr/>
        </p:nvSpPr>
        <p:spPr bwMode="auto">
          <a:xfrm>
            <a:off x="8104188" y="3224213"/>
            <a:ext cx="325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a:latin typeface="Helvetica" charset="0"/>
              </a:rPr>
              <a:t>5</a:t>
            </a:r>
          </a:p>
        </p:txBody>
      </p:sp>
      <p:sp>
        <p:nvSpPr>
          <p:cNvPr id="82969" name="Text Box 24"/>
          <p:cNvSpPr txBox="1">
            <a:spLocks noChangeArrowheads="1"/>
          </p:cNvSpPr>
          <p:nvPr/>
        </p:nvSpPr>
        <p:spPr bwMode="auto">
          <a:xfrm>
            <a:off x="8220075" y="445293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a:latin typeface="Helvetica" charset="0"/>
              </a:rPr>
              <a:t>6</a:t>
            </a:r>
          </a:p>
        </p:txBody>
      </p:sp>
      <p:sp>
        <p:nvSpPr>
          <p:cNvPr id="82970" name="Text Box 25"/>
          <p:cNvSpPr txBox="1">
            <a:spLocks noChangeArrowheads="1"/>
          </p:cNvSpPr>
          <p:nvPr/>
        </p:nvSpPr>
        <p:spPr bwMode="auto">
          <a:xfrm>
            <a:off x="7010400" y="4645025"/>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a:latin typeface="Helvetica" charset="0"/>
              </a:rPr>
              <a:t>7</a:t>
            </a:r>
          </a:p>
        </p:txBody>
      </p:sp>
    </p:spTree>
    <p:extLst>
      <p:ext uri="{BB962C8B-B14F-4D97-AF65-F5344CB8AC3E}">
        <p14:creationId xmlns:p14="http://schemas.microsoft.com/office/powerpoint/2010/main" val="25755413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840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9840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9840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9840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9840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9840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98403">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9840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9840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9840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9840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9840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840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6579DADC-2C5D-F54F-8ED9-3AB94B165A8F}" type="slidenum">
              <a:rPr lang="en-US" sz="1400" b="0">
                <a:latin typeface="Times New Roman" charset="0"/>
              </a:rPr>
              <a:pPr eaLnBrk="1" hangingPunct="1"/>
              <a:t>26</a:t>
            </a:fld>
            <a:endParaRPr lang="en-US" sz="1400" b="0">
              <a:latin typeface="Times New Roman" charset="0"/>
            </a:endParaRPr>
          </a:p>
        </p:txBody>
      </p:sp>
      <p:sp>
        <p:nvSpPr>
          <p:cNvPr id="82947" name="Rectangle 2"/>
          <p:cNvSpPr>
            <a:spLocks noGrp="1" noChangeArrowheads="1"/>
          </p:cNvSpPr>
          <p:nvPr>
            <p:ph type="title"/>
          </p:nvPr>
        </p:nvSpPr>
        <p:spPr/>
        <p:txBody>
          <a:bodyPr/>
          <a:lstStyle/>
          <a:p>
            <a:r>
              <a:rPr lang="en-US" sz="3200" dirty="0" smtClean="0">
                <a:latin typeface="Helvetica" charset="0"/>
                <a:ea typeface="ＭＳ Ｐゴシック" charset="0"/>
                <a:cs typeface="ＭＳ Ｐゴシック" charset="0"/>
              </a:rPr>
              <a:t>Which links are on spanning tree?</a:t>
            </a:r>
            <a:endParaRPr lang="en-US" sz="3200" dirty="0">
              <a:latin typeface="Helvetica" charset="0"/>
              <a:ea typeface="ＭＳ Ｐゴシック" charset="0"/>
              <a:cs typeface="ＭＳ Ｐゴシック" charset="0"/>
            </a:endParaRPr>
          </a:p>
        </p:txBody>
      </p:sp>
      <p:sp>
        <p:nvSpPr>
          <p:cNvPr id="998403" name="Rectangle 3"/>
          <p:cNvSpPr>
            <a:spLocks noGrp="1" noChangeArrowheads="1"/>
          </p:cNvSpPr>
          <p:nvPr>
            <p:ph type="body" idx="1"/>
          </p:nvPr>
        </p:nvSpPr>
        <p:spPr>
          <a:xfrm>
            <a:off x="457200" y="1219200"/>
            <a:ext cx="5892800" cy="5486400"/>
          </a:xfrm>
        </p:spPr>
        <p:txBody>
          <a:bodyPr/>
          <a:lstStyle/>
          <a:p>
            <a:r>
              <a:rPr lang="en-US" dirty="0" smtClean="0">
                <a:latin typeface="Arial" charset="0"/>
                <a:cs typeface="Arial" charset="0"/>
              </a:rPr>
              <a:t>Take a few minutes, work this out</a:t>
            </a:r>
          </a:p>
          <a:p>
            <a:r>
              <a:rPr lang="en-US" dirty="0" smtClean="0">
                <a:latin typeface="Arial" charset="0"/>
                <a:ea typeface="Arial" charset="0"/>
                <a:cs typeface="Arial" charset="0"/>
              </a:rPr>
              <a:t>3-1?</a:t>
            </a:r>
          </a:p>
          <a:p>
            <a:r>
              <a:rPr lang="en-US" dirty="0" smtClean="0">
                <a:latin typeface="Arial" charset="0"/>
                <a:ea typeface="Arial" charset="0"/>
                <a:cs typeface="Arial" charset="0"/>
              </a:rPr>
              <a:t>5-1?</a:t>
            </a:r>
          </a:p>
          <a:p>
            <a:r>
              <a:rPr lang="en-US" dirty="0" smtClean="0">
                <a:latin typeface="Arial" charset="0"/>
                <a:ea typeface="Arial" charset="0"/>
                <a:cs typeface="Arial" charset="0"/>
              </a:rPr>
              <a:t>6-1?</a:t>
            </a:r>
          </a:p>
          <a:p>
            <a:r>
              <a:rPr lang="en-US" dirty="0" smtClean="0">
                <a:latin typeface="Arial" charset="0"/>
                <a:ea typeface="Arial" charset="0"/>
                <a:cs typeface="Arial" charset="0"/>
              </a:rPr>
              <a:t>2-6?</a:t>
            </a:r>
          </a:p>
          <a:p>
            <a:r>
              <a:rPr lang="en-US" dirty="0" smtClean="0">
                <a:latin typeface="Arial" charset="0"/>
                <a:ea typeface="Arial" charset="0"/>
                <a:cs typeface="Arial" charset="0"/>
              </a:rPr>
              <a:t>2-3?</a:t>
            </a:r>
            <a:endParaRPr lang="en-US" dirty="0">
              <a:latin typeface="Arial" charset="0"/>
              <a:ea typeface="Arial" charset="0"/>
              <a:cs typeface="Arial" charset="0"/>
            </a:endParaRPr>
          </a:p>
        </p:txBody>
      </p:sp>
      <p:sp>
        <p:nvSpPr>
          <p:cNvPr id="82949" name="Oval 4"/>
          <p:cNvSpPr>
            <a:spLocks noChangeArrowheads="1"/>
          </p:cNvSpPr>
          <p:nvPr/>
        </p:nvSpPr>
        <p:spPr bwMode="auto">
          <a:xfrm>
            <a:off x="7259638" y="2390775"/>
            <a:ext cx="422275" cy="384175"/>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pPr algn="ctr"/>
            <a:r>
              <a:rPr lang="en-US">
                <a:latin typeface="Helvetica" charset="0"/>
              </a:rPr>
              <a:t>1</a:t>
            </a:r>
          </a:p>
        </p:txBody>
      </p:sp>
      <p:sp>
        <p:nvSpPr>
          <p:cNvPr id="82950" name="Oval 5"/>
          <p:cNvSpPr>
            <a:spLocks noChangeArrowheads="1"/>
          </p:cNvSpPr>
          <p:nvPr/>
        </p:nvSpPr>
        <p:spPr bwMode="auto">
          <a:xfrm>
            <a:off x="6453188" y="3235325"/>
            <a:ext cx="422275" cy="384175"/>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82951" name="Oval 6"/>
          <p:cNvSpPr>
            <a:spLocks noChangeArrowheads="1"/>
          </p:cNvSpPr>
          <p:nvPr/>
        </p:nvSpPr>
        <p:spPr bwMode="auto">
          <a:xfrm>
            <a:off x="8066088" y="3235325"/>
            <a:ext cx="422275" cy="384175"/>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82952" name="Oval 7"/>
          <p:cNvSpPr>
            <a:spLocks noChangeArrowheads="1"/>
          </p:cNvSpPr>
          <p:nvPr/>
        </p:nvSpPr>
        <p:spPr bwMode="auto">
          <a:xfrm>
            <a:off x="7183438" y="3811588"/>
            <a:ext cx="422275" cy="384175"/>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82953" name="Oval 8"/>
          <p:cNvSpPr>
            <a:spLocks noChangeArrowheads="1"/>
          </p:cNvSpPr>
          <p:nvPr/>
        </p:nvSpPr>
        <p:spPr bwMode="auto">
          <a:xfrm>
            <a:off x="8181975" y="4464050"/>
            <a:ext cx="422275" cy="384175"/>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82954" name="Oval 9"/>
          <p:cNvSpPr>
            <a:spLocks noChangeArrowheads="1"/>
          </p:cNvSpPr>
          <p:nvPr/>
        </p:nvSpPr>
        <p:spPr bwMode="auto">
          <a:xfrm>
            <a:off x="6145213" y="4233863"/>
            <a:ext cx="422275" cy="382587"/>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82955" name="Oval 10"/>
          <p:cNvSpPr>
            <a:spLocks noChangeArrowheads="1"/>
          </p:cNvSpPr>
          <p:nvPr/>
        </p:nvSpPr>
        <p:spPr bwMode="auto">
          <a:xfrm>
            <a:off x="6951663" y="4656138"/>
            <a:ext cx="422275" cy="382587"/>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82956" name="Line 11"/>
          <p:cNvSpPr>
            <a:spLocks noChangeShapeType="1"/>
          </p:cNvSpPr>
          <p:nvPr/>
        </p:nvSpPr>
        <p:spPr bwMode="auto">
          <a:xfrm flipH="1">
            <a:off x="6799263" y="2735263"/>
            <a:ext cx="536575" cy="538162"/>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57" name="Line 12"/>
          <p:cNvSpPr>
            <a:spLocks noChangeShapeType="1"/>
          </p:cNvSpPr>
          <p:nvPr/>
        </p:nvSpPr>
        <p:spPr bwMode="auto">
          <a:xfrm>
            <a:off x="7643813" y="2697163"/>
            <a:ext cx="498475" cy="652462"/>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58" name="Line 13"/>
          <p:cNvSpPr>
            <a:spLocks noChangeShapeType="1"/>
          </p:cNvSpPr>
          <p:nvPr/>
        </p:nvSpPr>
        <p:spPr bwMode="auto">
          <a:xfrm>
            <a:off x="6799263" y="3541713"/>
            <a:ext cx="422275" cy="346075"/>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59" name="Line 14"/>
          <p:cNvSpPr>
            <a:spLocks noChangeShapeType="1"/>
          </p:cNvSpPr>
          <p:nvPr/>
        </p:nvSpPr>
        <p:spPr bwMode="auto">
          <a:xfrm>
            <a:off x="7527925" y="4117975"/>
            <a:ext cx="692150" cy="422275"/>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60" name="Line 15"/>
          <p:cNvSpPr>
            <a:spLocks noChangeShapeType="1"/>
          </p:cNvSpPr>
          <p:nvPr/>
        </p:nvSpPr>
        <p:spPr bwMode="auto">
          <a:xfrm>
            <a:off x="8296275" y="3619500"/>
            <a:ext cx="115888" cy="844550"/>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61" name="Line 16"/>
          <p:cNvSpPr>
            <a:spLocks noChangeShapeType="1"/>
          </p:cNvSpPr>
          <p:nvPr/>
        </p:nvSpPr>
        <p:spPr bwMode="auto">
          <a:xfrm>
            <a:off x="7489825" y="2773363"/>
            <a:ext cx="844550" cy="1728787"/>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62" name="Line 17"/>
          <p:cNvSpPr>
            <a:spLocks noChangeShapeType="1"/>
          </p:cNvSpPr>
          <p:nvPr/>
        </p:nvSpPr>
        <p:spPr bwMode="auto">
          <a:xfrm flipV="1">
            <a:off x="6529388" y="4117975"/>
            <a:ext cx="692150" cy="230188"/>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63" name="Line 18"/>
          <p:cNvSpPr>
            <a:spLocks noChangeShapeType="1"/>
          </p:cNvSpPr>
          <p:nvPr/>
        </p:nvSpPr>
        <p:spPr bwMode="auto">
          <a:xfrm flipV="1">
            <a:off x="7183438" y="4156075"/>
            <a:ext cx="190500" cy="500063"/>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64" name="Line 19"/>
          <p:cNvSpPr>
            <a:spLocks noChangeShapeType="1"/>
          </p:cNvSpPr>
          <p:nvPr/>
        </p:nvSpPr>
        <p:spPr bwMode="auto">
          <a:xfrm flipH="1" flipV="1">
            <a:off x="6489700" y="4540250"/>
            <a:ext cx="501650" cy="269875"/>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65" name="Text Box 20"/>
          <p:cNvSpPr txBox="1">
            <a:spLocks noChangeArrowheads="1"/>
          </p:cNvSpPr>
          <p:nvPr/>
        </p:nvSpPr>
        <p:spPr bwMode="auto">
          <a:xfrm>
            <a:off x="7221538" y="3811588"/>
            <a:ext cx="325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a:latin typeface="Helvetica" charset="0"/>
              </a:rPr>
              <a:t>2</a:t>
            </a:r>
          </a:p>
        </p:txBody>
      </p:sp>
      <p:sp>
        <p:nvSpPr>
          <p:cNvPr id="82966" name="Text Box 21"/>
          <p:cNvSpPr txBox="1">
            <a:spLocks noChangeArrowheads="1"/>
          </p:cNvSpPr>
          <p:nvPr/>
        </p:nvSpPr>
        <p:spPr bwMode="auto">
          <a:xfrm>
            <a:off x="6491288" y="3224213"/>
            <a:ext cx="325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a:latin typeface="Helvetica" charset="0"/>
              </a:rPr>
              <a:t>3</a:t>
            </a:r>
          </a:p>
        </p:txBody>
      </p:sp>
      <p:sp>
        <p:nvSpPr>
          <p:cNvPr id="82967" name="Text Box 22"/>
          <p:cNvSpPr txBox="1">
            <a:spLocks noChangeArrowheads="1"/>
          </p:cNvSpPr>
          <p:nvPr/>
        </p:nvSpPr>
        <p:spPr bwMode="auto">
          <a:xfrm>
            <a:off x="6184900" y="422275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a:latin typeface="Helvetica" charset="0"/>
              </a:rPr>
              <a:t>4</a:t>
            </a:r>
          </a:p>
        </p:txBody>
      </p:sp>
      <p:sp>
        <p:nvSpPr>
          <p:cNvPr id="82968" name="Text Box 23"/>
          <p:cNvSpPr txBox="1">
            <a:spLocks noChangeArrowheads="1"/>
          </p:cNvSpPr>
          <p:nvPr/>
        </p:nvSpPr>
        <p:spPr bwMode="auto">
          <a:xfrm>
            <a:off x="8104188" y="3224213"/>
            <a:ext cx="325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a:latin typeface="Helvetica" charset="0"/>
              </a:rPr>
              <a:t>5</a:t>
            </a:r>
          </a:p>
        </p:txBody>
      </p:sp>
      <p:sp>
        <p:nvSpPr>
          <p:cNvPr id="82969" name="Text Box 24"/>
          <p:cNvSpPr txBox="1">
            <a:spLocks noChangeArrowheads="1"/>
          </p:cNvSpPr>
          <p:nvPr/>
        </p:nvSpPr>
        <p:spPr bwMode="auto">
          <a:xfrm>
            <a:off x="8220075" y="445293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a:latin typeface="Helvetica" charset="0"/>
              </a:rPr>
              <a:t>6</a:t>
            </a:r>
          </a:p>
        </p:txBody>
      </p:sp>
      <p:sp>
        <p:nvSpPr>
          <p:cNvPr id="82970" name="Text Box 25"/>
          <p:cNvSpPr txBox="1">
            <a:spLocks noChangeArrowheads="1"/>
          </p:cNvSpPr>
          <p:nvPr/>
        </p:nvSpPr>
        <p:spPr bwMode="auto">
          <a:xfrm>
            <a:off x="7010400" y="4645025"/>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a:latin typeface="Helvetica" charset="0"/>
              </a:rPr>
              <a:t>7</a:t>
            </a:r>
          </a:p>
        </p:txBody>
      </p:sp>
    </p:spTree>
    <p:extLst>
      <p:ext uri="{BB962C8B-B14F-4D97-AF65-F5344CB8AC3E}">
        <p14:creationId xmlns:p14="http://schemas.microsoft.com/office/powerpoint/2010/main" val="4581547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84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984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984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984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9840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984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840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6579DADC-2C5D-F54F-8ED9-3AB94B165A8F}" type="slidenum">
              <a:rPr lang="en-US" sz="1400" b="0">
                <a:latin typeface="Times New Roman" charset="0"/>
              </a:rPr>
              <a:pPr eaLnBrk="1" hangingPunct="1"/>
              <a:t>27</a:t>
            </a:fld>
            <a:endParaRPr lang="en-US" sz="1400" b="0">
              <a:latin typeface="Times New Roman" charset="0"/>
            </a:endParaRPr>
          </a:p>
        </p:txBody>
      </p:sp>
      <p:sp>
        <p:nvSpPr>
          <p:cNvPr id="82947" name="Rectangle 2"/>
          <p:cNvSpPr>
            <a:spLocks noGrp="1" noChangeArrowheads="1"/>
          </p:cNvSpPr>
          <p:nvPr>
            <p:ph type="title"/>
          </p:nvPr>
        </p:nvSpPr>
        <p:spPr/>
        <p:txBody>
          <a:bodyPr/>
          <a:lstStyle/>
          <a:p>
            <a:r>
              <a:rPr lang="en-US" sz="3200" dirty="0" smtClean="0">
                <a:latin typeface="Helvetica" charset="0"/>
                <a:ea typeface="ＭＳ Ｐゴシック" charset="0"/>
                <a:cs typeface="ＭＳ Ｐゴシック" charset="0"/>
              </a:rPr>
              <a:t>Links on spanning tree</a:t>
            </a:r>
            <a:endParaRPr lang="en-US" sz="3200" dirty="0">
              <a:latin typeface="Helvetica" charset="0"/>
              <a:ea typeface="ＭＳ Ｐゴシック" charset="0"/>
              <a:cs typeface="ＭＳ Ｐゴシック" charset="0"/>
            </a:endParaRPr>
          </a:p>
        </p:txBody>
      </p:sp>
      <p:sp>
        <p:nvSpPr>
          <p:cNvPr id="998403" name="Rectangle 3"/>
          <p:cNvSpPr>
            <a:spLocks noGrp="1" noChangeArrowheads="1"/>
          </p:cNvSpPr>
          <p:nvPr>
            <p:ph type="body" idx="1"/>
          </p:nvPr>
        </p:nvSpPr>
        <p:spPr>
          <a:xfrm>
            <a:off x="457200" y="1219200"/>
            <a:ext cx="5892800" cy="5486400"/>
          </a:xfrm>
        </p:spPr>
        <p:txBody>
          <a:bodyPr/>
          <a:lstStyle/>
          <a:p>
            <a:r>
              <a:rPr lang="en-US" dirty="0" smtClean="0">
                <a:latin typeface="Arial" charset="0"/>
                <a:ea typeface="Arial" charset="0"/>
                <a:cs typeface="Arial" charset="0"/>
              </a:rPr>
              <a:t>3-1</a:t>
            </a:r>
          </a:p>
          <a:p>
            <a:r>
              <a:rPr lang="en-US" dirty="0" smtClean="0">
                <a:latin typeface="Arial" charset="0"/>
                <a:ea typeface="Arial" charset="0"/>
                <a:cs typeface="Arial" charset="0"/>
              </a:rPr>
              <a:t>5-1</a:t>
            </a:r>
          </a:p>
          <a:p>
            <a:r>
              <a:rPr lang="en-US" dirty="0" smtClean="0">
                <a:latin typeface="Arial" charset="0"/>
                <a:ea typeface="Arial" charset="0"/>
                <a:cs typeface="Arial" charset="0"/>
              </a:rPr>
              <a:t>6-1</a:t>
            </a:r>
          </a:p>
          <a:p>
            <a:r>
              <a:rPr lang="en-US" dirty="0" smtClean="0">
                <a:latin typeface="Arial" charset="0"/>
                <a:ea typeface="Arial" charset="0"/>
                <a:cs typeface="Arial" charset="0"/>
              </a:rPr>
              <a:t>2-3</a:t>
            </a:r>
          </a:p>
          <a:p>
            <a:r>
              <a:rPr lang="en-US" dirty="0" smtClean="0">
                <a:latin typeface="Arial" charset="0"/>
                <a:ea typeface="Arial" charset="0"/>
                <a:cs typeface="Arial" charset="0"/>
              </a:rPr>
              <a:t>4-2</a:t>
            </a:r>
          </a:p>
          <a:p>
            <a:r>
              <a:rPr lang="en-US" dirty="0" smtClean="0">
                <a:latin typeface="Arial" charset="0"/>
                <a:ea typeface="Arial" charset="0"/>
                <a:cs typeface="Arial" charset="0"/>
              </a:rPr>
              <a:t>7-2</a:t>
            </a:r>
            <a:endParaRPr lang="en-US" dirty="0">
              <a:latin typeface="Arial" charset="0"/>
              <a:ea typeface="Arial" charset="0"/>
              <a:cs typeface="Arial" charset="0"/>
            </a:endParaRPr>
          </a:p>
        </p:txBody>
      </p:sp>
      <p:sp>
        <p:nvSpPr>
          <p:cNvPr id="82949" name="Oval 4"/>
          <p:cNvSpPr>
            <a:spLocks noChangeArrowheads="1"/>
          </p:cNvSpPr>
          <p:nvPr/>
        </p:nvSpPr>
        <p:spPr bwMode="auto">
          <a:xfrm>
            <a:off x="7259638" y="2390775"/>
            <a:ext cx="422275" cy="384175"/>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pPr algn="ctr"/>
            <a:r>
              <a:rPr lang="en-US" dirty="0">
                <a:latin typeface="Helvetica" charset="0"/>
              </a:rPr>
              <a:t>1</a:t>
            </a:r>
          </a:p>
        </p:txBody>
      </p:sp>
      <p:sp>
        <p:nvSpPr>
          <p:cNvPr id="82950" name="Oval 5"/>
          <p:cNvSpPr>
            <a:spLocks noChangeArrowheads="1"/>
          </p:cNvSpPr>
          <p:nvPr/>
        </p:nvSpPr>
        <p:spPr bwMode="auto">
          <a:xfrm>
            <a:off x="6453188" y="3235325"/>
            <a:ext cx="422275" cy="384175"/>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82951" name="Oval 6"/>
          <p:cNvSpPr>
            <a:spLocks noChangeArrowheads="1"/>
          </p:cNvSpPr>
          <p:nvPr/>
        </p:nvSpPr>
        <p:spPr bwMode="auto">
          <a:xfrm>
            <a:off x="8066088" y="3235325"/>
            <a:ext cx="422275" cy="384175"/>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82952" name="Oval 7"/>
          <p:cNvSpPr>
            <a:spLocks noChangeArrowheads="1"/>
          </p:cNvSpPr>
          <p:nvPr/>
        </p:nvSpPr>
        <p:spPr bwMode="auto">
          <a:xfrm>
            <a:off x="7183438" y="3811588"/>
            <a:ext cx="422275" cy="384175"/>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82953" name="Oval 8"/>
          <p:cNvSpPr>
            <a:spLocks noChangeArrowheads="1"/>
          </p:cNvSpPr>
          <p:nvPr/>
        </p:nvSpPr>
        <p:spPr bwMode="auto">
          <a:xfrm>
            <a:off x="8181975" y="4464050"/>
            <a:ext cx="422275" cy="384175"/>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82954" name="Oval 9"/>
          <p:cNvSpPr>
            <a:spLocks noChangeArrowheads="1"/>
          </p:cNvSpPr>
          <p:nvPr/>
        </p:nvSpPr>
        <p:spPr bwMode="auto">
          <a:xfrm>
            <a:off x="6145213" y="4233863"/>
            <a:ext cx="422275" cy="382587"/>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82955" name="Oval 10"/>
          <p:cNvSpPr>
            <a:spLocks noChangeArrowheads="1"/>
          </p:cNvSpPr>
          <p:nvPr/>
        </p:nvSpPr>
        <p:spPr bwMode="auto">
          <a:xfrm>
            <a:off x="6951663" y="4656138"/>
            <a:ext cx="422275" cy="382587"/>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82956" name="Line 11"/>
          <p:cNvSpPr>
            <a:spLocks noChangeShapeType="1"/>
          </p:cNvSpPr>
          <p:nvPr/>
        </p:nvSpPr>
        <p:spPr bwMode="auto">
          <a:xfrm flipH="1">
            <a:off x="6799263" y="2735263"/>
            <a:ext cx="536575" cy="538162"/>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57" name="Line 12"/>
          <p:cNvSpPr>
            <a:spLocks noChangeShapeType="1"/>
          </p:cNvSpPr>
          <p:nvPr/>
        </p:nvSpPr>
        <p:spPr bwMode="auto">
          <a:xfrm>
            <a:off x="7643813" y="2697163"/>
            <a:ext cx="498475" cy="652462"/>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58" name="Line 13"/>
          <p:cNvSpPr>
            <a:spLocks noChangeShapeType="1"/>
          </p:cNvSpPr>
          <p:nvPr/>
        </p:nvSpPr>
        <p:spPr bwMode="auto">
          <a:xfrm>
            <a:off x="6799263" y="3541713"/>
            <a:ext cx="422275" cy="346075"/>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59" name="Line 14"/>
          <p:cNvSpPr>
            <a:spLocks noChangeShapeType="1"/>
          </p:cNvSpPr>
          <p:nvPr/>
        </p:nvSpPr>
        <p:spPr bwMode="auto">
          <a:xfrm>
            <a:off x="7527925" y="4117975"/>
            <a:ext cx="692150" cy="422275"/>
          </a:xfrm>
          <a:prstGeom prst="line">
            <a:avLst/>
          </a:prstGeom>
          <a:noFill/>
          <a:ln w="38100">
            <a:solidFill>
              <a:srgbClr val="800080"/>
            </a:solidFill>
            <a:prstDash val="dot"/>
            <a:round/>
            <a:headEnd/>
            <a:tailEnd/>
          </a:ln>
          <a:extLst>
            <a:ext uri="{909E8E84-426E-40dd-AFC4-6F175D3DCCD1}">
              <a14:hiddenFill xmlns:a14="http://schemas.microsoft.com/office/drawing/2010/main">
                <a:noFill/>
              </a14:hiddenFill>
            </a:ext>
          </a:extLst>
        </p:spPr>
        <p:txBody>
          <a:bodyPr wrap="none" anchor="ctr"/>
          <a:lstStyle/>
          <a:p>
            <a:endParaRPr lang="en-US">
              <a:ln>
                <a:solidFill>
                  <a:schemeClr val="tx2"/>
                </a:solidFill>
                <a:prstDash val="lgDashDotDot"/>
              </a:ln>
            </a:endParaRPr>
          </a:p>
        </p:txBody>
      </p:sp>
      <p:sp>
        <p:nvSpPr>
          <p:cNvPr id="82960" name="Line 15"/>
          <p:cNvSpPr>
            <a:spLocks noChangeShapeType="1"/>
          </p:cNvSpPr>
          <p:nvPr/>
        </p:nvSpPr>
        <p:spPr bwMode="auto">
          <a:xfrm>
            <a:off x="8296275" y="3619500"/>
            <a:ext cx="115888" cy="844550"/>
          </a:xfrm>
          <a:prstGeom prst="line">
            <a:avLst/>
          </a:prstGeom>
          <a:noFill/>
          <a:ln w="38100">
            <a:solidFill>
              <a:srgbClr val="800080"/>
            </a:solidFill>
            <a:prstDash val="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61" name="Line 16"/>
          <p:cNvSpPr>
            <a:spLocks noChangeShapeType="1"/>
          </p:cNvSpPr>
          <p:nvPr/>
        </p:nvSpPr>
        <p:spPr bwMode="auto">
          <a:xfrm>
            <a:off x="7489825" y="2773363"/>
            <a:ext cx="844550" cy="1728787"/>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62" name="Line 17"/>
          <p:cNvSpPr>
            <a:spLocks noChangeShapeType="1"/>
          </p:cNvSpPr>
          <p:nvPr/>
        </p:nvSpPr>
        <p:spPr bwMode="auto">
          <a:xfrm flipV="1">
            <a:off x="6529388" y="4117975"/>
            <a:ext cx="692150" cy="230188"/>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63" name="Line 18"/>
          <p:cNvSpPr>
            <a:spLocks noChangeShapeType="1"/>
          </p:cNvSpPr>
          <p:nvPr/>
        </p:nvSpPr>
        <p:spPr bwMode="auto">
          <a:xfrm flipV="1">
            <a:off x="7183438" y="4156075"/>
            <a:ext cx="190500" cy="500063"/>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64" name="Line 19"/>
          <p:cNvSpPr>
            <a:spLocks noChangeShapeType="1"/>
          </p:cNvSpPr>
          <p:nvPr/>
        </p:nvSpPr>
        <p:spPr bwMode="auto">
          <a:xfrm flipH="1" flipV="1">
            <a:off x="6489700" y="4540250"/>
            <a:ext cx="501650" cy="269875"/>
          </a:xfrm>
          <a:prstGeom prst="line">
            <a:avLst/>
          </a:prstGeom>
          <a:noFill/>
          <a:ln w="38100">
            <a:solidFill>
              <a:srgbClr val="800080"/>
            </a:solidFill>
            <a:prstDash val="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65" name="Text Box 20"/>
          <p:cNvSpPr txBox="1">
            <a:spLocks noChangeArrowheads="1"/>
          </p:cNvSpPr>
          <p:nvPr/>
        </p:nvSpPr>
        <p:spPr bwMode="auto">
          <a:xfrm>
            <a:off x="7221538" y="3811588"/>
            <a:ext cx="325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a:latin typeface="Helvetica" charset="0"/>
              </a:rPr>
              <a:t>2</a:t>
            </a:r>
          </a:p>
        </p:txBody>
      </p:sp>
      <p:sp>
        <p:nvSpPr>
          <p:cNvPr id="82966" name="Text Box 21"/>
          <p:cNvSpPr txBox="1">
            <a:spLocks noChangeArrowheads="1"/>
          </p:cNvSpPr>
          <p:nvPr/>
        </p:nvSpPr>
        <p:spPr bwMode="auto">
          <a:xfrm>
            <a:off x="6491288" y="3224213"/>
            <a:ext cx="325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a:latin typeface="Helvetica" charset="0"/>
              </a:rPr>
              <a:t>3</a:t>
            </a:r>
          </a:p>
        </p:txBody>
      </p:sp>
      <p:sp>
        <p:nvSpPr>
          <p:cNvPr id="82967" name="Text Box 22"/>
          <p:cNvSpPr txBox="1">
            <a:spLocks noChangeArrowheads="1"/>
          </p:cNvSpPr>
          <p:nvPr/>
        </p:nvSpPr>
        <p:spPr bwMode="auto">
          <a:xfrm>
            <a:off x="6184900" y="422275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a:latin typeface="Helvetica" charset="0"/>
              </a:rPr>
              <a:t>4</a:t>
            </a:r>
          </a:p>
        </p:txBody>
      </p:sp>
      <p:sp>
        <p:nvSpPr>
          <p:cNvPr id="82968" name="Text Box 23"/>
          <p:cNvSpPr txBox="1">
            <a:spLocks noChangeArrowheads="1"/>
          </p:cNvSpPr>
          <p:nvPr/>
        </p:nvSpPr>
        <p:spPr bwMode="auto">
          <a:xfrm>
            <a:off x="8104188" y="3224213"/>
            <a:ext cx="325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a:latin typeface="Helvetica" charset="0"/>
              </a:rPr>
              <a:t>5</a:t>
            </a:r>
          </a:p>
        </p:txBody>
      </p:sp>
      <p:sp>
        <p:nvSpPr>
          <p:cNvPr id="82969" name="Text Box 24"/>
          <p:cNvSpPr txBox="1">
            <a:spLocks noChangeArrowheads="1"/>
          </p:cNvSpPr>
          <p:nvPr/>
        </p:nvSpPr>
        <p:spPr bwMode="auto">
          <a:xfrm>
            <a:off x="8220075" y="445293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a:latin typeface="Helvetica" charset="0"/>
              </a:rPr>
              <a:t>6</a:t>
            </a:r>
          </a:p>
        </p:txBody>
      </p:sp>
      <p:sp>
        <p:nvSpPr>
          <p:cNvPr id="82970" name="Text Box 25"/>
          <p:cNvSpPr txBox="1">
            <a:spLocks noChangeArrowheads="1"/>
          </p:cNvSpPr>
          <p:nvPr/>
        </p:nvSpPr>
        <p:spPr bwMode="auto">
          <a:xfrm>
            <a:off x="7010400" y="4645025"/>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a:latin typeface="Helvetica" charset="0"/>
              </a:rPr>
              <a:t>7</a:t>
            </a:r>
          </a:p>
        </p:txBody>
      </p:sp>
    </p:spTree>
    <p:extLst>
      <p:ext uri="{BB962C8B-B14F-4D97-AF65-F5344CB8AC3E}">
        <p14:creationId xmlns:p14="http://schemas.microsoft.com/office/powerpoint/2010/main" val="225740466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6579DADC-2C5D-F54F-8ED9-3AB94B165A8F}" type="slidenum">
              <a:rPr lang="en-US" sz="1400" b="0">
                <a:latin typeface="Times New Roman" charset="0"/>
              </a:rPr>
              <a:pPr eaLnBrk="1" hangingPunct="1"/>
              <a:t>28</a:t>
            </a:fld>
            <a:endParaRPr lang="en-US" sz="1400" b="0">
              <a:latin typeface="Times New Roman" charset="0"/>
            </a:endParaRPr>
          </a:p>
        </p:txBody>
      </p:sp>
      <p:sp>
        <p:nvSpPr>
          <p:cNvPr id="82947" name="Rectangle 2"/>
          <p:cNvSpPr>
            <a:spLocks noGrp="1" noChangeArrowheads="1"/>
          </p:cNvSpPr>
          <p:nvPr>
            <p:ph type="title"/>
          </p:nvPr>
        </p:nvSpPr>
        <p:spPr/>
        <p:txBody>
          <a:bodyPr/>
          <a:lstStyle/>
          <a:p>
            <a:r>
              <a:rPr lang="en-US" sz="3200" dirty="0" smtClean="0">
                <a:latin typeface="Helvetica" charset="0"/>
                <a:ea typeface="ＭＳ Ｐゴシック" charset="0"/>
                <a:cs typeface="ＭＳ Ｐゴシック" charset="0"/>
              </a:rPr>
              <a:t>Now which ones are on the spanning tree?</a:t>
            </a:r>
            <a:endParaRPr lang="en-US" sz="3200" dirty="0">
              <a:latin typeface="Helvetica" charset="0"/>
              <a:ea typeface="ＭＳ Ｐゴシック" charset="0"/>
              <a:cs typeface="ＭＳ Ｐゴシック" charset="0"/>
            </a:endParaRPr>
          </a:p>
        </p:txBody>
      </p:sp>
      <p:sp>
        <p:nvSpPr>
          <p:cNvPr id="998403" name="Rectangle 3"/>
          <p:cNvSpPr>
            <a:spLocks noGrp="1" noChangeArrowheads="1"/>
          </p:cNvSpPr>
          <p:nvPr>
            <p:ph type="body" idx="1"/>
          </p:nvPr>
        </p:nvSpPr>
        <p:spPr>
          <a:xfrm>
            <a:off x="457200" y="1219200"/>
            <a:ext cx="5892800" cy="5486400"/>
          </a:xfrm>
        </p:spPr>
        <p:txBody>
          <a:bodyPr/>
          <a:lstStyle/>
          <a:p>
            <a:r>
              <a:rPr lang="en-US" dirty="0" smtClean="0">
                <a:latin typeface="Arial" charset="0"/>
                <a:ea typeface="Arial" charset="0"/>
                <a:cs typeface="Arial" charset="0"/>
              </a:rPr>
              <a:t>2 is new root</a:t>
            </a:r>
          </a:p>
          <a:p>
            <a:r>
              <a:rPr lang="en-US" dirty="0" smtClean="0">
                <a:latin typeface="Arial" charset="0"/>
                <a:ea typeface="Arial" charset="0"/>
                <a:cs typeface="Arial" charset="0"/>
              </a:rPr>
              <a:t>3-2</a:t>
            </a:r>
          </a:p>
          <a:p>
            <a:r>
              <a:rPr lang="en-US" dirty="0" smtClean="0">
                <a:latin typeface="Arial" charset="0"/>
                <a:ea typeface="Arial" charset="0"/>
                <a:cs typeface="Arial" charset="0"/>
              </a:rPr>
              <a:t>6-2</a:t>
            </a:r>
          </a:p>
          <a:p>
            <a:r>
              <a:rPr lang="en-US" dirty="0" smtClean="0">
                <a:latin typeface="Arial" charset="0"/>
                <a:ea typeface="Arial" charset="0"/>
                <a:cs typeface="Arial" charset="0"/>
              </a:rPr>
              <a:t>4-2</a:t>
            </a:r>
          </a:p>
          <a:p>
            <a:r>
              <a:rPr lang="en-US" dirty="0" smtClean="0">
                <a:latin typeface="Arial" charset="0"/>
                <a:ea typeface="Arial" charset="0"/>
                <a:cs typeface="Arial" charset="0"/>
              </a:rPr>
              <a:t>7-2</a:t>
            </a:r>
          </a:p>
          <a:p>
            <a:r>
              <a:rPr lang="en-US" dirty="0" smtClean="0">
                <a:latin typeface="Arial" charset="0"/>
                <a:ea typeface="Arial" charset="0"/>
                <a:cs typeface="Arial" charset="0"/>
              </a:rPr>
              <a:t>5-6</a:t>
            </a:r>
          </a:p>
        </p:txBody>
      </p:sp>
      <p:sp>
        <p:nvSpPr>
          <p:cNvPr id="82950" name="Oval 5"/>
          <p:cNvSpPr>
            <a:spLocks noChangeArrowheads="1"/>
          </p:cNvSpPr>
          <p:nvPr/>
        </p:nvSpPr>
        <p:spPr bwMode="auto">
          <a:xfrm>
            <a:off x="6453188" y="3235325"/>
            <a:ext cx="422275" cy="384175"/>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82951" name="Oval 6"/>
          <p:cNvSpPr>
            <a:spLocks noChangeArrowheads="1"/>
          </p:cNvSpPr>
          <p:nvPr/>
        </p:nvSpPr>
        <p:spPr bwMode="auto">
          <a:xfrm>
            <a:off x="8066088" y="3235325"/>
            <a:ext cx="422275" cy="384175"/>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82952" name="Oval 7"/>
          <p:cNvSpPr>
            <a:spLocks noChangeArrowheads="1"/>
          </p:cNvSpPr>
          <p:nvPr/>
        </p:nvSpPr>
        <p:spPr bwMode="auto">
          <a:xfrm>
            <a:off x="7183438" y="3811588"/>
            <a:ext cx="422275" cy="384175"/>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82953" name="Oval 8"/>
          <p:cNvSpPr>
            <a:spLocks noChangeArrowheads="1"/>
          </p:cNvSpPr>
          <p:nvPr/>
        </p:nvSpPr>
        <p:spPr bwMode="auto">
          <a:xfrm>
            <a:off x="8181975" y="4464050"/>
            <a:ext cx="422275" cy="384175"/>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82954" name="Oval 9"/>
          <p:cNvSpPr>
            <a:spLocks noChangeArrowheads="1"/>
          </p:cNvSpPr>
          <p:nvPr/>
        </p:nvSpPr>
        <p:spPr bwMode="auto">
          <a:xfrm>
            <a:off x="6145213" y="4233863"/>
            <a:ext cx="422275" cy="382587"/>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82955" name="Oval 10"/>
          <p:cNvSpPr>
            <a:spLocks noChangeArrowheads="1"/>
          </p:cNvSpPr>
          <p:nvPr/>
        </p:nvSpPr>
        <p:spPr bwMode="auto">
          <a:xfrm>
            <a:off x="6951663" y="4656138"/>
            <a:ext cx="422275" cy="382587"/>
          </a:xfrm>
          <a:prstGeom prst="ellipse">
            <a:avLst/>
          </a:prstGeom>
          <a:solidFill>
            <a:srgbClr val="CC99FF"/>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82956" name="Line 11"/>
          <p:cNvSpPr>
            <a:spLocks noChangeShapeType="1"/>
          </p:cNvSpPr>
          <p:nvPr/>
        </p:nvSpPr>
        <p:spPr bwMode="auto">
          <a:xfrm flipH="1">
            <a:off x="6799263" y="2735263"/>
            <a:ext cx="536575" cy="538162"/>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57" name="Line 12"/>
          <p:cNvSpPr>
            <a:spLocks noChangeShapeType="1"/>
          </p:cNvSpPr>
          <p:nvPr/>
        </p:nvSpPr>
        <p:spPr bwMode="auto">
          <a:xfrm>
            <a:off x="7643813" y="2697163"/>
            <a:ext cx="498475" cy="652462"/>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58" name="Line 13"/>
          <p:cNvSpPr>
            <a:spLocks noChangeShapeType="1"/>
          </p:cNvSpPr>
          <p:nvPr/>
        </p:nvSpPr>
        <p:spPr bwMode="auto">
          <a:xfrm>
            <a:off x="6799263" y="3541713"/>
            <a:ext cx="422275" cy="346075"/>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59" name="Line 14"/>
          <p:cNvSpPr>
            <a:spLocks noChangeShapeType="1"/>
          </p:cNvSpPr>
          <p:nvPr/>
        </p:nvSpPr>
        <p:spPr bwMode="auto">
          <a:xfrm>
            <a:off x="7527925" y="4117975"/>
            <a:ext cx="692150" cy="422275"/>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60" name="Line 15"/>
          <p:cNvSpPr>
            <a:spLocks noChangeShapeType="1"/>
          </p:cNvSpPr>
          <p:nvPr/>
        </p:nvSpPr>
        <p:spPr bwMode="auto">
          <a:xfrm>
            <a:off x="8296275" y="3619500"/>
            <a:ext cx="115888" cy="844550"/>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61" name="Line 16"/>
          <p:cNvSpPr>
            <a:spLocks noChangeShapeType="1"/>
          </p:cNvSpPr>
          <p:nvPr/>
        </p:nvSpPr>
        <p:spPr bwMode="auto">
          <a:xfrm>
            <a:off x="7489825" y="2773363"/>
            <a:ext cx="844550" cy="1728787"/>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62" name="Line 17"/>
          <p:cNvSpPr>
            <a:spLocks noChangeShapeType="1"/>
          </p:cNvSpPr>
          <p:nvPr/>
        </p:nvSpPr>
        <p:spPr bwMode="auto">
          <a:xfrm flipV="1">
            <a:off x="6529388" y="4117975"/>
            <a:ext cx="692150" cy="230188"/>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63" name="Line 18"/>
          <p:cNvSpPr>
            <a:spLocks noChangeShapeType="1"/>
          </p:cNvSpPr>
          <p:nvPr/>
        </p:nvSpPr>
        <p:spPr bwMode="auto">
          <a:xfrm flipV="1">
            <a:off x="7183438" y="4156075"/>
            <a:ext cx="190500" cy="500063"/>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64" name="Line 19"/>
          <p:cNvSpPr>
            <a:spLocks noChangeShapeType="1"/>
          </p:cNvSpPr>
          <p:nvPr/>
        </p:nvSpPr>
        <p:spPr bwMode="auto">
          <a:xfrm flipH="1" flipV="1">
            <a:off x="6489700" y="4540250"/>
            <a:ext cx="501650" cy="269875"/>
          </a:xfrm>
          <a:prstGeom prst="line">
            <a:avLst/>
          </a:prstGeom>
          <a:noFill/>
          <a:ln w="38100">
            <a:solidFill>
              <a:srgbClr val="80008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65" name="Text Box 20"/>
          <p:cNvSpPr txBox="1">
            <a:spLocks noChangeArrowheads="1"/>
          </p:cNvSpPr>
          <p:nvPr/>
        </p:nvSpPr>
        <p:spPr bwMode="auto">
          <a:xfrm>
            <a:off x="7221538" y="3811588"/>
            <a:ext cx="325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a:latin typeface="Helvetica" charset="0"/>
              </a:rPr>
              <a:t>2</a:t>
            </a:r>
          </a:p>
        </p:txBody>
      </p:sp>
      <p:sp>
        <p:nvSpPr>
          <p:cNvPr id="82966" name="Text Box 21"/>
          <p:cNvSpPr txBox="1">
            <a:spLocks noChangeArrowheads="1"/>
          </p:cNvSpPr>
          <p:nvPr/>
        </p:nvSpPr>
        <p:spPr bwMode="auto">
          <a:xfrm>
            <a:off x="6491288" y="3224213"/>
            <a:ext cx="325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a:latin typeface="Helvetica" charset="0"/>
              </a:rPr>
              <a:t>3</a:t>
            </a:r>
          </a:p>
        </p:txBody>
      </p:sp>
      <p:sp>
        <p:nvSpPr>
          <p:cNvPr id="82967" name="Text Box 22"/>
          <p:cNvSpPr txBox="1">
            <a:spLocks noChangeArrowheads="1"/>
          </p:cNvSpPr>
          <p:nvPr/>
        </p:nvSpPr>
        <p:spPr bwMode="auto">
          <a:xfrm>
            <a:off x="6184900" y="422275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a:latin typeface="Helvetica" charset="0"/>
              </a:rPr>
              <a:t>4</a:t>
            </a:r>
          </a:p>
        </p:txBody>
      </p:sp>
      <p:sp>
        <p:nvSpPr>
          <p:cNvPr id="82968" name="Text Box 23"/>
          <p:cNvSpPr txBox="1">
            <a:spLocks noChangeArrowheads="1"/>
          </p:cNvSpPr>
          <p:nvPr/>
        </p:nvSpPr>
        <p:spPr bwMode="auto">
          <a:xfrm>
            <a:off x="8104188" y="3224213"/>
            <a:ext cx="325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a:latin typeface="Helvetica" charset="0"/>
              </a:rPr>
              <a:t>5</a:t>
            </a:r>
          </a:p>
        </p:txBody>
      </p:sp>
      <p:sp>
        <p:nvSpPr>
          <p:cNvPr id="82969" name="Text Box 24"/>
          <p:cNvSpPr txBox="1">
            <a:spLocks noChangeArrowheads="1"/>
          </p:cNvSpPr>
          <p:nvPr/>
        </p:nvSpPr>
        <p:spPr bwMode="auto">
          <a:xfrm>
            <a:off x="8220075" y="4452938"/>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a:latin typeface="Helvetica" charset="0"/>
              </a:rPr>
              <a:t>6</a:t>
            </a:r>
          </a:p>
        </p:txBody>
      </p:sp>
      <p:sp>
        <p:nvSpPr>
          <p:cNvPr id="82970" name="Text Box 25"/>
          <p:cNvSpPr txBox="1">
            <a:spLocks noChangeArrowheads="1"/>
          </p:cNvSpPr>
          <p:nvPr/>
        </p:nvSpPr>
        <p:spPr bwMode="auto">
          <a:xfrm>
            <a:off x="7010400" y="4645025"/>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a:latin typeface="Helvetica" charset="0"/>
              </a:rPr>
              <a:t>7</a:t>
            </a:r>
          </a:p>
        </p:txBody>
      </p:sp>
    </p:spTree>
    <p:extLst>
      <p:ext uri="{BB962C8B-B14F-4D97-AF65-F5344CB8AC3E}">
        <p14:creationId xmlns:p14="http://schemas.microsoft.com/office/powerpoint/2010/main" val="26411609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84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9840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9840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9840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9840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984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840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F7233D26-626C-064F-AC4A-45A0DE46EA21}" type="slidenum">
              <a:rPr lang="en-US" sz="1400" b="0">
                <a:latin typeface="Times New Roman" charset="0"/>
              </a:rPr>
              <a:pPr eaLnBrk="1" hangingPunct="1"/>
              <a:t>29</a:t>
            </a:fld>
            <a:endParaRPr lang="en-US" sz="1400" b="0">
              <a:latin typeface="Times New Roman" charset="0"/>
            </a:endParaRPr>
          </a:p>
        </p:txBody>
      </p:sp>
      <p:sp>
        <p:nvSpPr>
          <p:cNvPr id="84995"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Robust Spanning Tree Algorithm</a:t>
            </a:r>
          </a:p>
        </p:txBody>
      </p:sp>
      <p:sp>
        <p:nvSpPr>
          <p:cNvPr id="1000451" name="Rectangle 3"/>
          <p:cNvSpPr>
            <a:spLocks noGrp="1" noChangeArrowheads="1"/>
          </p:cNvSpPr>
          <p:nvPr>
            <p:ph type="body" idx="1"/>
          </p:nvPr>
        </p:nvSpPr>
        <p:spPr/>
        <p:txBody>
          <a:bodyPr/>
          <a:lstStyle/>
          <a:p>
            <a:r>
              <a:rPr lang="en-US" dirty="0">
                <a:latin typeface="Arial" charset="0"/>
                <a:cs typeface="Arial" charset="0"/>
              </a:rPr>
              <a:t>Algorithm must react to </a:t>
            </a:r>
            <a:r>
              <a:rPr lang="en-US" dirty="0">
                <a:solidFill>
                  <a:srgbClr val="FF3300"/>
                </a:solidFill>
                <a:latin typeface="Arial" charset="0"/>
                <a:cs typeface="Arial" charset="0"/>
              </a:rPr>
              <a:t>failures</a:t>
            </a:r>
            <a:endParaRPr lang="en-US" dirty="0">
              <a:latin typeface="Arial" charset="0"/>
              <a:cs typeface="Arial" charset="0"/>
            </a:endParaRPr>
          </a:p>
          <a:p>
            <a:pPr lvl="1"/>
            <a:r>
              <a:rPr lang="en-US" dirty="0">
                <a:latin typeface="Arial" charset="0"/>
                <a:ea typeface="Arial" charset="0"/>
                <a:cs typeface="Arial" charset="0"/>
              </a:rPr>
              <a:t>Failure of the root node</a:t>
            </a:r>
          </a:p>
          <a:p>
            <a:pPr lvl="2"/>
            <a:r>
              <a:rPr lang="en-US" dirty="0">
                <a:latin typeface="Arial" charset="0"/>
                <a:ea typeface="Arial" charset="0"/>
                <a:cs typeface="Arial" charset="0"/>
              </a:rPr>
              <a:t>Need to elect a new root, with the next lowest identifier</a:t>
            </a:r>
          </a:p>
          <a:p>
            <a:pPr lvl="1"/>
            <a:r>
              <a:rPr lang="en-US" dirty="0">
                <a:latin typeface="Arial" charset="0"/>
                <a:ea typeface="Arial" charset="0"/>
                <a:cs typeface="Arial" charset="0"/>
              </a:rPr>
              <a:t>Failure of other switches and links</a:t>
            </a:r>
          </a:p>
          <a:p>
            <a:pPr lvl="2"/>
            <a:r>
              <a:rPr lang="en-US" dirty="0">
                <a:latin typeface="Arial" charset="0"/>
                <a:ea typeface="Arial" charset="0"/>
                <a:cs typeface="Arial" charset="0"/>
              </a:rPr>
              <a:t>Need to </a:t>
            </a:r>
            <a:r>
              <a:rPr lang="en-US" dirty="0" err="1">
                <a:latin typeface="Arial" charset="0"/>
                <a:ea typeface="Arial" charset="0"/>
                <a:cs typeface="Arial" charset="0"/>
              </a:rPr>
              <a:t>recompute</a:t>
            </a:r>
            <a:r>
              <a:rPr lang="en-US" dirty="0">
                <a:latin typeface="Arial" charset="0"/>
                <a:ea typeface="Arial" charset="0"/>
                <a:cs typeface="Arial" charset="0"/>
              </a:rPr>
              <a:t> the spanning tree</a:t>
            </a:r>
          </a:p>
          <a:p>
            <a:r>
              <a:rPr lang="en-US" dirty="0">
                <a:latin typeface="Arial" charset="0"/>
                <a:cs typeface="Arial" charset="0"/>
              </a:rPr>
              <a:t>Root switch continues sending messages</a:t>
            </a:r>
          </a:p>
          <a:p>
            <a:pPr lvl="1"/>
            <a:r>
              <a:rPr lang="en-US" dirty="0">
                <a:latin typeface="Arial" charset="0"/>
                <a:ea typeface="Arial" charset="0"/>
                <a:cs typeface="Arial" charset="0"/>
              </a:rPr>
              <a:t>Periodically </a:t>
            </a:r>
            <a:r>
              <a:rPr lang="en-US" dirty="0" err="1">
                <a:latin typeface="Arial" charset="0"/>
                <a:ea typeface="Arial" charset="0"/>
                <a:cs typeface="Arial" charset="0"/>
              </a:rPr>
              <a:t>reannouncing</a:t>
            </a:r>
            <a:r>
              <a:rPr lang="en-US" dirty="0">
                <a:latin typeface="Arial" charset="0"/>
                <a:ea typeface="Arial" charset="0"/>
                <a:cs typeface="Arial" charset="0"/>
              </a:rPr>
              <a:t> itself as the root (1, 0, 1)</a:t>
            </a:r>
          </a:p>
          <a:p>
            <a:pPr lvl="1"/>
            <a:r>
              <a:rPr lang="en-US" dirty="0">
                <a:latin typeface="Arial" charset="0"/>
                <a:ea typeface="Arial" charset="0"/>
                <a:cs typeface="Arial" charset="0"/>
              </a:rPr>
              <a:t>Other switches continue forwarding messages</a:t>
            </a:r>
          </a:p>
          <a:p>
            <a:r>
              <a:rPr lang="en-US" dirty="0">
                <a:latin typeface="Arial" charset="0"/>
                <a:cs typeface="Arial" charset="0"/>
              </a:rPr>
              <a:t>Detecting failures through timeout (</a:t>
            </a:r>
            <a:r>
              <a:rPr lang="en-US" dirty="0">
                <a:solidFill>
                  <a:srgbClr val="0000FF"/>
                </a:solidFill>
                <a:latin typeface="Arial" charset="0"/>
                <a:cs typeface="Arial" charset="0"/>
              </a:rPr>
              <a:t>soft state</a:t>
            </a:r>
            <a:r>
              <a:rPr lang="en-US" dirty="0">
                <a:latin typeface="Arial" charset="0"/>
                <a:cs typeface="Arial" charset="0"/>
              </a:rPr>
              <a:t>)</a:t>
            </a:r>
          </a:p>
          <a:p>
            <a:pPr lvl="1"/>
            <a:r>
              <a:rPr lang="en-US" dirty="0">
                <a:latin typeface="Arial" charset="0"/>
                <a:ea typeface="Arial" charset="0"/>
                <a:cs typeface="Arial" charset="0"/>
              </a:rPr>
              <a:t>If no word from root</a:t>
            </a:r>
            <a:r>
              <a:rPr lang="en-US" i="1" dirty="0">
                <a:latin typeface="Arial" charset="0"/>
                <a:ea typeface="Arial" charset="0"/>
                <a:cs typeface="Arial" charset="0"/>
              </a:rPr>
              <a:t>, </a:t>
            </a:r>
            <a:r>
              <a:rPr lang="en-US" i="1" dirty="0" smtClean="0">
                <a:latin typeface="Arial" charset="0"/>
                <a:ea typeface="Arial" charset="0"/>
                <a:cs typeface="Arial" charset="0"/>
              </a:rPr>
              <a:t>time </a:t>
            </a:r>
            <a:r>
              <a:rPr lang="en-US" i="1" dirty="0">
                <a:latin typeface="Arial" charset="0"/>
                <a:ea typeface="Arial" charset="0"/>
                <a:cs typeface="Arial" charset="0"/>
              </a:rPr>
              <a:t>out and </a:t>
            </a:r>
            <a:r>
              <a:rPr lang="en-US" i="1" dirty="0" smtClean="0">
                <a:latin typeface="Arial" charset="0"/>
                <a:ea typeface="Arial" charset="0"/>
                <a:cs typeface="Arial" charset="0"/>
              </a:rPr>
              <a:t>claim </a:t>
            </a:r>
            <a:r>
              <a:rPr lang="en-US" i="1" dirty="0">
                <a:latin typeface="Arial" charset="0"/>
                <a:ea typeface="Arial" charset="0"/>
                <a:cs typeface="Arial" charset="0"/>
              </a:rPr>
              <a:t>to be the </a:t>
            </a:r>
            <a:r>
              <a:rPr lang="en-US" i="1" dirty="0" smtClean="0">
                <a:latin typeface="Arial" charset="0"/>
                <a:ea typeface="Arial" charset="0"/>
                <a:cs typeface="Arial" charset="0"/>
              </a:rPr>
              <a:t>root!</a:t>
            </a:r>
            <a:endParaRPr lang="en-US" i="1" dirty="0">
              <a:latin typeface="Arial" charset="0"/>
              <a:ea typeface="Arial" charset="0"/>
              <a:cs typeface="Arial" charset="0"/>
            </a:endParaRPr>
          </a:p>
        </p:txBody>
      </p:sp>
    </p:spTree>
    <p:extLst>
      <p:ext uri="{BB962C8B-B14F-4D97-AF65-F5344CB8AC3E}">
        <p14:creationId xmlns:p14="http://schemas.microsoft.com/office/powerpoint/2010/main" val="28808218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04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0045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0045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0045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0045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0045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00451">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00451">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00451">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0045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045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to Jamie!</a:t>
            </a:r>
            <a:endParaRPr lang="en-US" dirty="0"/>
          </a:p>
        </p:txBody>
      </p:sp>
      <p:sp>
        <p:nvSpPr>
          <p:cNvPr id="3" name="Content Placeholder 2"/>
          <p:cNvSpPr>
            <a:spLocks noGrp="1"/>
          </p:cNvSpPr>
          <p:nvPr>
            <p:ph idx="1"/>
          </p:nvPr>
        </p:nvSpPr>
        <p:spPr/>
        <p:txBody>
          <a:bodyPr/>
          <a:lstStyle/>
          <a:p>
            <a:r>
              <a:rPr lang="en-US" i="1" dirty="0" smtClean="0"/>
              <a:t>“</a:t>
            </a:r>
            <a:r>
              <a:rPr lang="en-US" i="1" dirty="0"/>
              <a:t>Also, shout-out to Jamie for being so generous with his test-cases yet again, and being so awesome about working out the problems that arose</a:t>
            </a:r>
            <a:r>
              <a:rPr lang="en-US" i="1" dirty="0" smtClean="0"/>
              <a:t>.”</a:t>
            </a:r>
            <a:endParaRPr lang="en-US" i="1" dirty="0"/>
          </a:p>
        </p:txBody>
      </p:sp>
      <p:sp>
        <p:nvSpPr>
          <p:cNvPr id="4" name="Slide Number Placeholder 3"/>
          <p:cNvSpPr>
            <a:spLocks noGrp="1"/>
          </p:cNvSpPr>
          <p:nvPr>
            <p:ph type="sldNum" sz="quarter" idx="10"/>
          </p:nvPr>
        </p:nvSpPr>
        <p:spPr/>
        <p:txBody>
          <a:bodyPr/>
          <a:lstStyle/>
          <a:p>
            <a:fld id="{104A0A2D-594B-8E49-B425-D639F4F9ACCA}" type="slidenum">
              <a:rPr lang="en-US" smtClean="0">
                <a:solidFill>
                  <a:srgbClr val="000000"/>
                </a:solidFill>
              </a:rPr>
              <a:pPr/>
              <a:t>3</a:t>
            </a:fld>
            <a:endParaRPr lang="en-US">
              <a:solidFill>
                <a:srgbClr val="000000"/>
              </a:solidFill>
            </a:endParaRPr>
          </a:p>
        </p:txBody>
      </p:sp>
    </p:spTree>
    <p:extLst>
      <p:ext uri="{BB962C8B-B14F-4D97-AF65-F5344CB8AC3E}">
        <p14:creationId xmlns:p14="http://schemas.microsoft.com/office/powerpoint/2010/main" val="394633716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people hate spanning tree?</a:t>
            </a:r>
            <a:endParaRPr lang="en-US" dirty="0"/>
          </a:p>
        </p:txBody>
      </p:sp>
      <p:sp>
        <p:nvSpPr>
          <p:cNvPr id="3" name="Content Placeholder 2"/>
          <p:cNvSpPr>
            <a:spLocks noGrp="1"/>
          </p:cNvSpPr>
          <p:nvPr>
            <p:ph idx="1"/>
          </p:nvPr>
        </p:nvSpPr>
        <p:spPr/>
        <p:txBody>
          <a:bodyPr/>
          <a:lstStyle/>
          <a:p>
            <a:r>
              <a:rPr lang="en-US" dirty="0">
                <a:latin typeface="Arial" charset="0"/>
                <a:ea typeface="Arial" charset="0"/>
                <a:cs typeface="Arial" charset="0"/>
              </a:rPr>
              <a:t>Delay in reestablishing spanning </a:t>
            </a:r>
            <a:r>
              <a:rPr lang="en-US" dirty="0" smtClean="0">
                <a:latin typeface="Arial" charset="0"/>
                <a:ea typeface="Arial" charset="0"/>
                <a:cs typeface="Arial" charset="0"/>
              </a:rPr>
              <a:t>tree</a:t>
            </a:r>
          </a:p>
          <a:p>
            <a:pPr lvl="1"/>
            <a:r>
              <a:rPr lang="en-US" dirty="0" smtClean="0">
                <a:latin typeface="Arial" charset="0"/>
                <a:ea typeface="Arial" charset="0"/>
                <a:cs typeface="Arial" charset="0"/>
              </a:rPr>
              <a:t>Network is “down” until spanning tree rebuilt</a:t>
            </a:r>
          </a:p>
          <a:p>
            <a:pPr lvl="1"/>
            <a:r>
              <a:rPr lang="en-US" dirty="0" smtClean="0">
                <a:latin typeface="Arial" charset="0"/>
                <a:ea typeface="Arial" charset="0"/>
                <a:cs typeface="Arial" charset="0"/>
              </a:rPr>
              <a:t>Work </a:t>
            </a:r>
            <a:r>
              <a:rPr lang="en-US" dirty="0">
                <a:latin typeface="Arial" charset="0"/>
                <a:ea typeface="Arial" charset="0"/>
                <a:cs typeface="Arial" charset="0"/>
              </a:rPr>
              <a:t>on rapid spanning tree algorithms</a:t>
            </a:r>
            <a:r>
              <a:rPr lang="en-US" dirty="0" smtClean="0">
                <a:latin typeface="Arial" charset="0"/>
                <a:ea typeface="Arial" charset="0"/>
                <a:cs typeface="Arial" charset="0"/>
              </a:rPr>
              <a:t>…</a:t>
            </a:r>
          </a:p>
          <a:p>
            <a:pPr lvl="2"/>
            <a:r>
              <a:rPr lang="en-US" dirty="0" smtClean="0">
                <a:latin typeface="Arial" charset="0"/>
                <a:ea typeface="Arial" charset="0"/>
                <a:cs typeface="Arial" charset="0"/>
              </a:rPr>
              <a:t>And multiple spanning trees</a:t>
            </a:r>
          </a:p>
          <a:p>
            <a:pPr lvl="2"/>
            <a:endParaRPr lang="en-US" dirty="0">
              <a:latin typeface="Arial" charset="0"/>
              <a:ea typeface="Arial" charset="0"/>
              <a:cs typeface="Arial" charset="0"/>
            </a:endParaRPr>
          </a:p>
          <a:p>
            <a:r>
              <a:rPr lang="en-US" dirty="0" smtClean="0">
                <a:latin typeface="Arial" charset="0"/>
                <a:ea typeface="Arial" charset="0"/>
                <a:cs typeface="Arial" charset="0"/>
              </a:rPr>
              <a:t>Much of the network bandwidth goes unused</a:t>
            </a:r>
          </a:p>
          <a:p>
            <a:pPr lvl="1"/>
            <a:r>
              <a:rPr lang="en-US" dirty="0" smtClean="0">
                <a:latin typeface="Arial" charset="0"/>
                <a:ea typeface="Arial" charset="0"/>
                <a:cs typeface="Arial" charset="0"/>
              </a:rPr>
              <a:t>Forwarding is only over the spanning tree</a:t>
            </a:r>
          </a:p>
          <a:p>
            <a:pPr lvl="1"/>
            <a:r>
              <a:rPr lang="en-US" i="1" dirty="0" smtClean="0">
                <a:latin typeface="Arial" charset="0"/>
                <a:ea typeface="Arial" charset="0"/>
                <a:cs typeface="Arial" charset="0"/>
              </a:rPr>
              <a:t>Why did you bother with all those other links?</a:t>
            </a:r>
            <a:endParaRPr lang="en-US" i="1" dirty="0">
              <a:latin typeface="Arial" charset="0"/>
              <a:ea typeface="Arial" charset="0"/>
              <a:cs typeface="Arial" charset="0"/>
            </a:endParaRPr>
          </a:p>
          <a:p>
            <a:endParaRPr lang="en-US" dirty="0"/>
          </a:p>
        </p:txBody>
      </p:sp>
      <p:sp>
        <p:nvSpPr>
          <p:cNvPr id="4" name="Slide Number Placeholder 3"/>
          <p:cNvSpPr>
            <a:spLocks noGrp="1"/>
          </p:cNvSpPr>
          <p:nvPr>
            <p:ph type="sldNum" sz="quarter" idx="10"/>
          </p:nvPr>
        </p:nvSpPr>
        <p:spPr/>
        <p:txBody>
          <a:bodyPr/>
          <a:lstStyle/>
          <a:p>
            <a:fld id="{104A0A2D-594B-8E49-B425-D639F4F9ACCA}" type="slidenum">
              <a:rPr lang="en-US" smtClean="0">
                <a:solidFill>
                  <a:srgbClr val="000000"/>
                </a:solidFill>
              </a:rPr>
              <a:pPr/>
              <a:t>30</a:t>
            </a:fld>
            <a:endParaRPr lang="en-US">
              <a:solidFill>
                <a:srgbClr val="000000"/>
              </a:solidFill>
            </a:endParaRPr>
          </a:p>
        </p:txBody>
      </p:sp>
    </p:spTree>
    <p:extLst>
      <p:ext uri="{BB962C8B-B14F-4D97-AF65-F5344CB8AC3E}">
        <p14:creationId xmlns:p14="http://schemas.microsoft.com/office/powerpoint/2010/main" val="5258411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4"/>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41148135-0A44-7043-B7DE-0661257FCDAA}" type="slidenum">
              <a:rPr lang="en-US" sz="1400" b="0">
                <a:latin typeface="Times New Roman" charset="0"/>
              </a:rPr>
              <a:pPr eaLnBrk="1" hangingPunct="1"/>
              <a:t>31</a:t>
            </a:fld>
            <a:endParaRPr lang="en-US" sz="1400" b="0">
              <a:latin typeface="Times New Roman" charset="0"/>
            </a:endParaRPr>
          </a:p>
        </p:txBody>
      </p:sp>
      <p:sp>
        <p:nvSpPr>
          <p:cNvPr id="69635" name="Rectangle 2"/>
          <p:cNvSpPr>
            <a:spLocks noGrp="1" noChangeArrowheads="1"/>
          </p:cNvSpPr>
          <p:nvPr>
            <p:ph type="ctrTitle"/>
          </p:nvPr>
        </p:nvSpPr>
        <p:spPr/>
        <p:txBody>
          <a:bodyPr/>
          <a:lstStyle/>
          <a:p>
            <a:r>
              <a:rPr lang="en-US" dirty="0" smtClean="0">
                <a:latin typeface="Helvetica" charset="0"/>
                <a:ea typeface="ＭＳ Ｐゴシック" charset="0"/>
                <a:cs typeface="ＭＳ Ｐゴシック" charset="0"/>
              </a:rPr>
              <a:t>Broadcast </a:t>
            </a:r>
            <a:r>
              <a:rPr lang="en-US" dirty="0" err="1" smtClean="0">
                <a:latin typeface="Helvetica" charset="0"/>
                <a:ea typeface="ＭＳ Ｐゴシック" charset="0"/>
                <a:cs typeface="ＭＳ Ｐゴシック" charset="0"/>
              </a:rPr>
              <a:t>vs</a:t>
            </a:r>
            <a:r>
              <a:rPr lang="en-US" dirty="0" smtClean="0">
                <a:latin typeface="Helvetica" charset="0"/>
                <a:ea typeface="ＭＳ Ｐゴシック" charset="0"/>
                <a:cs typeface="ＭＳ Ｐゴシック" charset="0"/>
              </a:rPr>
              <a:t> Point-to-Point</a:t>
            </a:r>
            <a:endParaRPr lang="en-US" dirty="0">
              <a:latin typeface="Helvetica" charset="0"/>
              <a:ea typeface="ＭＳ Ｐゴシック" charset="0"/>
              <a:cs typeface="ＭＳ Ｐゴシック" charset="0"/>
            </a:endParaRPr>
          </a:p>
        </p:txBody>
      </p:sp>
      <p:sp>
        <p:nvSpPr>
          <p:cNvPr id="69636" name="Subtitle 4"/>
          <p:cNvSpPr>
            <a:spLocks noGrp="1"/>
          </p:cNvSpPr>
          <p:nvPr>
            <p:ph type="subTitle" idx="1"/>
          </p:nvPr>
        </p:nvSpPr>
        <p:spPr/>
        <p:txBody>
          <a:bodyPr/>
          <a:lstStyle/>
          <a:p>
            <a:endParaRPr lang="en-US" dirty="0">
              <a:latin typeface="Arial" charset="0"/>
              <a:cs typeface="Arial" charset="0"/>
            </a:endParaRPr>
          </a:p>
        </p:txBody>
      </p:sp>
    </p:spTree>
    <p:extLst>
      <p:ext uri="{BB962C8B-B14F-4D97-AF65-F5344CB8AC3E}">
        <p14:creationId xmlns:p14="http://schemas.microsoft.com/office/powerpoint/2010/main" val="192334210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740786BF-63C6-6443-9F32-0289B4EAEC44}" type="slidenum">
              <a:rPr lang="en-US" sz="1400" b="0">
                <a:latin typeface="Times New Roman" charset="0"/>
              </a:rPr>
              <a:pPr eaLnBrk="1" hangingPunct="1"/>
              <a:t>32</a:t>
            </a:fld>
            <a:endParaRPr lang="en-US" sz="1400" b="0">
              <a:latin typeface="Times New Roman" charset="0"/>
            </a:endParaRPr>
          </a:p>
        </p:txBody>
      </p:sp>
      <p:sp>
        <p:nvSpPr>
          <p:cNvPr id="56323"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Point-to-Point vs. Broadcast Media</a:t>
            </a:r>
          </a:p>
        </p:txBody>
      </p:sp>
      <p:sp>
        <p:nvSpPr>
          <p:cNvPr id="957443" name="Rectangle 3"/>
          <p:cNvSpPr>
            <a:spLocks noGrp="1" noChangeArrowheads="1"/>
          </p:cNvSpPr>
          <p:nvPr>
            <p:ph type="body" idx="1"/>
          </p:nvPr>
        </p:nvSpPr>
        <p:spPr/>
        <p:txBody>
          <a:bodyPr/>
          <a:lstStyle/>
          <a:p>
            <a:r>
              <a:rPr lang="en-US">
                <a:latin typeface="Arial" charset="0"/>
                <a:cs typeface="Arial" charset="0"/>
              </a:rPr>
              <a:t>Point-to-point: </a:t>
            </a:r>
            <a:r>
              <a:rPr lang="en-US">
                <a:solidFill>
                  <a:srgbClr val="0000FF"/>
                </a:solidFill>
                <a:latin typeface="Arial" charset="0"/>
                <a:cs typeface="Arial" charset="0"/>
              </a:rPr>
              <a:t>dedicated</a:t>
            </a:r>
            <a:r>
              <a:rPr lang="en-US">
                <a:latin typeface="Arial" charset="0"/>
                <a:cs typeface="Arial" charset="0"/>
              </a:rPr>
              <a:t> pairwise communication</a:t>
            </a:r>
          </a:p>
          <a:p>
            <a:pPr lvl="1"/>
            <a:r>
              <a:rPr lang="en-US">
                <a:latin typeface="Arial" charset="0"/>
                <a:ea typeface="Arial" charset="0"/>
                <a:cs typeface="Arial" charset="0"/>
              </a:rPr>
              <a:t>Long-distance fiber link</a:t>
            </a:r>
          </a:p>
          <a:p>
            <a:pPr lvl="1"/>
            <a:r>
              <a:rPr lang="en-US">
                <a:latin typeface="Arial" charset="0"/>
                <a:ea typeface="Arial" charset="0"/>
                <a:cs typeface="Arial" charset="0"/>
              </a:rPr>
              <a:t>Point-to-point link between Ethernet switch and host</a:t>
            </a:r>
          </a:p>
          <a:p>
            <a:r>
              <a:rPr lang="en-US">
                <a:latin typeface="Arial" charset="0"/>
                <a:cs typeface="Arial" charset="0"/>
              </a:rPr>
              <a:t>Broadcast: </a:t>
            </a:r>
            <a:r>
              <a:rPr lang="en-US">
                <a:solidFill>
                  <a:srgbClr val="0000FF"/>
                </a:solidFill>
                <a:latin typeface="Arial" charset="0"/>
                <a:cs typeface="Arial" charset="0"/>
              </a:rPr>
              <a:t>shared</a:t>
            </a:r>
            <a:r>
              <a:rPr lang="en-US">
                <a:latin typeface="Arial" charset="0"/>
                <a:cs typeface="Arial" charset="0"/>
              </a:rPr>
              <a:t> wire or medium</a:t>
            </a:r>
          </a:p>
          <a:p>
            <a:pPr lvl="1"/>
            <a:r>
              <a:rPr lang="en-US">
                <a:latin typeface="Arial" charset="0"/>
                <a:ea typeface="Arial" charset="0"/>
                <a:cs typeface="Arial" charset="0"/>
              </a:rPr>
              <a:t>Traditional Ethernet</a:t>
            </a:r>
          </a:p>
          <a:p>
            <a:pPr lvl="1"/>
            <a:r>
              <a:rPr lang="en-US">
                <a:latin typeface="Arial" charset="0"/>
                <a:ea typeface="Arial" charset="0"/>
                <a:cs typeface="Arial" charset="0"/>
              </a:rPr>
              <a:t>802.11 wireless LAN</a:t>
            </a:r>
          </a:p>
          <a:p>
            <a:endParaRPr lang="en-US">
              <a:latin typeface="Arial" charset="0"/>
              <a:cs typeface="Arial" charset="0"/>
            </a:endParaRPr>
          </a:p>
          <a:p>
            <a:endParaRPr lang="en-US">
              <a:latin typeface="Arial" charset="0"/>
              <a:cs typeface="Arial" charset="0"/>
            </a:endParaRPr>
          </a:p>
          <a:p>
            <a:endParaRPr lang="en-US">
              <a:latin typeface="Arial" charset="0"/>
              <a:cs typeface="Arial" charset="0"/>
            </a:endParaRPr>
          </a:p>
          <a:p>
            <a:endParaRPr lang="en-US">
              <a:latin typeface="Arial" charset="0"/>
              <a:cs typeface="Arial" charset="0"/>
            </a:endParaRPr>
          </a:p>
        </p:txBody>
      </p:sp>
      <p:pic>
        <p:nvPicPr>
          <p:cNvPr id="957444" name="Picture 4"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0813" y="4311650"/>
            <a:ext cx="5800725"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7445" name="Picture 5" descr="cocktai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4278313"/>
            <a:ext cx="3048000"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49406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74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5744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5744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5744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5744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5744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5744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574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744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31C2953F-7500-BD48-AE46-D2B1336DCF57}" type="slidenum">
              <a:rPr lang="en-US" sz="1400" b="0">
                <a:latin typeface="Times New Roman" charset="0"/>
              </a:rPr>
              <a:pPr eaLnBrk="1" hangingPunct="1"/>
              <a:t>33</a:t>
            </a:fld>
            <a:endParaRPr lang="en-US" sz="1400" b="0">
              <a:latin typeface="Times New Roman" charset="0"/>
            </a:endParaRPr>
          </a:p>
        </p:txBody>
      </p:sp>
      <p:sp>
        <p:nvSpPr>
          <p:cNvPr id="58371"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Multiple Access Algorithm</a:t>
            </a:r>
          </a:p>
        </p:txBody>
      </p:sp>
      <p:sp>
        <p:nvSpPr>
          <p:cNvPr id="959491" name="Rectangle 3"/>
          <p:cNvSpPr>
            <a:spLocks noGrp="1" noChangeArrowheads="1"/>
          </p:cNvSpPr>
          <p:nvPr>
            <p:ph type="body" idx="1"/>
          </p:nvPr>
        </p:nvSpPr>
        <p:spPr/>
        <p:txBody>
          <a:bodyPr/>
          <a:lstStyle/>
          <a:p>
            <a:r>
              <a:rPr lang="en-US" dirty="0">
                <a:latin typeface="Arial" charset="0"/>
                <a:cs typeface="Arial" charset="0"/>
              </a:rPr>
              <a:t>Single shared broadcast channel</a:t>
            </a:r>
          </a:p>
          <a:p>
            <a:pPr lvl="1"/>
            <a:r>
              <a:rPr lang="en-US" dirty="0">
                <a:latin typeface="Arial" charset="0"/>
                <a:ea typeface="Arial" charset="0"/>
                <a:cs typeface="Arial" charset="0"/>
              </a:rPr>
              <a:t>Must avoid having multiple nodes speaking at once</a:t>
            </a:r>
          </a:p>
          <a:p>
            <a:pPr lvl="1"/>
            <a:r>
              <a:rPr lang="en-US" dirty="0">
                <a:latin typeface="Arial" charset="0"/>
                <a:ea typeface="Arial" charset="0"/>
                <a:cs typeface="Arial" charset="0"/>
              </a:rPr>
              <a:t>Otherwise, collisions lead to garbled data</a:t>
            </a:r>
          </a:p>
          <a:p>
            <a:pPr lvl="1"/>
            <a:r>
              <a:rPr lang="en-US" dirty="0" smtClean="0">
                <a:latin typeface="Arial" charset="0"/>
                <a:ea typeface="Arial" charset="0"/>
                <a:cs typeface="Arial" charset="0"/>
              </a:rPr>
              <a:t>Need distributed </a:t>
            </a:r>
            <a:r>
              <a:rPr lang="en-US" dirty="0">
                <a:latin typeface="Arial" charset="0"/>
                <a:ea typeface="Arial" charset="0"/>
                <a:cs typeface="Arial" charset="0"/>
              </a:rPr>
              <a:t>algorithm for sharing the channel</a:t>
            </a:r>
          </a:p>
          <a:p>
            <a:pPr lvl="1"/>
            <a:r>
              <a:rPr lang="en-US" dirty="0">
                <a:latin typeface="Arial" charset="0"/>
                <a:ea typeface="Arial" charset="0"/>
                <a:cs typeface="Arial" charset="0"/>
              </a:rPr>
              <a:t>Algorithm determines which node can </a:t>
            </a:r>
            <a:r>
              <a:rPr lang="en-US" dirty="0" smtClean="0">
                <a:latin typeface="Arial" charset="0"/>
                <a:ea typeface="Arial" charset="0"/>
                <a:cs typeface="Arial" charset="0"/>
              </a:rPr>
              <a:t>transmit</a:t>
            </a:r>
          </a:p>
          <a:p>
            <a:pPr lvl="1"/>
            <a:endParaRPr lang="en-US" dirty="0">
              <a:latin typeface="Arial" charset="0"/>
              <a:ea typeface="Arial" charset="0"/>
              <a:cs typeface="Arial" charset="0"/>
            </a:endParaRPr>
          </a:p>
          <a:p>
            <a:r>
              <a:rPr lang="en-US" dirty="0">
                <a:latin typeface="Arial" charset="0"/>
                <a:cs typeface="Arial" charset="0"/>
              </a:rPr>
              <a:t>Classes of techniques</a:t>
            </a:r>
          </a:p>
          <a:p>
            <a:pPr lvl="1">
              <a:buClr>
                <a:schemeClr val="tx2"/>
              </a:buClr>
            </a:pPr>
            <a:r>
              <a:rPr lang="en-US" dirty="0">
                <a:solidFill>
                  <a:srgbClr val="0000FF"/>
                </a:solidFill>
                <a:latin typeface="Arial" charset="0"/>
                <a:ea typeface="Arial" charset="0"/>
                <a:cs typeface="Arial" charset="0"/>
              </a:rPr>
              <a:t>Channel partitioning</a:t>
            </a:r>
            <a:r>
              <a:rPr lang="en-US" dirty="0">
                <a:latin typeface="Arial" charset="0"/>
                <a:ea typeface="Arial" charset="0"/>
                <a:cs typeface="Arial" charset="0"/>
              </a:rPr>
              <a:t>: divide channel into pieces</a:t>
            </a:r>
          </a:p>
          <a:p>
            <a:pPr lvl="1">
              <a:buClr>
                <a:schemeClr val="tx2"/>
              </a:buClr>
            </a:pPr>
            <a:r>
              <a:rPr lang="en-US" dirty="0">
                <a:solidFill>
                  <a:srgbClr val="0000FF"/>
                </a:solidFill>
                <a:latin typeface="Arial" charset="0"/>
                <a:ea typeface="Arial" charset="0"/>
                <a:cs typeface="Arial" charset="0"/>
              </a:rPr>
              <a:t>Taking turns</a:t>
            </a:r>
            <a:r>
              <a:rPr lang="en-US" dirty="0">
                <a:latin typeface="Arial" charset="0"/>
                <a:ea typeface="Arial" charset="0"/>
                <a:cs typeface="Arial" charset="0"/>
              </a:rPr>
              <a:t>: scheme for trading off who gets to transmit</a:t>
            </a:r>
          </a:p>
          <a:p>
            <a:pPr lvl="1">
              <a:buClr>
                <a:schemeClr val="tx2"/>
              </a:buClr>
            </a:pPr>
            <a:r>
              <a:rPr lang="en-US" dirty="0">
                <a:solidFill>
                  <a:srgbClr val="0000FF"/>
                </a:solidFill>
                <a:latin typeface="Arial" charset="0"/>
                <a:ea typeface="Arial" charset="0"/>
                <a:cs typeface="Arial" charset="0"/>
              </a:rPr>
              <a:t>Random access</a:t>
            </a:r>
            <a:r>
              <a:rPr lang="en-US" dirty="0">
                <a:latin typeface="Arial" charset="0"/>
                <a:ea typeface="Arial" charset="0"/>
                <a:cs typeface="Arial" charset="0"/>
              </a:rPr>
              <a:t>: allow collisions, and then </a:t>
            </a:r>
            <a:r>
              <a:rPr lang="en-US" dirty="0" smtClean="0">
                <a:latin typeface="Arial" charset="0"/>
                <a:ea typeface="Arial" charset="0"/>
                <a:cs typeface="Arial" charset="0"/>
              </a:rPr>
              <a:t>recover</a:t>
            </a:r>
            <a:endParaRPr lang="en-US" dirty="0">
              <a:latin typeface="Arial" charset="0"/>
              <a:ea typeface="Arial" charset="0"/>
              <a:cs typeface="Arial" charset="0"/>
            </a:endParaRPr>
          </a:p>
        </p:txBody>
      </p:sp>
    </p:spTree>
    <p:extLst>
      <p:ext uri="{BB962C8B-B14F-4D97-AF65-F5344CB8AC3E}">
        <p14:creationId xmlns:p14="http://schemas.microsoft.com/office/powerpoint/2010/main" val="22461462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94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5949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5949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5949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5949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59491">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59491">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59491">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5949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9491"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EC7B72D9-D05F-E744-85D3-D707210EDC59}" type="slidenum">
              <a:rPr lang="en-US" sz="1400" b="0">
                <a:latin typeface="Times New Roman" charset="0"/>
              </a:rPr>
              <a:pPr eaLnBrk="1" hangingPunct="1"/>
              <a:t>34</a:t>
            </a:fld>
            <a:endParaRPr lang="en-US" sz="1400" b="0">
              <a:latin typeface="Times New Roman" charset="0"/>
            </a:endParaRPr>
          </a:p>
        </p:txBody>
      </p:sp>
      <p:sp>
        <p:nvSpPr>
          <p:cNvPr id="60419" name="Rectangle 2"/>
          <p:cNvSpPr>
            <a:spLocks noGrp="1" noChangeArrowheads="1"/>
          </p:cNvSpPr>
          <p:nvPr>
            <p:ph type="title"/>
          </p:nvPr>
        </p:nvSpPr>
        <p:spPr/>
        <p:txBody>
          <a:bodyPr/>
          <a:lstStyle/>
          <a:p>
            <a:r>
              <a:rPr lang="en-US" sz="3200">
                <a:latin typeface="Helvetica" charset="0"/>
                <a:ea typeface="ＭＳ Ｐゴシック" charset="0"/>
                <a:cs typeface="ＭＳ Ｐゴシック" charset="0"/>
              </a:rPr>
              <a:t>Channel Partitioning: TDMA</a:t>
            </a:r>
            <a:endParaRPr lang="en-US" sz="4000">
              <a:latin typeface="Helvetica" charset="0"/>
              <a:ea typeface="ＭＳ Ｐゴシック" charset="0"/>
              <a:cs typeface="ＭＳ Ｐゴシック" charset="0"/>
            </a:endParaRPr>
          </a:p>
        </p:txBody>
      </p:sp>
      <p:sp>
        <p:nvSpPr>
          <p:cNvPr id="961539" name="Rectangle 3"/>
          <p:cNvSpPr>
            <a:spLocks noGrp="1" noChangeArrowheads="1"/>
          </p:cNvSpPr>
          <p:nvPr>
            <p:ph type="body" idx="1"/>
          </p:nvPr>
        </p:nvSpPr>
        <p:spPr>
          <a:xfrm>
            <a:off x="457200" y="1219200"/>
            <a:ext cx="8458200" cy="3124200"/>
          </a:xfrm>
        </p:spPr>
        <p:txBody>
          <a:bodyPr/>
          <a:lstStyle/>
          <a:p>
            <a:pPr>
              <a:lnSpc>
                <a:spcPct val="90000"/>
              </a:lnSpc>
              <a:buFontTx/>
              <a:buNone/>
            </a:pPr>
            <a:r>
              <a:rPr lang="en-US">
                <a:solidFill>
                  <a:srgbClr val="FF0000"/>
                </a:solidFill>
                <a:latin typeface="Arial" charset="0"/>
                <a:cs typeface="Arial" charset="0"/>
              </a:rPr>
              <a:t>TDMA: Time Division Multiple Access</a:t>
            </a:r>
            <a:r>
              <a:rPr lang="en-US">
                <a:latin typeface="Arial" charset="0"/>
                <a:cs typeface="Arial" charset="0"/>
              </a:rPr>
              <a:t> </a:t>
            </a:r>
          </a:p>
          <a:p>
            <a:pPr>
              <a:lnSpc>
                <a:spcPct val="90000"/>
              </a:lnSpc>
            </a:pPr>
            <a:r>
              <a:rPr lang="en-US">
                <a:latin typeface="Arial" charset="0"/>
                <a:cs typeface="Arial" charset="0"/>
              </a:rPr>
              <a:t>Access to channel in "rounds" </a:t>
            </a:r>
          </a:p>
          <a:p>
            <a:pPr lvl="1">
              <a:lnSpc>
                <a:spcPct val="90000"/>
              </a:lnSpc>
            </a:pPr>
            <a:r>
              <a:rPr lang="en-US">
                <a:latin typeface="Arial" charset="0"/>
                <a:ea typeface="Arial" charset="0"/>
                <a:cs typeface="Arial" charset="0"/>
              </a:rPr>
              <a:t>Each station gets fixed length slot in each round</a:t>
            </a:r>
          </a:p>
          <a:p>
            <a:pPr>
              <a:lnSpc>
                <a:spcPct val="90000"/>
              </a:lnSpc>
            </a:pPr>
            <a:r>
              <a:rPr lang="en-US">
                <a:latin typeface="Arial" charset="0"/>
                <a:cs typeface="Arial" charset="0"/>
              </a:rPr>
              <a:t>Time-slot length is packet transmission time </a:t>
            </a:r>
          </a:p>
          <a:p>
            <a:pPr lvl="1">
              <a:lnSpc>
                <a:spcPct val="90000"/>
              </a:lnSpc>
              <a:buClr>
                <a:schemeClr val="tx2"/>
              </a:buClr>
            </a:pPr>
            <a:r>
              <a:rPr lang="en-US" i="1">
                <a:solidFill>
                  <a:srgbClr val="FF3300"/>
                </a:solidFill>
                <a:latin typeface="Arial" charset="0"/>
                <a:ea typeface="Arial" charset="0"/>
                <a:cs typeface="Arial" charset="0"/>
              </a:rPr>
              <a:t>Unused slots go idle</a:t>
            </a:r>
            <a:r>
              <a:rPr lang="en-US">
                <a:latin typeface="Arial" charset="0"/>
                <a:ea typeface="Arial" charset="0"/>
                <a:cs typeface="Arial" charset="0"/>
              </a:rPr>
              <a:t> </a:t>
            </a:r>
          </a:p>
          <a:p>
            <a:pPr>
              <a:lnSpc>
                <a:spcPct val="90000"/>
              </a:lnSpc>
            </a:pPr>
            <a:r>
              <a:rPr lang="en-US">
                <a:latin typeface="Arial" charset="0"/>
                <a:cs typeface="Arial" charset="0"/>
              </a:rPr>
              <a:t>Example: 6-station LAN with slots 0, 3, and 4</a:t>
            </a:r>
          </a:p>
        </p:txBody>
      </p:sp>
      <p:grpSp>
        <p:nvGrpSpPr>
          <p:cNvPr id="2" name="Group 4"/>
          <p:cNvGrpSpPr>
            <a:grpSpLocks/>
          </p:cNvGrpSpPr>
          <p:nvPr/>
        </p:nvGrpSpPr>
        <p:grpSpPr bwMode="auto">
          <a:xfrm>
            <a:off x="1828800" y="4343400"/>
            <a:ext cx="4087813" cy="1287463"/>
            <a:chOff x="1168" y="2929"/>
            <a:chExt cx="2431" cy="762"/>
          </a:xfrm>
        </p:grpSpPr>
        <p:sp>
          <p:nvSpPr>
            <p:cNvPr id="60422" name="Line 5"/>
            <p:cNvSpPr>
              <a:spLocks noChangeShapeType="1"/>
            </p:cNvSpPr>
            <p:nvPr/>
          </p:nvSpPr>
          <p:spPr bwMode="auto">
            <a:xfrm>
              <a:off x="1298" y="3522"/>
              <a:ext cx="230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88" tIns="44450" rIns="90488" bIns="44450" anchor="ctr"/>
            <a:lstStyle/>
            <a:p>
              <a:endParaRPr lang="en-US"/>
            </a:p>
          </p:txBody>
        </p:sp>
        <p:sp>
          <p:nvSpPr>
            <p:cNvPr id="60423" name="Line 6"/>
            <p:cNvSpPr>
              <a:spLocks noChangeShapeType="1"/>
            </p:cNvSpPr>
            <p:nvPr/>
          </p:nvSpPr>
          <p:spPr bwMode="auto">
            <a:xfrm flipV="1">
              <a:off x="1585" y="3283"/>
              <a:ext cx="0" cy="23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88" tIns="44450" rIns="90488" bIns="44450" anchor="ctr"/>
            <a:lstStyle/>
            <a:p>
              <a:endParaRPr lang="en-US"/>
            </a:p>
          </p:txBody>
        </p:sp>
        <p:sp>
          <p:nvSpPr>
            <p:cNvPr id="60424" name="Line 7"/>
            <p:cNvSpPr>
              <a:spLocks noChangeShapeType="1"/>
            </p:cNvSpPr>
            <p:nvPr/>
          </p:nvSpPr>
          <p:spPr bwMode="auto">
            <a:xfrm flipV="1">
              <a:off x="1729" y="3379"/>
              <a:ext cx="0" cy="14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88" tIns="44450" rIns="90488" bIns="44450" anchor="ctr"/>
            <a:lstStyle/>
            <a:p>
              <a:endParaRPr lang="en-US"/>
            </a:p>
          </p:txBody>
        </p:sp>
        <p:sp>
          <p:nvSpPr>
            <p:cNvPr id="60425" name="Line 8"/>
            <p:cNvSpPr>
              <a:spLocks noChangeShapeType="1"/>
            </p:cNvSpPr>
            <p:nvPr/>
          </p:nvSpPr>
          <p:spPr bwMode="auto">
            <a:xfrm flipV="1">
              <a:off x="2448" y="3283"/>
              <a:ext cx="0" cy="23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88" tIns="44450" rIns="90488" bIns="44450" anchor="ctr"/>
            <a:lstStyle/>
            <a:p>
              <a:endParaRPr lang="en-US"/>
            </a:p>
          </p:txBody>
        </p:sp>
        <p:sp>
          <p:nvSpPr>
            <p:cNvPr id="60426" name="Line 9"/>
            <p:cNvSpPr>
              <a:spLocks noChangeShapeType="1"/>
            </p:cNvSpPr>
            <p:nvPr/>
          </p:nvSpPr>
          <p:spPr bwMode="auto">
            <a:xfrm flipV="1">
              <a:off x="2017" y="3379"/>
              <a:ext cx="0" cy="14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88" tIns="44450" rIns="90488" bIns="44450" anchor="ctr"/>
            <a:lstStyle/>
            <a:p>
              <a:endParaRPr lang="en-US"/>
            </a:p>
          </p:txBody>
        </p:sp>
        <p:sp>
          <p:nvSpPr>
            <p:cNvPr id="60427" name="Line 10"/>
            <p:cNvSpPr>
              <a:spLocks noChangeShapeType="1"/>
            </p:cNvSpPr>
            <p:nvPr/>
          </p:nvSpPr>
          <p:spPr bwMode="auto">
            <a:xfrm flipV="1">
              <a:off x="2161" y="3379"/>
              <a:ext cx="0" cy="14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88" tIns="44450" rIns="90488" bIns="44450" anchor="ctr"/>
            <a:lstStyle/>
            <a:p>
              <a:endParaRPr lang="en-US"/>
            </a:p>
          </p:txBody>
        </p:sp>
        <p:sp>
          <p:nvSpPr>
            <p:cNvPr id="60428" name="Line 11"/>
            <p:cNvSpPr>
              <a:spLocks noChangeShapeType="1"/>
            </p:cNvSpPr>
            <p:nvPr/>
          </p:nvSpPr>
          <p:spPr bwMode="auto">
            <a:xfrm flipV="1">
              <a:off x="2304" y="3379"/>
              <a:ext cx="0" cy="14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88" tIns="44450" rIns="90488" bIns="44450" anchor="ctr"/>
            <a:lstStyle/>
            <a:p>
              <a:endParaRPr lang="en-US"/>
            </a:p>
          </p:txBody>
        </p:sp>
        <p:sp>
          <p:nvSpPr>
            <p:cNvPr id="60429" name="Line 12"/>
            <p:cNvSpPr>
              <a:spLocks noChangeShapeType="1"/>
            </p:cNvSpPr>
            <p:nvPr/>
          </p:nvSpPr>
          <p:spPr bwMode="auto">
            <a:xfrm flipV="1">
              <a:off x="2592" y="3379"/>
              <a:ext cx="0" cy="14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88" tIns="44450" rIns="90488" bIns="44450" anchor="ctr"/>
            <a:lstStyle/>
            <a:p>
              <a:endParaRPr lang="en-US"/>
            </a:p>
          </p:txBody>
        </p:sp>
        <p:sp>
          <p:nvSpPr>
            <p:cNvPr id="60430" name="Line 13"/>
            <p:cNvSpPr>
              <a:spLocks noChangeShapeType="1"/>
            </p:cNvSpPr>
            <p:nvPr/>
          </p:nvSpPr>
          <p:spPr bwMode="auto">
            <a:xfrm flipV="1">
              <a:off x="3311" y="3283"/>
              <a:ext cx="0" cy="23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88" tIns="44450" rIns="90488" bIns="44450" anchor="ctr"/>
            <a:lstStyle/>
            <a:p>
              <a:endParaRPr lang="en-US"/>
            </a:p>
          </p:txBody>
        </p:sp>
        <p:sp>
          <p:nvSpPr>
            <p:cNvPr id="60431" name="Line 14"/>
            <p:cNvSpPr>
              <a:spLocks noChangeShapeType="1"/>
            </p:cNvSpPr>
            <p:nvPr/>
          </p:nvSpPr>
          <p:spPr bwMode="auto">
            <a:xfrm flipV="1">
              <a:off x="2880" y="3379"/>
              <a:ext cx="0" cy="14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88" tIns="44450" rIns="90488" bIns="44450" anchor="ctr"/>
            <a:lstStyle/>
            <a:p>
              <a:endParaRPr lang="en-US"/>
            </a:p>
          </p:txBody>
        </p:sp>
        <p:sp>
          <p:nvSpPr>
            <p:cNvPr id="60432" name="Line 15"/>
            <p:cNvSpPr>
              <a:spLocks noChangeShapeType="1"/>
            </p:cNvSpPr>
            <p:nvPr/>
          </p:nvSpPr>
          <p:spPr bwMode="auto">
            <a:xfrm flipV="1">
              <a:off x="3023" y="3379"/>
              <a:ext cx="0" cy="14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88" tIns="44450" rIns="90488" bIns="44450" anchor="ctr"/>
            <a:lstStyle/>
            <a:p>
              <a:endParaRPr lang="en-US"/>
            </a:p>
          </p:txBody>
        </p:sp>
        <p:sp>
          <p:nvSpPr>
            <p:cNvPr id="60433" name="Line 16"/>
            <p:cNvSpPr>
              <a:spLocks noChangeShapeType="1"/>
            </p:cNvSpPr>
            <p:nvPr/>
          </p:nvSpPr>
          <p:spPr bwMode="auto">
            <a:xfrm flipV="1">
              <a:off x="3167" y="3379"/>
              <a:ext cx="0" cy="14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88" tIns="44450" rIns="90488" bIns="44450" anchor="ctr"/>
            <a:lstStyle/>
            <a:p>
              <a:endParaRPr lang="en-US"/>
            </a:p>
          </p:txBody>
        </p:sp>
        <p:sp>
          <p:nvSpPr>
            <p:cNvPr id="60434" name="Rectangle 17"/>
            <p:cNvSpPr>
              <a:spLocks noChangeArrowheads="1"/>
            </p:cNvSpPr>
            <p:nvPr/>
          </p:nvSpPr>
          <p:spPr bwMode="auto">
            <a:xfrm>
              <a:off x="1585" y="3379"/>
              <a:ext cx="144" cy="143"/>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endParaRPr lang="en-US"/>
            </a:p>
          </p:txBody>
        </p:sp>
        <p:sp>
          <p:nvSpPr>
            <p:cNvPr id="60435" name="Rectangle 18"/>
            <p:cNvSpPr>
              <a:spLocks noChangeArrowheads="1"/>
            </p:cNvSpPr>
            <p:nvPr/>
          </p:nvSpPr>
          <p:spPr bwMode="auto">
            <a:xfrm>
              <a:off x="2448" y="3379"/>
              <a:ext cx="144" cy="143"/>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endParaRPr lang="en-US"/>
            </a:p>
          </p:txBody>
        </p:sp>
        <p:sp>
          <p:nvSpPr>
            <p:cNvPr id="60436" name="Rectangle 19"/>
            <p:cNvSpPr>
              <a:spLocks noChangeArrowheads="1"/>
            </p:cNvSpPr>
            <p:nvPr/>
          </p:nvSpPr>
          <p:spPr bwMode="auto">
            <a:xfrm>
              <a:off x="2017" y="3379"/>
              <a:ext cx="144" cy="143"/>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endParaRPr lang="en-US"/>
            </a:p>
          </p:txBody>
        </p:sp>
        <p:sp>
          <p:nvSpPr>
            <p:cNvPr id="60437" name="Rectangle 20"/>
            <p:cNvSpPr>
              <a:spLocks noChangeArrowheads="1"/>
            </p:cNvSpPr>
            <p:nvPr/>
          </p:nvSpPr>
          <p:spPr bwMode="auto">
            <a:xfrm>
              <a:off x="2880" y="3379"/>
              <a:ext cx="143" cy="143"/>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endParaRPr lang="en-US"/>
            </a:p>
          </p:txBody>
        </p:sp>
        <p:sp>
          <p:nvSpPr>
            <p:cNvPr id="60438" name="Rectangle 21"/>
            <p:cNvSpPr>
              <a:spLocks noChangeArrowheads="1"/>
            </p:cNvSpPr>
            <p:nvPr/>
          </p:nvSpPr>
          <p:spPr bwMode="auto">
            <a:xfrm>
              <a:off x="2161" y="3379"/>
              <a:ext cx="143" cy="143"/>
            </a:xfrm>
            <a:prstGeom prst="rect">
              <a:avLst/>
            </a:prstGeom>
            <a:solidFill>
              <a:schemeClr val="fo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endParaRPr lang="en-US"/>
            </a:p>
          </p:txBody>
        </p:sp>
        <p:sp>
          <p:nvSpPr>
            <p:cNvPr id="60439" name="Rectangle 22"/>
            <p:cNvSpPr>
              <a:spLocks noChangeArrowheads="1"/>
            </p:cNvSpPr>
            <p:nvPr/>
          </p:nvSpPr>
          <p:spPr bwMode="auto">
            <a:xfrm>
              <a:off x="3023" y="3379"/>
              <a:ext cx="144" cy="143"/>
            </a:xfrm>
            <a:prstGeom prst="rect">
              <a:avLst/>
            </a:prstGeom>
            <a:solidFill>
              <a:schemeClr val="fo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lstStyle/>
            <a:p>
              <a:endParaRPr lang="en-US"/>
            </a:p>
          </p:txBody>
        </p:sp>
        <p:sp>
          <p:nvSpPr>
            <p:cNvPr id="60440" name="AutoShape 23"/>
            <p:cNvSpPr>
              <a:spLocks/>
            </p:cNvSpPr>
            <p:nvPr/>
          </p:nvSpPr>
          <p:spPr bwMode="auto">
            <a:xfrm rot="5400000">
              <a:off x="1993" y="2809"/>
              <a:ext cx="48" cy="863"/>
            </a:xfrm>
            <a:prstGeom prst="leftBrace">
              <a:avLst>
                <a:gd name="adj1" fmla="val 149826"/>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endParaRPr lang="en-US"/>
            </a:p>
          </p:txBody>
        </p:sp>
        <p:sp>
          <p:nvSpPr>
            <p:cNvPr id="60441" name="AutoShape 24"/>
            <p:cNvSpPr>
              <a:spLocks/>
            </p:cNvSpPr>
            <p:nvPr/>
          </p:nvSpPr>
          <p:spPr bwMode="auto">
            <a:xfrm rot="5400000">
              <a:off x="2856" y="2809"/>
              <a:ext cx="48" cy="863"/>
            </a:xfrm>
            <a:prstGeom prst="leftBrace">
              <a:avLst>
                <a:gd name="adj1" fmla="val 149826"/>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endParaRPr lang="en-US"/>
            </a:p>
          </p:txBody>
        </p:sp>
        <p:sp>
          <p:nvSpPr>
            <p:cNvPr id="60442" name="Text Box 25"/>
            <p:cNvSpPr txBox="1">
              <a:spLocks noChangeArrowheads="1"/>
            </p:cNvSpPr>
            <p:nvPr/>
          </p:nvSpPr>
          <p:spPr bwMode="auto">
            <a:xfrm>
              <a:off x="2175" y="2929"/>
              <a:ext cx="524"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343" tIns="44379" rIns="90343" bIns="44379">
              <a:spAutoFit/>
            </a:bodyPr>
            <a:lstStyle>
              <a:lvl1pPr defTabSz="912813" eaLnBrk="0" hangingPunct="0">
                <a:defRPr sz="2000" b="1">
                  <a:solidFill>
                    <a:schemeClr val="tx1"/>
                  </a:solidFill>
                  <a:latin typeface="Courier New" charset="0"/>
                  <a:ea typeface="ＭＳ Ｐゴシック" charset="0"/>
                  <a:cs typeface="Arial" charset="0"/>
                </a:defRPr>
              </a:lvl1pPr>
              <a:lvl2pPr marL="37931725" indent="-37474525" defTabSz="91281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600" b="0">
                  <a:latin typeface="Arial" charset="0"/>
                </a:rPr>
                <a:t>Rounds</a:t>
              </a:r>
            </a:p>
          </p:txBody>
        </p:sp>
        <p:sp>
          <p:nvSpPr>
            <p:cNvPr id="60443" name="Line 26"/>
            <p:cNvSpPr>
              <a:spLocks noChangeShapeType="1"/>
            </p:cNvSpPr>
            <p:nvPr/>
          </p:nvSpPr>
          <p:spPr bwMode="auto">
            <a:xfrm flipH="1">
              <a:off x="2017" y="3121"/>
              <a:ext cx="287" cy="9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60444" name="Line 27"/>
            <p:cNvSpPr>
              <a:spLocks noChangeShapeType="1"/>
            </p:cNvSpPr>
            <p:nvPr/>
          </p:nvSpPr>
          <p:spPr bwMode="auto">
            <a:xfrm>
              <a:off x="2496" y="3121"/>
              <a:ext cx="384" cy="9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60445" name="Text Box 28"/>
            <p:cNvSpPr txBox="1">
              <a:spLocks noChangeArrowheads="1"/>
            </p:cNvSpPr>
            <p:nvPr/>
          </p:nvSpPr>
          <p:spPr bwMode="auto">
            <a:xfrm>
              <a:off x="1590" y="3504"/>
              <a:ext cx="166"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343" tIns="44379" rIns="90343" bIns="44379">
              <a:spAutoFit/>
            </a:bodyPr>
            <a:lstStyle>
              <a:lvl1pPr defTabSz="912813" eaLnBrk="0" hangingPunct="0">
                <a:defRPr sz="2000" b="1">
                  <a:solidFill>
                    <a:schemeClr val="tx1"/>
                  </a:solidFill>
                  <a:latin typeface="Courier New" charset="0"/>
                  <a:ea typeface="ＭＳ Ｐゴシック" charset="0"/>
                  <a:cs typeface="Arial" charset="0"/>
                </a:defRPr>
              </a:lvl1pPr>
              <a:lvl2pPr marL="37931725" indent="-37474525" defTabSz="91281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400">
                  <a:latin typeface="Arial" charset="0"/>
                </a:rPr>
                <a:t>0</a:t>
              </a:r>
            </a:p>
          </p:txBody>
        </p:sp>
        <p:sp>
          <p:nvSpPr>
            <p:cNvPr id="60446" name="Text Box 29"/>
            <p:cNvSpPr txBox="1">
              <a:spLocks noChangeArrowheads="1"/>
            </p:cNvSpPr>
            <p:nvPr/>
          </p:nvSpPr>
          <p:spPr bwMode="auto">
            <a:xfrm>
              <a:off x="1750" y="3504"/>
              <a:ext cx="167"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343" tIns="44379" rIns="90343" bIns="44379">
              <a:spAutoFit/>
            </a:bodyPr>
            <a:lstStyle>
              <a:lvl1pPr defTabSz="912813" eaLnBrk="0" hangingPunct="0">
                <a:defRPr sz="2000" b="1">
                  <a:solidFill>
                    <a:schemeClr val="tx1"/>
                  </a:solidFill>
                  <a:latin typeface="Courier New" charset="0"/>
                  <a:ea typeface="ＭＳ Ｐゴシック" charset="0"/>
                  <a:cs typeface="Arial" charset="0"/>
                </a:defRPr>
              </a:lvl1pPr>
              <a:lvl2pPr marL="37931725" indent="-37474525" defTabSz="91281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400">
                  <a:latin typeface="Arial" charset="0"/>
                </a:rPr>
                <a:t>1</a:t>
              </a:r>
            </a:p>
          </p:txBody>
        </p:sp>
        <p:sp>
          <p:nvSpPr>
            <p:cNvPr id="60447" name="Text Box 30"/>
            <p:cNvSpPr txBox="1">
              <a:spLocks noChangeArrowheads="1"/>
            </p:cNvSpPr>
            <p:nvPr/>
          </p:nvSpPr>
          <p:spPr bwMode="auto">
            <a:xfrm>
              <a:off x="1878" y="3504"/>
              <a:ext cx="166"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343" tIns="44379" rIns="90343" bIns="44379">
              <a:spAutoFit/>
            </a:bodyPr>
            <a:lstStyle>
              <a:lvl1pPr defTabSz="912813" eaLnBrk="0" hangingPunct="0">
                <a:defRPr sz="2000" b="1">
                  <a:solidFill>
                    <a:schemeClr val="tx1"/>
                  </a:solidFill>
                  <a:latin typeface="Courier New" charset="0"/>
                  <a:ea typeface="ＭＳ Ｐゴシック" charset="0"/>
                  <a:cs typeface="Arial" charset="0"/>
                </a:defRPr>
              </a:lvl1pPr>
              <a:lvl2pPr marL="37931725" indent="-37474525" defTabSz="91281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400">
                  <a:latin typeface="Arial" charset="0"/>
                </a:rPr>
                <a:t>2</a:t>
              </a:r>
            </a:p>
          </p:txBody>
        </p:sp>
        <p:sp>
          <p:nvSpPr>
            <p:cNvPr id="60448" name="Text Box 31"/>
            <p:cNvSpPr txBox="1">
              <a:spLocks noChangeArrowheads="1"/>
            </p:cNvSpPr>
            <p:nvPr/>
          </p:nvSpPr>
          <p:spPr bwMode="auto">
            <a:xfrm>
              <a:off x="1990" y="3506"/>
              <a:ext cx="166"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343" tIns="44379" rIns="90343" bIns="44379">
              <a:spAutoFit/>
            </a:bodyPr>
            <a:lstStyle>
              <a:lvl1pPr defTabSz="912813" eaLnBrk="0" hangingPunct="0">
                <a:defRPr sz="2000" b="1">
                  <a:solidFill>
                    <a:schemeClr val="tx1"/>
                  </a:solidFill>
                  <a:latin typeface="Courier New" charset="0"/>
                  <a:ea typeface="ＭＳ Ｐゴシック" charset="0"/>
                  <a:cs typeface="Arial" charset="0"/>
                </a:defRPr>
              </a:lvl1pPr>
              <a:lvl2pPr marL="37931725" indent="-37474525" defTabSz="91281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400">
                  <a:latin typeface="Arial" charset="0"/>
                </a:rPr>
                <a:t>3</a:t>
              </a:r>
            </a:p>
          </p:txBody>
        </p:sp>
        <p:sp>
          <p:nvSpPr>
            <p:cNvPr id="60449" name="Text Box 32"/>
            <p:cNvSpPr txBox="1">
              <a:spLocks noChangeArrowheads="1"/>
            </p:cNvSpPr>
            <p:nvPr/>
          </p:nvSpPr>
          <p:spPr bwMode="auto">
            <a:xfrm>
              <a:off x="2134" y="3504"/>
              <a:ext cx="166"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343" tIns="44379" rIns="90343" bIns="44379">
              <a:spAutoFit/>
            </a:bodyPr>
            <a:lstStyle>
              <a:lvl1pPr defTabSz="912813" eaLnBrk="0" hangingPunct="0">
                <a:defRPr sz="2000" b="1">
                  <a:solidFill>
                    <a:schemeClr val="tx1"/>
                  </a:solidFill>
                  <a:latin typeface="Courier New" charset="0"/>
                  <a:ea typeface="ＭＳ Ｐゴシック" charset="0"/>
                  <a:cs typeface="Arial" charset="0"/>
                </a:defRPr>
              </a:lvl1pPr>
              <a:lvl2pPr marL="37931725" indent="-37474525" defTabSz="91281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400">
                  <a:latin typeface="Arial" charset="0"/>
                </a:rPr>
                <a:t>4</a:t>
              </a:r>
            </a:p>
          </p:txBody>
        </p:sp>
        <p:sp>
          <p:nvSpPr>
            <p:cNvPr id="60450" name="Text Box 33"/>
            <p:cNvSpPr txBox="1">
              <a:spLocks noChangeArrowheads="1"/>
            </p:cNvSpPr>
            <p:nvPr/>
          </p:nvSpPr>
          <p:spPr bwMode="auto">
            <a:xfrm>
              <a:off x="2278" y="3504"/>
              <a:ext cx="166"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343" tIns="44379" rIns="90343" bIns="44379">
              <a:spAutoFit/>
            </a:bodyPr>
            <a:lstStyle>
              <a:lvl1pPr defTabSz="912813" eaLnBrk="0" hangingPunct="0">
                <a:defRPr sz="2000" b="1">
                  <a:solidFill>
                    <a:schemeClr val="tx1"/>
                  </a:solidFill>
                  <a:latin typeface="Courier New" charset="0"/>
                  <a:ea typeface="ＭＳ Ｐゴシック" charset="0"/>
                  <a:cs typeface="Arial" charset="0"/>
                </a:defRPr>
              </a:lvl1pPr>
              <a:lvl2pPr marL="37931725" indent="-37474525" defTabSz="91281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400">
                  <a:latin typeface="Arial" charset="0"/>
                </a:rPr>
                <a:t>5</a:t>
              </a:r>
            </a:p>
          </p:txBody>
        </p:sp>
        <p:sp>
          <p:nvSpPr>
            <p:cNvPr id="60451" name="Line 34"/>
            <p:cNvSpPr>
              <a:spLocks noChangeShapeType="1"/>
            </p:cNvSpPr>
            <p:nvPr/>
          </p:nvSpPr>
          <p:spPr bwMode="auto">
            <a:xfrm flipV="1">
              <a:off x="1873" y="3379"/>
              <a:ext cx="0" cy="14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88" tIns="44450" rIns="90488" bIns="44450" anchor="ctr"/>
            <a:lstStyle/>
            <a:p>
              <a:endParaRPr lang="en-US"/>
            </a:p>
          </p:txBody>
        </p:sp>
        <p:sp>
          <p:nvSpPr>
            <p:cNvPr id="60452" name="Line 35"/>
            <p:cNvSpPr>
              <a:spLocks noChangeShapeType="1"/>
            </p:cNvSpPr>
            <p:nvPr/>
          </p:nvSpPr>
          <p:spPr bwMode="auto">
            <a:xfrm flipV="1">
              <a:off x="2736" y="3379"/>
              <a:ext cx="0" cy="14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88" tIns="44450" rIns="90488" bIns="44450" anchor="ctr"/>
            <a:lstStyle/>
            <a:p>
              <a:endParaRPr lang="en-US"/>
            </a:p>
          </p:txBody>
        </p:sp>
        <p:sp>
          <p:nvSpPr>
            <p:cNvPr id="60453" name="Text Box 36"/>
            <p:cNvSpPr txBox="1">
              <a:spLocks noChangeArrowheads="1"/>
            </p:cNvSpPr>
            <p:nvPr/>
          </p:nvSpPr>
          <p:spPr bwMode="auto">
            <a:xfrm>
              <a:off x="2453" y="3504"/>
              <a:ext cx="166"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343" tIns="44379" rIns="90343" bIns="44379">
              <a:spAutoFit/>
            </a:bodyPr>
            <a:lstStyle>
              <a:lvl1pPr defTabSz="912813" eaLnBrk="0" hangingPunct="0">
                <a:defRPr sz="2000" b="1">
                  <a:solidFill>
                    <a:schemeClr val="tx1"/>
                  </a:solidFill>
                  <a:latin typeface="Courier New" charset="0"/>
                  <a:ea typeface="ＭＳ Ｐゴシック" charset="0"/>
                  <a:cs typeface="Arial" charset="0"/>
                </a:defRPr>
              </a:lvl1pPr>
              <a:lvl2pPr marL="37931725" indent="-37474525" defTabSz="91281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400">
                  <a:latin typeface="Arial" charset="0"/>
                </a:rPr>
                <a:t>0</a:t>
              </a:r>
            </a:p>
          </p:txBody>
        </p:sp>
        <p:sp>
          <p:nvSpPr>
            <p:cNvPr id="60454" name="Text Box 37"/>
            <p:cNvSpPr txBox="1">
              <a:spLocks noChangeArrowheads="1"/>
            </p:cNvSpPr>
            <p:nvPr/>
          </p:nvSpPr>
          <p:spPr bwMode="auto">
            <a:xfrm>
              <a:off x="2613" y="3504"/>
              <a:ext cx="167"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343" tIns="44379" rIns="90343" bIns="44379">
              <a:spAutoFit/>
            </a:bodyPr>
            <a:lstStyle>
              <a:lvl1pPr defTabSz="912813" eaLnBrk="0" hangingPunct="0">
                <a:defRPr sz="2000" b="1">
                  <a:solidFill>
                    <a:schemeClr val="tx1"/>
                  </a:solidFill>
                  <a:latin typeface="Courier New" charset="0"/>
                  <a:ea typeface="ＭＳ Ｐゴシック" charset="0"/>
                  <a:cs typeface="Arial" charset="0"/>
                </a:defRPr>
              </a:lvl1pPr>
              <a:lvl2pPr marL="37931725" indent="-37474525" defTabSz="91281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400">
                  <a:latin typeface="Arial" charset="0"/>
                </a:rPr>
                <a:t>1</a:t>
              </a:r>
            </a:p>
          </p:txBody>
        </p:sp>
        <p:sp>
          <p:nvSpPr>
            <p:cNvPr id="60455" name="Text Box 38"/>
            <p:cNvSpPr txBox="1">
              <a:spLocks noChangeArrowheads="1"/>
            </p:cNvSpPr>
            <p:nvPr/>
          </p:nvSpPr>
          <p:spPr bwMode="auto">
            <a:xfrm>
              <a:off x="2741" y="3504"/>
              <a:ext cx="166"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343" tIns="44379" rIns="90343" bIns="44379">
              <a:spAutoFit/>
            </a:bodyPr>
            <a:lstStyle>
              <a:lvl1pPr defTabSz="912813" eaLnBrk="0" hangingPunct="0">
                <a:defRPr sz="2000" b="1">
                  <a:solidFill>
                    <a:schemeClr val="tx1"/>
                  </a:solidFill>
                  <a:latin typeface="Courier New" charset="0"/>
                  <a:ea typeface="ＭＳ Ｐゴシック" charset="0"/>
                  <a:cs typeface="Arial" charset="0"/>
                </a:defRPr>
              </a:lvl1pPr>
              <a:lvl2pPr marL="37931725" indent="-37474525" defTabSz="91281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400">
                  <a:latin typeface="Arial" charset="0"/>
                </a:rPr>
                <a:t>2</a:t>
              </a:r>
            </a:p>
          </p:txBody>
        </p:sp>
        <p:sp>
          <p:nvSpPr>
            <p:cNvPr id="60456" name="Text Box 39"/>
            <p:cNvSpPr txBox="1">
              <a:spLocks noChangeArrowheads="1"/>
            </p:cNvSpPr>
            <p:nvPr/>
          </p:nvSpPr>
          <p:spPr bwMode="auto">
            <a:xfrm>
              <a:off x="2853" y="3506"/>
              <a:ext cx="166"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343" tIns="44379" rIns="90343" bIns="44379">
              <a:spAutoFit/>
            </a:bodyPr>
            <a:lstStyle>
              <a:lvl1pPr defTabSz="912813" eaLnBrk="0" hangingPunct="0">
                <a:defRPr sz="2000" b="1">
                  <a:solidFill>
                    <a:schemeClr val="tx1"/>
                  </a:solidFill>
                  <a:latin typeface="Courier New" charset="0"/>
                  <a:ea typeface="ＭＳ Ｐゴシック" charset="0"/>
                  <a:cs typeface="Arial" charset="0"/>
                </a:defRPr>
              </a:lvl1pPr>
              <a:lvl2pPr marL="37931725" indent="-37474525" defTabSz="91281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400">
                  <a:latin typeface="Arial" charset="0"/>
                </a:rPr>
                <a:t>3</a:t>
              </a:r>
            </a:p>
          </p:txBody>
        </p:sp>
        <p:sp>
          <p:nvSpPr>
            <p:cNvPr id="60457" name="Text Box 40"/>
            <p:cNvSpPr txBox="1">
              <a:spLocks noChangeArrowheads="1"/>
            </p:cNvSpPr>
            <p:nvPr/>
          </p:nvSpPr>
          <p:spPr bwMode="auto">
            <a:xfrm>
              <a:off x="2997" y="3504"/>
              <a:ext cx="166"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343" tIns="44379" rIns="90343" bIns="44379">
              <a:spAutoFit/>
            </a:bodyPr>
            <a:lstStyle>
              <a:lvl1pPr defTabSz="912813" eaLnBrk="0" hangingPunct="0">
                <a:defRPr sz="2000" b="1">
                  <a:solidFill>
                    <a:schemeClr val="tx1"/>
                  </a:solidFill>
                  <a:latin typeface="Courier New" charset="0"/>
                  <a:ea typeface="ＭＳ Ｐゴシック" charset="0"/>
                  <a:cs typeface="Arial" charset="0"/>
                </a:defRPr>
              </a:lvl1pPr>
              <a:lvl2pPr marL="37931725" indent="-37474525" defTabSz="91281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400">
                  <a:latin typeface="Arial" charset="0"/>
                </a:rPr>
                <a:t>4</a:t>
              </a:r>
            </a:p>
          </p:txBody>
        </p:sp>
        <p:sp>
          <p:nvSpPr>
            <p:cNvPr id="60458" name="Text Box 41"/>
            <p:cNvSpPr txBox="1">
              <a:spLocks noChangeArrowheads="1"/>
            </p:cNvSpPr>
            <p:nvPr/>
          </p:nvSpPr>
          <p:spPr bwMode="auto">
            <a:xfrm>
              <a:off x="3140" y="3504"/>
              <a:ext cx="166"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343" tIns="44379" rIns="90343" bIns="44379">
              <a:spAutoFit/>
            </a:bodyPr>
            <a:lstStyle>
              <a:lvl1pPr defTabSz="912813" eaLnBrk="0" hangingPunct="0">
                <a:defRPr sz="2000" b="1">
                  <a:solidFill>
                    <a:schemeClr val="tx1"/>
                  </a:solidFill>
                  <a:latin typeface="Courier New" charset="0"/>
                  <a:ea typeface="ＭＳ Ｐゴシック" charset="0"/>
                  <a:cs typeface="Arial" charset="0"/>
                </a:defRPr>
              </a:lvl1pPr>
              <a:lvl2pPr marL="37931725" indent="-37474525" defTabSz="91281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400">
                  <a:latin typeface="Arial" charset="0"/>
                </a:rPr>
                <a:t>5</a:t>
              </a:r>
            </a:p>
          </p:txBody>
        </p:sp>
        <p:sp>
          <p:nvSpPr>
            <p:cNvPr id="60459" name="Text Box 42"/>
            <p:cNvSpPr txBox="1">
              <a:spLocks noChangeArrowheads="1"/>
            </p:cNvSpPr>
            <p:nvPr/>
          </p:nvSpPr>
          <p:spPr bwMode="auto">
            <a:xfrm>
              <a:off x="1168" y="3512"/>
              <a:ext cx="486"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343" tIns="44379" rIns="90343" bIns="44379">
              <a:spAutoFit/>
            </a:bodyPr>
            <a:lstStyle>
              <a:lvl1pPr defTabSz="912813" eaLnBrk="0" hangingPunct="0">
                <a:defRPr sz="2000" b="1">
                  <a:solidFill>
                    <a:schemeClr val="tx1"/>
                  </a:solidFill>
                  <a:latin typeface="Courier New" charset="0"/>
                  <a:ea typeface="ＭＳ Ｐゴシック" charset="0"/>
                  <a:cs typeface="Arial" charset="0"/>
                </a:defRPr>
              </a:lvl1pPr>
              <a:lvl2pPr marL="37931725" indent="-37474525" defTabSz="912813"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a:r>
                <a:rPr lang="en-US" sz="1400">
                  <a:latin typeface="Arial" charset="0"/>
                </a:rPr>
                <a:t>Slots = </a:t>
              </a:r>
            </a:p>
          </p:txBody>
        </p:sp>
      </p:grpSp>
    </p:spTree>
    <p:extLst>
      <p:ext uri="{BB962C8B-B14F-4D97-AF65-F5344CB8AC3E}">
        <p14:creationId xmlns:p14="http://schemas.microsoft.com/office/powerpoint/2010/main" val="198677272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5EE92BCB-1C88-1D4B-9681-6DACF10F00E0}" type="slidenum">
              <a:rPr lang="en-US" sz="1400" b="0">
                <a:latin typeface="Times New Roman" charset="0"/>
              </a:rPr>
              <a:pPr eaLnBrk="1" hangingPunct="1"/>
              <a:t>35</a:t>
            </a:fld>
            <a:endParaRPr lang="en-US" sz="1400" b="0">
              <a:latin typeface="Times New Roman" charset="0"/>
            </a:endParaRPr>
          </a:p>
        </p:txBody>
      </p:sp>
      <p:sp>
        <p:nvSpPr>
          <p:cNvPr id="62467" name="Rectangle 2"/>
          <p:cNvSpPr>
            <a:spLocks noGrp="1" noChangeArrowheads="1"/>
          </p:cNvSpPr>
          <p:nvPr>
            <p:ph type="title"/>
          </p:nvPr>
        </p:nvSpPr>
        <p:spPr/>
        <p:txBody>
          <a:bodyPr/>
          <a:lstStyle/>
          <a:p>
            <a:r>
              <a:rPr lang="en-US" sz="3200">
                <a:latin typeface="Helvetica" charset="0"/>
                <a:ea typeface="ＭＳ Ｐゴシック" charset="0"/>
                <a:cs typeface="ＭＳ Ｐゴシック" charset="0"/>
              </a:rPr>
              <a:t>Channel Partitioning: FDMA</a:t>
            </a:r>
            <a:endParaRPr lang="en-US" sz="4000">
              <a:latin typeface="Helvetica" charset="0"/>
              <a:ea typeface="ＭＳ Ｐゴシック" charset="0"/>
              <a:cs typeface="ＭＳ Ｐゴシック" charset="0"/>
            </a:endParaRPr>
          </a:p>
        </p:txBody>
      </p:sp>
      <p:sp>
        <p:nvSpPr>
          <p:cNvPr id="1006595" name="Rectangle 3"/>
          <p:cNvSpPr>
            <a:spLocks noGrp="1" noChangeArrowheads="1"/>
          </p:cNvSpPr>
          <p:nvPr>
            <p:ph type="body" idx="1"/>
          </p:nvPr>
        </p:nvSpPr>
        <p:spPr>
          <a:xfrm>
            <a:off x="457200" y="1219200"/>
            <a:ext cx="8458200" cy="3124200"/>
          </a:xfrm>
        </p:spPr>
        <p:txBody>
          <a:bodyPr/>
          <a:lstStyle/>
          <a:p>
            <a:pPr>
              <a:lnSpc>
                <a:spcPct val="90000"/>
              </a:lnSpc>
              <a:buFontTx/>
              <a:buNone/>
            </a:pPr>
            <a:r>
              <a:rPr lang="en-US">
                <a:solidFill>
                  <a:srgbClr val="FF0000"/>
                </a:solidFill>
                <a:latin typeface="Arial" charset="0"/>
                <a:cs typeface="Arial" charset="0"/>
              </a:rPr>
              <a:t>FDMA: Frequency Division Multiple Access</a:t>
            </a:r>
            <a:r>
              <a:rPr lang="en-US" sz="2400">
                <a:latin typeface="Arial" charset="0"/>
                <a:cs typeface="Arial" charset="0"/>
              </a:rPr>
              <a:t> </a:t>
            </a:r>
          </a:p>
          <a:p>
            <a:r>
              <a:rPr lang="en-US" sz="2400">
                <a:latin typeface="Arial" charset="0"/>
                <a:cs typeface="Arial" charset="0"/>
              </a:rPr>
              <a:t>Channel spectrum divided into frequency bands</a:t>
            </a:r>
          </a:p>
          <a:p>
            <a:r>
              <a:rPr lang="en-US" sz="2400">
                <a:latin typeface="Arial" charset="0"/>
                <a:cs typeface="Arial" charset="0"/>
              </a:rPr>
              <a:t>Each station assigned fixed frequency band</a:t>
            </a:r>
          </a:p>
          <a:p>
            <a:r>
              <a:rPr lang="en-US" sz="2400">
                <a:latin typeface="Arial" charset="0"/>
                <a:cs typeface="Arial" charset="0"/>
              </a:rPr>
              <a:t>Unused transmission time in frequency bands go idle </a:t>
            </a:r>
          </a:p>
          <a:p>
            <a:r>
              <a:rPr lang="en-US" sz="2400">
                <a:latin typeface="Arial" charset="0"/>
                <a:cs typeface="Arial" charset="0"/>
              </a:rPr>
              <a:t>Example: 6-station LAN, 1,3,4 have pkt, frequency bands 2,5,6 idle</a:t>
            </a:r>
          </a:p>
        </p:txBody>
      </p:sp>
      <p:grpSp>
        <p:nvGrpSpPr>
          <p:cNvPr id="2" name="Group 100"/>
          <p:cNvGrpSpPr>
            <a:grpSpLocks/>
          </p:cNvGrpSpPr>
          <p:nvPr/>
        </p:nvGrpSpPr>
        <p:grpSpPr bwMode="auto">
          <a:xfrm>
            <a:off x="619125" y="4017963"/>
            <a:ext cx="7697788" cy="2424112"/>
            <a:chOff x="390" y="2531"/>
            <a:chExt cx="4849" cy="1527"/>
          </a:xfrm>
        </p:grpSpPr>
        <p:sp>
          <p:nvSpPr>
            <p:cNvPr id="62470" name="Rectangle 72"/>
            <p:cNvSpPr>
              <a:spLocks noChangeArrowheads="1"/>
            </p:cNvSpPr>
            <p:nvPr/>
          </p:nvSpPr>
          <p:spPr bwMode="auto">
            <a:xfrm>
              <a:off x="3120" y="2640"/>
              <a:ext cx="395" cy="1418"/>
            </a:xfrm>
            <a:prstGeom prst="rect">
              <a:avLst/>
            </a:prstGeom>
            <a:solidFill>
              <a:srgbClr val="FFFFFF"/>
            </a:solidFill>
            <a:ln w="19050">
              <a:solidFill>
                <a:schemeClr val="tx1"/>
              </a:solidFill>
              <a:miter lim="800000"/>
              <a:headEnd/>
              <a:tailEnd/>
            </a:ln>
          </p:spPr>
          <p:txBody>
            <a:bodyPr wrap="none" anchor="ctr"/>
            <a:lstStyle/>
            <a:p>
              <a:endParaRPr lang="en-US"/>
            </a:p>
          </p:txBody>
        </p:sp>
        <p:sp>
          <p:nvSpPr>
            <p:cNvPr id="62471" name="Line 73"/>
            <p:cNvSpPr>
              <a:spLocks noChangeShapeType="1"/>
            </p:cNvSpPr>
            <p:nvPr/>
          </p:nvSpPr>
          <p:spPr bwMode="auto">
            <a:xfrm flipV="1">
              <a:off x="3119" y="3336"/>
              <a:ext cx="392" cy="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472" name="Line 74"/>
            <p:cNvSpPr>
              <a:spLocks noChangeShapeType="1"/>
            </p:cNvSpPr>
            <p:nvPr/>
          </p:nvSpPr>
          <p:spPr bwMode="auto">
            <a:xfrm flipV="1">
              <a:off x="3116" y="3583"/>
              <a:ext cx="398" cy="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473" name="Line 75"/>
            <p:cNvSpPr>
              <a:spLocks noChangeShapeType="1"/>
            </p:cNvSpPr>
            <p:nvPr/>
          </p:nvSpPr>
          <p:spPr bwMode="auto">
            <a:xfrm flipV="1">
              <a:off x="3119" y="3826"/>
              <a:ext cx="395" cy="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474" name="Line 76"/>
            <p:cNvSpPr>
              <a:spLocks noChangeShapeType="1"/>
            </p:cNvSpPr>
            <p:nvPr/>
          </p:nvSpPr>
          <p:spPr bwMode="auto">
            <a:xfrm flipV="1">
              <a:off x="3116" y="3093"/>
              <a:ext cx="398" cy="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475" name="Line 77"/>
            <p:cNvSpPr>
              <a:spLocks noChangeShapeType="1"/>
            </p:cNvSpPr>
            <p:nvPr/>
          </p:nvSpPr>
          <p:spPr bwMode="auto">
            <a:xfrm flipV="1">
              <a:off x="3119" y="2850"/>
              <a:ext cx="398" cy="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476" name="Line 78"/>
            <p:cNvSpPr>
              <a:spLocks noChangeShapeType="1"/>
            </p:cNvSpPr>
            <p:nvPr/>
          </p:nvSpPr>
          <p:spPr bwMode="auto">
            <a:xfrm>
              <a:off x="3573" y="2812"/>
              <a:ext cx="1404"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2477" name="Freeform 79"/>
            <p:cNvSpPr>
              <a:spLocks/>
            </p:cNvSpPr>
            <p:nvPr/>
          </p:nvSpPr>
          <p:spPr bwMode="auto">
            <a:xfrm>
              <a:off x="3666" y="2737"/>
              <a:ext cx="1089" cy="72"/>
            </a:xfrm>
            <a:custGeom>
              <a:avLst/>
              <a:gdLst>
                <a:gd name="T0" fmla="*/ 0 w 1089"/>
                <a:gd name="T1" fmla="*/ 72 h 72"/>
                <a:gd name="T2" fmla="*/ 0 w 1089"/>
                <a:gd name="T3" fmla="*/ 3 h 72"/>
                <a:gd name="T4" fmla="*/ 1089 w 1089"/>
                <a:gd name="T5" fmla="*/ 0 h 72"/>
                <a:gd name="T6" fmla="*/ 1089 w 1089"/>
                <a:gd name="T7" fmla="*/ 72 h 72"/>
                <a:gd name="T8" fmla="*/ 0 60000 65536"/>
                <a:gd name="T9" fmla="*/ 0 60000 65536"/>
                <a:gd name="T10" fmla="*/ 0 60000 65536"/>
                <a:gd name="T11" fmla="*/ 0 60000 65536"/>
                <a:gd name="T12" fmla="*/ 0 w 1089"/>
                <a:gd name="T13" fmla="*/ 0 h 72"/>
                <a:gd name="T14" fmla="*/ 1089 w 1089"/>
                <a:gd name="T15" fmla="*/ 72 h 72"/>
              </a:gdLst>
              <a:ahLst/>
              <a:cxnLst>
                <a:cxn ang="T8">
                  <a:pos x="T0" y="T1"/>
                </a:cxn>
                <a:cxn ang="T9">
                  <a:pos x="T2" y="T3"/>
                </a:cxn>
                <a:cxn ang="T10">
                  <a:pos x="T4" y="T5"/>
                </a:cxn>
                <a:cxn ang="T11">
                  <a:pos x="T6" y="T7"/>
                </a:cxn>
              </a:cxnLst>
              <a:rect l="T12" t="T13" r="T14" b="T15"/>
              <a:pathLst>
                <a:path w="1089" h="72">
                  <a:moveTo>
                    <a:pt x="0" y="72"/>
                  </a:moveTo>
                  <a:lnTo>
                    <a:pt x="0" y="3"/>
                  </a:lnTo>
                  <a:lnTo>
                    <a:pt x="1089" y="0"/>
                  </a:lnTo>
                  <a:lnTo>
                    <a:pt x="1089" y="72"/>
                  </a:lnTo>
                </a:path>
              </a:pathLst>
            </a:custGeom>
            <a:solidFill>
              <a:schemeClr val="accent2"/>
            </a:solidFill>
            <a:ln w="19050">
              <a:solidFill>
                <a:schemeClr val="tx1"/>
              </a:solidFill>
              <a:round/>
              <a:headEnd/>
              <a:tailEnd/>
            </a:ln>
          </p:spPr>
          <p:txBody>
            <a:bodyPr wrap="none" anchor="ctr"/>
            <a:lstStyle/>
            <a:p>
              <a:endParaRPr lang="en-US"/>
            </a:p>
          </p:txBody>
        </p:sp>
        <p:sp>
          <p:nvSpPr>
            <p:cNvPr id="62478" name="Line 80"/>
            <p:cNvSpPr>
              <a:spLocks noChangeShapeType="1"/>
            </p:cNvSpPr>
            <p:nvPr/>
          </p:nvSpPr>
          <p:spPr bwMode="auto">
            <a:xfrm>
              <a:off x="3603" y="3066"/>
              <a:ext cx="1404"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2479" name="Line 81"/>
            <p:cNvSpPr>
              <a:spLocks noChangeShapeType="1"/>
            </p:cNvSpPr>
            <p:nvPr/>
          </p:nvSpPr>
          <p:spPr bwMode="auto">
            <a:xfrm>
              <a:off x="3603" y="3317"/>
              <a:ext cx="1404"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2480" name="Freeform 82"/>
            <p:cNvSpPr>
              <a:spLocks/>
            </p:cNvSpPr>
            <p:nvPr/>
          </p:nvSpPr>
          <p:spPr bwMode="auto">
            <a:xfrm>
              <a:off x="3696" y="3242"/>
              <a:ext cx="1089" cy="72"/>
            </a:xfrm>
            <a:custGeom>
              <a:avLst/>
              <a:gdLst>
                <a:gd name="T0" fmla="*/ 0 w 1089"/>
                <a:gd name="T1" fmla="*/ 72 h 72"/>
                <a:gd name="T2" fmla="*/ 0 w 1089"/>
                <a:gd name="T3" fmla="*/ 3 h 72"/>
                <a:gd name="T4" fmla="*/ 1089 w 1089"/>
                <a:gd name="T5" fmla="*/ 0 h 72"/>
                <a:gd name="T6" fmla="*/ 1089 w 1089"/>
                <a:gd name="T7" fmla="*/ 72 h 72"/>
                <a:gd name="T8" fmla="*/ 0 60000 65536"/>
                <a:gd name="T9" fmla="*/ 0 60000 65536"/>
                <a:gd name="T10" fmla="*/ 0 60000 65536"/>
                <a:gd name="T11" fmla="*/ 0 60000 65536"/>
                <a:gd name="T12" fmla="*/ 0 w 1089"/>
                <a:gd name="T13" fmla="*/ 0 h 72"/>
                <a:gd name="T14" fmla="*/ 1089 w 1089"/>
                <a:gd name="T15" fmla="*/ 72 h 72"/>
              </a:gdLst>
              <a:ahLst/>
              <a:cxnLst>
                <a:cxn ang="T8">
                  <a:pos x="T0" y="T1"/>
                </a:cxn>
                <a:cxn ang="T9">
                  <a:pos x="T2" y="T3"/>
                </a:cxn>
                <a:cxn ang="T10">
                  <a:pos x="T4" y="T5"/>
                </a:cxn>
                <a:cxn ang="T11">
                  <a:pos x="T6" y="T7"/>
                </a:cxn>
              </a:cxnLst>
              <a:rect l="T12" t="T13" r="T14" b="T15"/>
              <a:pathLst>
                <a:path w="1089" h="72">
                  <a:moveTo>
                    <a:pt x="0" y="72"/>
                  </a:moveTo>
                  <a:lnTo>
                    <a:pt x="0" y="3"/>
                  </a:lnTo>
                  <a:lnTo>
                    <a:pt x="1089" y="0"/>
                  </a:lnTo>
                  <a:lnTo>
                    <a:pt x="1089" y="72"/>
                  </a:lnTo>
                </a:path>
              </a:pathLst>
            </a:custGeom>
            <a:solidFill>
              <a:srgbClr val="FF0000"/>
            </a:solidFill>
            <a:ln w="19050">
              <a:solidFill>
                <a:schemeClr val="tx1"/>
              </a:solidFill>
              <a:round/>
              <a:headEnd/>
              <a:tailEnd/>
            </a:ln>
          </p:spPr>
          <p:txBody>
            <a:bodyPr wrap="none" anchor="ctr"/>
            <a:lstStyle/>
            <a:p>
              <a:endParaRPr lang="en-US"/>
            </a:p>
          </p:txBody>
        </p:sp>
        <p:grpSp>
          <p:nvGrpSpPr>
            <p:cNvPr id="62481" name="Group 83"/>
            <p:cNvGrpSpPr>
              <a:grpSpLocks/>
            </p:cNvGrpSpPr>
            <p:nvPr/>
          </p:nvGrpSpPr>
          <p:grpSpPr bwMode="auto">
            <a:xfrm>
              <a:off x="3614" y="3497"/>
              <a:ext cx="1404" cy="75"/>
              <a:chOff x="1884" y="2826"/>
              <a:chExt cx="1404" cy="75"/>
            </a:xfrm>
          </p:grpSpPr>
          <p:sp>
            <p:nvSpPr>
              <p:cNvPr id="62496" name="Line 84"/>
              <p:cNvSpPr>
                <a:spLocks noChangeShapeType="1"/>
              </p:cNvSpPr>
              <p:nvPr/>
            </p:nvSpPr>
            <p:spPr bwMode="auto">
              <a:xfrm>
                <a:off x="1884" y="2901"/>
                <a:ext cx="1404"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2497" name="Freeform 85"/>
              <p:cNvSpPr>
                <a:spLocks/>
              </p:cNvSpPr>
              <p:nvPr/>
            </p:nvSpPr>
            <p:spPr bwMode="auto">
              <a:xfrm>
                <a:off x="1977" y="2826"/>
                <a:ext cx="1089" cy="72"/>
              </a:xfrm>
              <a:custGeom>
                <a:avLst/>
                <a:gdLst>
                  <a:gd name="T0" fmla="*/ 0 w 1089"/>
                  <a:gd name="T1" fmla="*/ 72 h 72"/>
                  <a:gd name="T2" fmla="*/ 0 w 1089"/>
                  <a:gd name="T3" fmla="*/ 3 h 72"/>
                  <a:gd name="T4" fmla="*/ 1089 w 1089"/>
                  <a:gd name="T5" fmla="*/ 0 h 72"/>
                  <a:gd name="T6" fmla="*/ 1089 w 1089"/>
                  <a:gd name="T7" fmla="*/ 72 h 72"/>
                  <a:gd name="T8" fmla="*/ 0 60000 65536"/>
                  <a:gd name="T9" fmla="*/ 0 60000 65536"/>
                  <a:gd name="T10" fmla="*/ 0 60000 65536"/>
                  <a:gd name="T11" fmla="*/ 0 60000 65536"/>
                  <a:gd name="T12" fmla="*/ 0 w 1089"/>
                  <a:gd name="T13" fmla="*/ 0 h 72"/>
                  <a:gd name="T14" fmla="*/ 1089 w 1089"/>
                  <a:gd name="T15" fmla="*/ 72 h 72"/>
                </a:gdLst>
                <a:ahLst/>
                <a:cxnLst>
                  <a:cxn ang="T8">
                    <a:pos x="T0" y="T1"/>
                  </a:cxn>
                  <a:cxn ang="T9">
                    <a:pos x="T2" y="T3"/>
                  </a:cxn>
                  <a:cxn ang="T10">
                    <a:pos x="T4" y="T5"/>
                  </a:cxn>
                  <a:cxn ang="T11">
                    <a:pos x="T6" y="T7"/>
                  </a:cxn>
                </a:cxnLst>
                <a:rect l="T12" t="T13" r="T14" b="T15"/>
                <a:pathLst>
                  <a:path w="1089" h="72">
                    <a:moveTo>
                      <a:pt x="0" y="72"/>
                    </a:moveTo>
                    <a:lnTo>
                      <a:pt x="0" y="3"/>
                    </a:lnTo>
                    <a:lnTo>
                      <a:pt x="1089" y="0"/>
                    </a:lnTo>
                    <a:lnTo>
                      <a:pt x="1089" y="72"/>
                    </a:lnTo>
                  </a:path>
                </a:pathLst>
              </a:custGeom>
              <a:solidFill>
                <a:srgbClr val="00CC66"/>
              </a:solidFill>
              <a:ln w="19050">
                <a:solidFill>
                  <a:schemeClr val="tx1"/>
                </a:solidFill>
                <a:round/>
                <a:headEnd/>
                <a:tailEnd/>
              </a:ln>
            </p:spPr>
            <p:txBody>
              <a:bodyPr wrap="none" anchor="ctr"/>
              <a:lstStyle/>
              <a:p>
                <a:endParaRPr lang="en-US"/>
              </a:p>
            </p:txBody>
          </p:sp>
        </p:grpSp>
        <p:sp>
          <p:nvSpPr>
            <p:cNvPr id="62482" name="Line 86"/>
            <p:cNvSpPr>
              <a:spLocks noChangeShapeType="1"/>
            </p:cNvSpPr>
            <p:nvPr/>
          </p:nvSpPr>
          <p:spPr bwMode="auto">
            <a:xfrm>
              <a:off x="3633" y="3828"/>
              <a:ext cx="1404"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2483" name="Line 87"/>
            <p:cNvSpPr>
              <a:spLocks noChangeShapeType="1"/>
            </p:cNvSpPr>
            <p:nvPr/>
          </p:nvSpPr>
          <p:spPr bwMode="auto">
            <a:xfrm>
              <a:off x="3637" y="4036"/>
              <a:ext cx="1404"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2484" name="Text Box 88"/>
            <p:cNvSpPr txBox="1">
              <a:spLocks noChangeArrowheads="1"/>
            </p:cNvSpPr>
            <p:nvPr/>
          </p:nvSpPr>
          <p:spPr bwMode="auto">
            <a:xfrm rot="-5400000">
              <a:off x="2355" y="3162"/>
              <a:ext cx="122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a:latin typeface="Comic Sans MS" charset="0"/>
                </a:rPr>
                <a:t>frequency bands</a:t>
              </a:r>
            </a:p>
          </p:txBody>
        </p:sp>
        <p:sp>
          <p:nvSpPr>
            <p:cNvPr id="62485" name="Text Box 89"/>
            <p:cNvSpPr txBox="1">
              <a:spLocks noChangeArrowheads="1"/>
            </p:cNvSpPr>
            <p:nvPr/>
          </p:nvSpPr>
          <p:spPr bwMode="auto">
            <a:xfrm rot="67766">
              <a:off x="4824" y="2531"/>
              <a:ext cx="41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a:latin typeface="Comic Sans MS" charset="0"/>
                </a:rPr>
                <a:t>time</a:t>
              </a:r>
            </a:p>
          </p:txBody>
        </p:sp>
        <p:sp>
          <p:nvSpPr>
            <p:cNvPr id="62486" name="Freeform 90"/>
            <p:cNvSpPr>
              <a:spLocks/>
            </p:cNvSpPr>
            <p:nvPr/>
          </p:nvSpPr>
          <p:spPr bwMode="auto">
            <a:xfrm>
              <a:off x="1485" y="2772"/>
              <a:ext cx="375" cy="969"/>
            </a:xfrm>
            <a:custGeom>
              <a:avLst/>
              <a:gdLst>
                <a:gd name="T0" fmla="*/ 375 w 375"/>
                <a:gd name="T1" fmla="*/ 0 h 969"/>
                <a:gd name="T2" fmla="*/ 0 w 375"/>
                <a:gd name="T3" fmla="*/ 485 h 969"/>
                <a:gd name="T4" fmla="*/ 375 w 375"/>
                <a:gd name="T5" fmla="*/ 969 h 969"/>
                <a:gd name="T6" fmla="*/ 375 w 375"/>
                <a:gd name="T7" fmla="*/ 0 h 969"/>
                <a:gd name="T8" fmla="*/ 0 60000 65536"/>
                <a:gd name="T9" fmla="*/ 0 60000 65536"/>
                <a:gd name="T10" fmla="*/ 0 60000 65536"/>
                <a:gd name="T11" fmla="*/ 0 60000 65536"/>
                <a:gd name="T12" fmla="*/ 0 w 375"/>
                <a:gd name="T13" fmla="*/ 0 h 969"/>
                <a:gd name="T14" fmla="*/ 375 w 375"/>
                <a:gd name="T15" fmla="*/ 969 h 969"/>
              </a:gdLst>
              <a:ahLst/>
              <a:cxnLst>
                <a:cxn ang="T8">
                  <a:pos x="T0" y="T1"/>
                </a:cxn>
                <a:cxn ang="T9">
                  <a:pos x="T2" y="T3"/>
                </a:cxn>
                <a:cxn ang="T10">
                  <a:pos x="T4" y="T5"/>
                </a:cxn>
                <a:cxn ang="T11">
                  <a:pos x="T6" y="T7"/>
                </a:cxn>
              </a:cxnLst>
              <a:rect l="T12" t="T13" r="T14" b="T15"/>
              <a:pathLst>
                <a:path w="375" h="969">
                  <a:moveTo>
                    <a:pt x="375" y="0"/>
                  </a:moveTo>
                  <a:lnTo>
                    <a:pt x="0" y="485"/>
                  </a:lnTo>
                  <a:lnTo>
                    <a:pt x="375" y="969"/>
                  </a:lnTo>
                  <a:lnTo>
                    <a:pt x="375" y="0"/>
                  </a:lnTo>
                  <a:close/>
                </a:path>
              </a:pathLst>
            </a:custGeom>
            <a:gradFill rotWithShape="1">
              <a:gsLst>
                <a:gs pos="0">
                  <a:schemeClr val="tx1"/>
                </a:gs>
                <a:gs pos="100000">
                  <a:schemeClr val="bg1"/>
                </a:gs>
              </a:gsLst>
              <a:lin ang="0" scaled="1"/>
            </a:gradFill>
            <a:ln>
              <a:noFill/>
            </a:ln>
            <a:extLst>
              <a:ext uri="{91240B29-F687-4f45-9708-019B960494DF}">
                <a14:hiddenLine xmlns:a14="http://schemas.microsoft.com/office/drawing/2010/main" w="3175">
                  <a:solidFill>
                    <a:srgbClr val="000000"/>
                  </a:solidFill>
                  <a:round/>
                  <a:headEnd/>
                  <a:tailEnd/>
                </a14:hiddenLine>
              </a:ext>
            </a:extLst>
          </p:spPr>
          <p:txBody>
            <a:bodyPr/>
            <a:lstStyle/>
            <a:p>
              <a:endParaRPr lang="en-US"/>
            </a:p>
          </p:txBody>
        </p:sp>
        <p:grpSp>
          <p:nvGrpSpPr>
            <p:cNvPr id="62487" name="Group 91"/>
            <p:cNvGrpSpPr>
              <a:grpSpLocks/>
            </p:cNvGrpSpPr>
            <p:nvPr/>
          </p:nvGrpSpPr>
          <p:grpSpPr bwMode="auto">
            <a:xfrm>
              <a:off x="390" y="3174"/>
              <a:ext cx="1050" cy="198"/>
              <a:chOff x="1614" y="1494"/>
              <a:chExt cx="1050" cy="198"/>
            </a:xfrm>
          </p:grpSpPr>
          <p:sp>
            <p:nvSpPr>
              <p:cNvPr id="62492" name="Rectangle 92"/>
              <p:cNvSpPr>
                <a:spLocks noChangeArrowheads="1"/>
              </p:cNvSpPr>
              <p:nvPr/>
            </p:nvSpPr>
            <p:spPr bwMode="auto">
              <a:xfrm>
                <a:off x="2358" y="1500"/>
                <a:ext cx="168" cy="174"/>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006685" name="Freeform 93"/>
              <p:cNvSpPr>
                <a:spLocks/>
              </p:cNvSpPr>
              <p:nvPr/>
            </p:nvSpPr>
            <p:spPr bwMode="auto">
              <a:xfrm>
                <a:off x="1614" y="1494"/>
                <a:ext cx="896" cy="198"/>
              </a:xfrm>
              <a:custGeom>
                <a:avLst/>
                <a:gdLst/>
                <a:ahLst/>
                <a:cxnLst>
                  <a:cxn ang="0">
                    <a:pos x="18" y="0"/>
                  </a:cxn>
                  <a:cxn ang="0">
                    <a:pos x="0" y="96"/>
                  </a:cxn>
                  <a:cxn ang="0">
                    <a:pos x="18" y="198"/>
                  </a:cxn>
                  <a:cxn ang="0">
                    <a:pos x="774" y="198"/>
                  </a:cxn>
                  <a:cxn ang="0">
                    <a:pos x="750" y="90"/>
                  </a:cxn>
                  <a:cxn ang="0">
                    <a:pos x="774" y="0"/>
                  </a:cxn>
                  <a:cxn ang="0">
                    <a:pos x="18" y="0"/>
                  </a:cxn>
                </a:cxnLst>
                <a:rect l="0" t="0" r="r" b="b"/>
                <a:pathLst>
                  <a:path w="896" h="198">
                    <a:moveTo>
                      <a:pt x="18" y="0"/>
                    </a:moveTo>
                    <a:lnTo>
                      <a:pt x="0" y="96"/>
                    </a:lnTo>
                    <a:lnTo>
                      <a:pt x="18" y="198"/>
                    </a:lnTo>
                    <a:lnTo>
                      <a:pt x="774" y="198"/>
                    </a:lnTo>
                    <a:cubicBezTo>
                      <a:pt x="896" y="180"/>
                      <a:pt x="750" y="123"/>
                      <a:pt x="750" y="90"/>
                    </a:cubicBezTo>
                    <a:cubicBezTo>
                      <a:pt x="750" y="57"/>
                      <a:pt x="896" y="15"/>
                      <a:pt x="774" y="0"/>
                    </a:cubicBezTo>
                    <a:lnTo>
                      <a:pt x="18" y="0"/>
                    </a:lnTo>
                    <a:close/>
                  </a:path>
                </a:pathLst>
              </a:custGeom>
              <a:gradFill rotWithShape="1">
                <a:gsLst>
                  <a:gs pos="0">
                    <a:schemeClr val="tx1"/>
                  </a:gs>
                  <a:gs pos="50000">
                    <a:schemeClr val="bg1"/>
                  </a:gs>
                  <a:gs pos="100000">
                    <a:schemeClr val="tx1"/>
                  </a:gs>
                </a:gsLst>
                <a:lin ang="5400000" scaled="1"/>
              </a:gradFill>
              <a:ln w="9525">
                <a:solidFill>
                  <a:schemeClr val="tx1"/>
                </a:solidFill>
                <a:round/>
                <a:headEnd/>
                <a:tailEnd/>
              </a:ln>
              <a:effectLst/>
            </p:spPr>
            <p:txBody>
              <a:bodyPr/>
              <a:lstStyle/>
              <a:p>
                <a:pPr>
                  <a:defRPr/>
                </a:pPr>
                <a:endParaRPr lang="en-US">
                  <a:ea typeface="+mn-ea"/>
                  <a:cs typeface="+mn-cs"/>
                </a:endParaRPr>
              </a:p>
            </p:txBody>
          </p:sp>
          <p:sp>
            <p:nvSpPr>
              <p:cNvPr id="62494" name="Oval 94"/>
              <p:cNvSpPr>
                <a:spLocks noChangeArrowheads="1"/>
              </p:cNvSpPr>
              <p:nvPr/>
            </p:nvSpPr>
            <p:spPr bwMode="auto">
              <a:xfrm>
                <a:off x="2502" y="1506"/>
                <a:ext cx="62" cy="168"/>
              </a:xfrm>
              <a:prstGeom prst="ellipse">
                <a:avLst/>
              </a:prstGeom>
              <a:solidFill>
                <a:schemeClr val="bg1"/>
              </a:solidFill>
              <a:ln w="9525">
                <a:solidFill>
                  <a:schemeClr val="tx1"/>
                </a:solidFill>
                <a:round/>
                <a:headEnd/>
                <a:tailEnd/>
              </a:ln>
            </p:spPr>
            <p:txBody>
              <a:bodyPr wrap="none" anchor="ctr"/>
              <a:lstStyle/>
              <a:p>
                <a:endParaRPr lang="en-US"/>
              </a:p>
            </p:txBody>
          </p:sp>
          <p:sp>
            <p:nvSpPr>
              <p:cNvPr id="62495" name="Line 95"/>
              <p:cNvSpPr>
                <a:spLocks noChangeShapeType="1"/>
              </p:cNvSpPr>
              <p:nvPr/>
            </p:nvSpPr>
            <p:spPr bwMode="auto">
              <a:xfrm>
                <a:off x="2526" y="1584"/>
                <a:ext cx="13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2488" name="Freeform 96"/>
            <p:cNvSpPr>
              <a:spLocks/>
            </p:cNvSpPr>
            <p:nvPr/>
          </p:nvSpPr>
          <p:spPr bwMode="auto">
            <a:xfrm>
              <a:off x="1971" y="3208"/>
              <a:ext cx="562" cy="109"/>
            </a:xfrm>
            <a:custGeom>
              <a:avLst/>
              <a:gdLst>
                <a:gd name="T0" fmla="*/ 4 w 562"/>
                <a:gd name="T1" fmla="*/ 7 h 266"/>
                <a:gd name="T2" fmla="*/ 52 w 562"/>
                <a:gd name="T3" fmla="*/ 0 h 266"/>
                <a:gd name="T4" fmla="*/ 108 w 562"/>
                <a:gd name="T5" fmla="*/ 7 h 266"/>
                <a:gd name="T6" fmla="*/ 174 w 562"/>
                <a:gd name="T7" fmla="*/ 0 h 266"/>
                <a:gd name="T8" fmla="*/ 228 w 562"/>
                <a:gd name="T9" fmla="*/ 7 h 266"/>
                <a:gd name="T10" fmla="*/ 288 w 562"/>
                <a:gd name="T11" fmla="*/ 0 h 266"/>
                <a:gd name="T12" fmla="*/ 354 w 562"/>
                <a:gd name="T13" fmla="*/ 7 h 266"/>
                <a:gd name="T14" fmla="*/ 402 w 562"/>
                <a:gd name="T15" fmla="*/ 0 h 266"/>
                <a:gd name="T16" fmla="*/ 464 w 562"/>
                <a:gd name="T17" fmla="*/ 7 h 266"/>
                <a:gd name="T18" fmla="*/ 506 w 562"/>
                <a:gd name="T19" fmla="*/ 0 h 266"/>
                <a:gd name="T20" fmla="*/ 556 w 562"/>
                <a:gd name="T21" fmla="*/ 7 h 2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2"/>
                <a:gd name="T34" fmla="*/ 0 h 266"/>
                <a:gd name="T35" fmla="*/ 562 w 562"/>
                <a:gd name="T36" fmla="*/ 266 h 2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2" h="266">
                  <a:moveTo>
                    <a:pt x="4" y="264"/>
                  </a:moveTo>
                  <a:cubicBezTo>
                    <a:pt x="4" y="212"/>
                    <a:pt x="0" y="4"/>
                    <a:pt x="52" y="6"/>
                  </a:cubicBezTo>
                  <a:cubicBezTo>
                    <a:pt x="106" y="4"/>
                    <a:pt x="58" y="266"/>
                    <a:pt x="108" y="266"/>
                  </a:cubicBezTo>
                  <a:cubicBezTo>
                    <a:pt x="158" y="266"/>
                    <a:pt x="126" y="0"/>
                    <a:pt x="174" y="0"/>
                  </a:cubicBezTo>
                  <a:cubicBezTo>
                    <a:pt x="222" y="0"/>
                    <a:pt x="184" y="266"/>
                    <a:pt x="228" y="264"/>
                  </a:cubicBezTo>
                  <a:cubicBezTo>
                    <a:pt x="272" y="262"/>
                    <a:pt x="244" y="8"/>
                    <a:pt x="288" y="8"/>
                  </a:cubicBezTo>
                  <a:cubicBezTo>
                    <a:pt x="332" y="8"/>
                    <a:pt x="304" y="266"/>
                    <a:pt x="354" y="266"/>
                  </a:cubicBezTo>
                  <a:cubicBezTo>
                    <a:pt x="404" y="266"/>
                    <a:pt x="336" y="8"/>
                    <a:pt x="402" y="8"/>
                  </a:cubicBezTo>
                  <a:cubicBezTo>
                    <a:pt x="468" y="8"/>
                    <a:pt x="416" y="266"/>
                    <a:pt x="464" y="264"/>
                  </a:cubicBezTo>
                  <a:cubicBezTo>
                    <a:pt x="512" y="262"/>
                    <a:pt x="450" y="4"/>
                    <a:pt x="506" y="6"/>
                  </a:cubicBezTo>
                  <a:cubicBezTo>
                    <a:pt x="562" y="8"/>
                    <a:pt x="546" y="192"/>
                    <a:pt x="556" y="26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89" name="Freeform 97"/>
            <p:cNvSpPr>
              <a:spLocks/>
            </p:cNvSpPr>
            <p:nvPr/>
          </p:nvSpPr>
          <p:spPr bwMode="auto">
            <a:xfrm>
              <a:off x="1998" y="2723"/>
              <a:ext cx="269" cy="138"/>
            </a:xfrm>
            <a:custGeom>
              <a:avLst/>
              <a:gdLst>
                <a:gd name="T0" fmla="*/ 0 w 562"/>
                <a:gd name="T1" fmla="*/ 19 h 266"/>
                <a:gd name="T2" fmla="*/ 3 w 562"/>
                <a:gd name="T3" fmla="*/ 1 h 266"/>
                <a:gd name="T4" fmla="*/ 6 w 562"/>
                <a:gd name="T5" fmla="*/ 19 h 266"/>
                <a:gd name="T6" fmla="*/ 9 w 562"/>
                <a:gd name="T7" fmla="*/ 0 h 266"/>
                <a:gd name="T8" fmla="*/ 12 w 562"/>
                <a:gd name="T9" fmla="*/ 19 h 266"/>
                <a:gd name="T10" fmla="*/ 15 w 562"/>
                <a:gd name="T11" fmla="*/ 1 h 266"/>
                <a:gd name="T12" fmla="*/ 19 w 562"/>
                <a:gd name="T13" fmla="*/ 19 h 266"/>
                <a:gd name="T14" fmla="*/ 21 w 562"/>
                <a:gd name="T15" fmla="*/ 1 h 266"/>
                <a:gd name="T16" fmla="*/ 24 w 562"/>
                <a:gd name="T17" fmla="*/ 19 h 266"/>
                <a:gd name="T18" fmla="*/ 27 w 562"/>
                <a:gd name="T19" fmla="*/ 1 h 266"/>
                <a:gd name="T20" fmla="*/ 29 w 562"/>
                <a:gd name="T21" fmla="*/ 19 h 2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2"/>
                <a:gd name="T34" fmla="*/ 0 h 266"/>
                <a:gd name="T35" fmla="*/ 562 w 562"/>
                <a:gd name="T36" fmla="*/ 266 h 2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2" h="266">
                  <a:moveTo>
                    <a:pt x="4" y="264"/>
                  </a:moveTo>
                  <a:cubicBezTo>
                    <a:pt x="4" y="212"/>
                    <a:pt x="0" y="4"/>
                    <a:pt x="52" y="6"/>
                  </a:cubicBezTo>
                  <a:cubicBezTo>
                    <a:pt x="106" y="4"/>
                    <a:pt x="58" y="266"/>
                    <a:pt x="108" y="266"/>
                  </a:cubicBezTo>
                  <a:cubicBezTo>
                    <a:pt x="158" y="266"/>
                    <a:pt x="126" y="0"/>
                    <a:pt x="174" y="0"/>
                  </a:cubicBezTo>
                  <a:cubicBezTo>
                    <a:pt x="222" y="0"/>
                    <a:pt x="184" y="266"/>
                    <a:pt x="228" y="264"/>
                  </a:cubicBezTo>
                  <a:cubicBezTo>
                    <a:pt x="272" y="262"/>
                    <a:pt x="244" y="8"/>
                    <a:pt x="288" y="8"/>
                  </a:cubicBezTo>
                  <a:cubicBezTo>
                    <a:pt x="332" y="8"/>
                    <a:pt x="304" y="266"/>
                    <a:pt x="354" y="266"/>
                  </a:cubicBezTo>
                  <a:cubicBezTo>
                    <a:pt x="404" y="266"/>
                    <a:pt x="336" y="8"/>
                    <a:pt x="402" y="8"/>
                  </a:cubicBezTo>
                  <a:cubicBezTo>
                    <a:pt x="468" y="8"/>
                    <a:pt x="416" y="266"/>
                    <a:pt x="464" y="264"/>
                  </a:cubicBezTo>
                  <a:cubicBezTo>
                    <a:pt x="512" y="262"/>
                    <a:pt x="450" y="4"/>
                    <a:pt x="506" y="6"/>
                  </a:cubicBezTo>
                  <a:cubicBezTo>
                    <a:pt x="562" y="8"/>
                    <a:pt x="546" y="192"/>
                    <a:pt x="556" y="26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90" name="Freeform 98"/>
            <p:cNvSpPr>
              <a:spLocks/>
            </p:cNvSpPr>
            <p:nvPr/>
          </p:nvSpPr>
          <p:spPr bwMode="auto">
            <a:xfrm>
              <a:off x="1941" y="3856"/>
              <a:ext cx="623" cy="117"/>
            </a:xfrm>
            <a:custGeom>
              <a:avLst/>
              <a:gdLst>
                <a:gd name="T0" fmla="*/ 20 w 623"/>
                <a:gd name="T1" fmla="*/ 113 h 117"/>
                <a:gd name="T2" fmla="*/ 114 w 623"/>
                <a:gd name="T3" fmla="*/ 2 h 117"/>
                <a:gd name="T4" fmla="*/ 256 w 623"/>
                <a:gd name="T5" fmla="*/ 114 h 117"/>
                <a:gd name="T6" fmla="*/ 394 w 623"/>
                <a:gd name="T7" fmla="*/ 0 h 117"/>
                <a:gd name="T8" fmla="*/ 522 w 623"/>
                <a:gd name="T9" fmla="*/ 116 h 117"/>
                <a:gd name="T10" fmla="*/ 616 w 623"/>
                <a:gd name="T11" fmla="*/ 14 h 117"/>
                <a:gd name="T12" fmla="*/ 0 60000 65536"/>
                <a:gd name="T13" fmla="*/ 0 60000 65536"/>
                <a:gd name="T14" fmla="*/ 0 60000 65536"/>
                <a:gd name="T15" fmla="*/ 0 60000 65536"/>
                <a:gd name="T16" fmla="*/ 0 60000 65536"/>
                <a:gd name="T17" fmla="*/ 0 60000 65536"/>
                <a:gd name="T18" fmla="*/ 0 w 623"/>
                <a:gd name="T19" fmla="*/ 0 h 117"/>
                <a:gd name="T20" fmla="*/ 623 w 623"/>
                <a:gd name="T21" fmla="*/ 117 h 117"/>
              </a:gdLst>
              <a:ahLst/>
              <a:cxnLst>
                <a:cxn ang="T12">
                  <a:pos x="T0" y="T1"/>
                </a:cxn>
                <a:cxn ang="T13">
                  <a:pos x="T2" y="T3"/>
                </a:cxn>
                <a:cxn ang="T14">
                  <a:pos x="T4" y="T5"/>
                </a:cxn>
                <a:cxn ang="T15">
                  <a:pos x="T6" y="T7"/>
                </a:cxn>
                <a:cxn ang="T16">
                  <a:pos x="T8" y="T9"/>
                </a:cxn>
                <a:cxn ang="T17">
                  <a:pos x="T10" y="T11"/>
                </a:cxn>
              </a:cxnLst>
              <a:rect l="T18" t="T19" r="T20" b="T21"/>
              <a:pathLst>
                <a:path w="623" h="117">
                  <a:moveTo>
                    <a:pt x="20" y="113"/>
                  </a:moveTo>
                  <a:cubicBezTo>
                    <a:pt x="44" y="68"/>
                    <a:pt x="0" y="1"/>
                    <a:pt x="114" y="2"/>
                  </a:cubicBezTo>
                  <a:cubicBezTo>
                    <a:pt x="233" y="1"/>
                    <a:pt x="144" y="114"/>
                    <a:pt x="256" y="114"/>
                  </a:cubicBezTo>
                  <a:cubicBezTo>
                    <a:pt x="368" y="114"/>
                    <a:pt x="288" y="0"/>
                    <a:pt x="394" y="0"/>
                  </a:cubicBezTo>
                  <a:cubicBezTo>
                    <a:pt x="500" y="0"/>
                    <a:pt x="421" y="117"/>
                    <a:pt x="522" y="116"/>
                  </a:cubicBezTo>
                  <a:cubicBezTo>
                    <a:pt x="623" y="115"/>
                    <a:pt x="570" y="64"/>
                    <a:pt x="616" y="1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491" name="Text Box 99"/>
            <p:cNvSpPr txBox="1">
              <a:spLocks noChangeArrowheads="1"/>
            </p:cNvSpPr>
            <p:nvPr/>
          </p:nvSpPr>
          <p:spPr bwMode="auto">
            <a:xfrm>
              <a:off x="484" y="3626"/>
              <a:ext cx="82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a:latin typeface="Comic Sans MS" charset="0"/>
                </a:rPr>
                <a:t>FDM cable</a:t>
              </a:r>
            </a:p>
          </p:txBody>
        </p:sp>
      </p:grpSp>
    </p:spTree>
    <p:extLst>
      <p:ext uri="{BB962C8B-B14F-4D97-AF65-F5344CB8AC3E}">
        <p14:creationId xmlns:p14="http://schemas.microsoft.com/office/powerpoint/2010/main" val="217513384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9"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8E5F0C51-964F-054E-ABAF-32BB007B3A25}" type="slidenum">
              <a:rPr lang="en-US" sz="1400" b="0">
                <a:latin typeface="Times New Roman" charset="0"/>
              </a:rPr>
              <a:pPr eaLnBrk="1" hangingPunct="1"/>
              <a:t>36</a:t>
            </a:fld>
            <a:endParaRPr lang="en-US" sz="1400" b="0">
              <a:latin typeface="Times New Roman" charset="0"/>
            </a:endParaRPr>
          </a:p>
        </p:txBody>
      </p:sp>
      <p:sp>
        <p:nvSpPr>
          <p:cNvPr id="64520" name="Rectangle 2"/>
          <p:cNvSpPr>
            <a:spLocks noGrp="1" noChangeArrowheads="1"/>
          </p:cNvSpPr>
          <p:nvPr>
            <p:ph type="title"/>
          </p:nvPr>
        </p:nvSpPr>
        <p:spPr/>
        <p:txBody>
          <a:bodyPr/>
          <a:lstStyle/>
          <a:p>
            <a:r>
              <a:rPr lang="ja-JP" altLang="en-US">
                <a:latin typeface="Helvetica" charset="0"/>
                <a:ea typeface="ＭＳ Ｐゴシック" charset="0"/>
                <a:cs typeface="ＭＳ Ｐゴシック" charset="0"/>
              </a:rPr>
              <a:t>“</a:t>
            </a:r>
            <a:r>
              <a:rPr lang="en-US">
                <a:latin typeface="Helvetica" charset="0"/>
                <a:ea typeface="ＭＳ Ｐゴシック" charset="0"/>
                <a:cs typeface="ＭＳ Ｐゴシック" charset="0"/>
              </a:rPr>
              <a:t>Taking Turns</a:t>
            </a:r>
            <a:r>
              <a:rPr lang="ja-JP" altLang="en-US">
                <a:latin typeface="Helvetica" charset="0"/>
                <a:ea typeface="ＭＳ Ｐゴシック" charset="0"/>
                <a:cs typeface="ＭＳ Ｐゴシック" charset="0"/>
              </a:rPr>
              <a:t>”</a:t>
            </a:r>
            <a:r>
              <a:rPr lang="en-US">
                <a:latin typeface="Helvetica" charset="0"/>
                <a:ea typeface="ＭＳ Ｐゴシック" charset="0"/>
                <a:cs typeface="ＭＳ Ｐゴシック" charset="0"/>
              </a:rPr>
              <a:t> MAC protocols</a:t>
            </a:r>
          </a:p>
        </p:txBody>
      </p:sp>
      <p:sp>
        <p:nvSpPr>
          <p:cNvPr id="963587" name="Rectangle 3"/>
          <p:cNvSpPr>
            <a:spLocks noGrp="1" noChangeArrowheads="1"/>
          </p:cNvSpPr>
          <p:nvPr>
            <p:ph type="body" idx="1"/>
          </p:nvPr>
        </p:nvSpPr>
        <p:spPr>
          <a:xfrm>
            <a:off x="838200" y="1371600"/>
            <a:ext cx="3460750" cy="5486400"/>
          </a:xfrm>
        </p:spPr>
        <p:txBody>
          <a:bodyPr/>
          <a:lstStyle/>
          <a:p>
            <a:pPr>
              <a:lnSpc>
                <a:spcPct val="90000"/>
              </a:lnSpc>
              <a:buFontTx/>
              <a:buNone/>
            </a:pPr>
            <a:r>
              <a:rPr lang="en-US" sz="2400" u="sng">
                <a:solidFill>
                  <a:srgbClr val="FF0000"/>
                </a:solidFill>
                <a:latin typeface="Arial" charset="0"/>
                <a:cs typeface="Arial" charset="0"/>
              </a:rPr>
              <a:t>Polling</a:t>
            </a:r>
            <a:r>
              <a:rPr lang="en-US" sz="2400" b="1">
                <a:latin typeface="Arial" charset="0"/>
                <a:cs typeface="Arial" charset="0"/>
              </a:rPr>
              <a:t> </a:t>
            </a:r>
            <a:endParaRPr lang="en-US" sz="2400">
              <a:latin typeface="Arial" charset="0"/>
              <a:cs typeface="Arial" charset="0"/>
            </a:endParaRPr>
          </a:p>
          <a:p>
            <a:pPr>
              <a:lnSpc>
                <a:spcPct val="90000"/>
              </a:lnSpc>
            </a:pPr>
            <a:r>
              <a:rPr lang="en-US" sz="2400">
                <a:latin typeface="Arial" charset="0"/>
                <a:cs typeface="Arial" charset="0"/>
              </a:rPr>
              <a:t>Master node </a:t>
            </a:r>
            <a:r>
              <a:rPr lang="ja-JP" altLang="en-US" sz="2400">
                <a:latin typeface="Arial" charset="0"/>
                <a:cs typeface="Arial" charset="0"/>
              </a:rPr>
              <a:t>“</a:t>
            </a:r>
            <a:r>
              <a:rPr lang="en-US" sz="2400">
                <a:latin typeface="Arial" charset="0"/>
                <a:cs typeface="Arial" charset="0"/>
              </a:rPr>
              <a:t>invites</a:t>
            </a:r>
            <a:r>
              <a:rPr lang="ja-JP" altLang="en-US" sz="2400">
                <a:latin typeface="Arial" charset="0"/>
                <a:cs typeface="Arial" charset="0"/>
              </a:rPr>
              <a:t>”</a:t>
            </a:r>
            <a:r>
              <a:rPr lang="en-US" sz="2400">
                <a:latin typeface="Arial" charset="0"/>
                <a:cs typeface="Arial" charset="0"/>
              </a:rPr>
              <a:t> slave nodes to transmit in turn</a:t>
            </a:r>
          </a:p>
          <a:p>
            <a:pPr>
              <a:lnSpc>
                <a:spcPct val="90000"/>
              </a:lnSpc>
            </a:pPr>
            <a:endParaRPr lang="en-US" sz="2400">
              <a:latin typeface="Arial" charset="0"/>
              <a:cs typeface="Arial" charset="0"/>
            </a:endParaRPr>
          </a:p>
          <a:p>
            <a:pPr>
              <a:lnSpc>
                <a:spcPct val="90000"/>
              </a:lnSpc>
            </a:pPr>
            <a:endParaRPr lang="en-US" sz="2400">
              <a:latin typeface="Arial" charset="0"/>
              <a:cs typeface="Arial" charset="0"/>
            </a:endParaRPr>
          </a:p>
          <a:p>
            <a:pPr>
              <a:lnSpc>
                <a:spcPct val="90000"/>
              </a:lnSpc>
            </a:pPr>
            <a:endParaRPr lang="en-US" sz="2400">
              <a:latin typeface="Arial" charset="0"/>
              <a:cs typeface="Arial" charset="0"/>
            </a:endParaRPr>
          </a:p>
          <a:p>
            <a:pPr>
              <a:lnSpc>
                <a:spcPct val="90000"/>
              </a:lnSpc>
            </a:pPr>
            <a:endParaRPr lang="en-US" sz="2400">
              <a:latin typeface="Arial" charset="0"/>
              <a:cs typeface="Arial" charset="0"/>
            </a:endParaRPr>
          </a:p>
          <a:p>
            <a:pPr>
              <a:lnSpc>
                <a:spcPct val="90000"/>
              </a:lnSpc>
            </a:pPr>
            <a:r>
              <a:rPr lang="en-US" sz="2400">
                <a:latin typeface="Arial" charset="0"/>
                <a:cs typeface="Arial" charset="0"/>
              </a:rPr>
              <a:t>Concerns:</a:t>
            </a:r>
          </a:p>
          <a:p>
            <a:pPr lvl="1">
              <a:lnSpc>
                <a:spcPct val="90000"/>
              </a:lnSpc>
            </a:pPr>
            <a:r>
              <a:rPr lang="en-US" sz="2000">
                <a:latin typeface="Arial" charset="0"/>
                <a:ea typeface="Arial" charset="0"/>
                <a:cs typeface="Arial" charset="0"/>
              </a:rPr>
              <a:t>Polling overhead </a:t>
            </a:r>
          </a:p>
          <a:p>
            <a:pPr lvl="1">
              <a:lnSpc>
                <a:spcPct val="90000"/>
              </a:lnSpc>
            </a:pPr>
            <a:r>
              <a:rPr lang="en-US" sz="2000">
                <a:latin typeface="Arial" charset="0"/>
                <a:ea typeface="Arial" charset="0"/>
                <a:cs typeface="Arial" charset="0"/>
              </a:rPr>
              <a:t>Latency</a:t>
            </a:r>
          </a:p>
          <a:p>
            <a:pPr lvl="1">
              <a:lnSpc>
                <a:spcPct val="90000"/>
              </a:lnSpc>
            </a:pPr>
            <a:r>
              <a:rPr lang="en-US" sz="2000">
                <a:latin typeface="Arial" charset="0"/>
                <a:ea typeface="Arial" charset="0"/>
                <a:cs typeface="Arial" charset="0"/>
              </a:rPr>
              <a:t>Single point of failure (master)</a:t>
            </a:r>
            <a:endParaRPr lang="en-US">
              <a:latin typeface="Arial" charset="0"/>
              <a:ea typeface="Arial" charset="0"/>
              <a:cs typeface="Arial" charset="0"/>
            </a:endParaRPr>
          </a:p>
        </p:txBody>
      </p:sp>
      <p:sp>
        <p:nvSpPr>
          <p:cNvPr id="963588" name="Rectangle 4"/>
          <p:cNvSpPr>
            <a:spLocks noChangeArrowheads="1"/>
          </p:cNvSpPr>
          <p:nvPr/>
        </p:nvSpPr>
        <p:spPr bwMode="auto">
          <a:xfrm>
            <a:off x="4200525" y="1376363"/>
            <a:ext cx="4611688"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3838" indent="-223838" algn="l" eaLnBrk="0" hangingPunct="0">
              <a:spcBef>
                <a:spcPct val="50000"/>
              </a:spcBef>
            </a:pPr>
            <a:r>
              <a:rPr lang="en-US" sz="2400" b="0" u="sng">
                <a:solidFill>
                  <a:srgbClr val="FF0000"/>
                </a:solidFill>
                <a:latin typeface="Arial" charset="0"/>
              </a:rPr>
              <a:t>Token passing</a:t>
            </a:r>
            <a:endParaRPr lang="en-US" sz="2800" u="sng">
              <a:latin typeface="Arial" charset="0"/>
            </a:endParaRPr>
          </a:p>
          <a:p>
            <a:pPr marL="223838" indent="-223838" algn="l" eaLnBrk="0" hangingPunct="0">
              <a:spcBef>
                <a:spcPct val="50000"/>
              </a:spcBef>
              <a:buFontTx/>
              <a:buChar char="•"/>
            </a:pPr>
            <a:r>
              <a:rPr lang="en-US" sz="2400" b="0">
                <a:latin typeface="Arial" charset="0"/>
              </a:rPr>
              <a:t>Control token</a:t>
            </a:r>
            <a:r>
              <a:rPr lang="en-US" sz="2400">
                <a:latin typeface="Arial" charset="0"/>
              </a:rPr>
              <a:t> </a:t>
            </a:r>
            <a:r>
              <a:rPr lang="en-US" sz="2400" b="0">
                <a:latin typeface="Arial" charset="0"/>
              </a:rPr>
              <a:t>passed from one node to next sequentially</a:t>
            </a:r>
          </a:p>
          <a:p>
            <a:pPr marL="223838" indent="-223838" algn="l" eaLnBrk="0" hangingPunct="0">
              <a:spcBef>
                <a:spcPct val="50000"/>
              </a:spcBef>
              <a:buFontTx/>
              <a:buChar char="•"/>
            </a:pPr>
            <a:r>
              <a:rPr lang="en-US" sz="2400" b="0">
                <a:latin typeface="Arial" charset="0"/>
              </a:rPr>
              <a:t>Node must have token to send</a:t>
            </a:r>
          </a:p>
          <a:p>
            <a:pPr marL="223838" indent="-223838" algn="l" eaLnBrk="0" hangingPunct="0">
              <a:spcBef>
                <a:spcPct val="50000"/>
              </a:spcBef>
              <a:buFontTx/>
              <a:buChar char="•"/>
            </a:pPr>
            <a:r>
              <a:rPr lang="en-US" sz="2400" b="0">
                <a:latin typeface="Arial" charset="0"/>
              </a:rPr>
              <a:t>Concerns:</a:t>
            </a:r>
          </a:p>
          <a:p>
            <a:pPr marL="563563" lvl="1" indent="-223838" algn="l" eaLnBrk="0" hangingPunct="0">
              <a:spcBef>
                <a:spcPct val="10000"/>
              </a:spcBef>
              <a:buFont typeface="Helvetica" charset="0"/>
              <a:buChar char="–"/>
            </a:pPr>
            <a:r>
              <a:rPr lang="en-US" b="0">
                <a:latin typeface="Arial" charset="0"/>
              </a:rPr>
              <a:t>Token overhead </a:t>
            </a:r>
          </a:p>
          <a:p>
            <a:pPr marL="563563" lvl="1" indent="-223838" algn="l" eaLnBrk="0" hangingPunct="0">
              <a:spcBef>
                <a:spcPct val="10000"/>
              </a:spcBef>
              <a:buFont typeface="Helvetica" charset="0"/>
              <a:buChar char="–"/>
            </a:pPr>
            <a:r>
              <a:rPr lang="en-US" b="0">
                <a:latin typeface="Arial" charset="0"/>
              </a:rPr>
              <a:t>Latency</a:t>
            </a:r>
          </a:p>
          <a:p>
            <a:pPr marL="563563" lvl="1" indent="-223838" algn="l" eaLnBrk="0" hangingPunct="0">
              <a:spcBef>
                <a:spcPct val="10000"/>
              </a:spcBef>
              <a:buFont typeface="Helvetica" charset="0"/>
              <a:buChar char="–"/>
            </a:pPr>
            <a:r>
              <a:rPr lang="en-US" b="0">
                <a:latin typeface="Arial" charset="0"/>
              </a:rPr>
              <a:t>At mercy of any node</a:t>
            </a:r>
            <a:endParaRPr lang="en-US" sz="2400" b="0">
              <a:latin typeface="Arial" charset="0"/>
            </a:endParaRPr>
          </a:p>
        </p:txBody>
      </p:sp>
      <p:pic>
        <p:nvPicPr>
          <p:cNvPr id="963589" name="Picture 5" descr="IMG0007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4887913"/>
            <a:ext cx="2808288"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8"/>
          <p:cNvGrpSpPr>
            <a:grpSpLocks/>
          </p:cNvGrpSpPr>
          <p:nvPr/>
        </p:nvGrpSpPr>
        <p:grpSpPr bwMode="auto">
          <a:xfrm>
            <a:off x="0" y="3048000"/>
            <a:ext cx="3170238" cy="2632075"/>
            <a:chOff x="2759" y="1541"/>
            <a:chExt cx="1997" cy="1658"/>
          </a:xfrm>
        </p:grpSpPr>
        <p:graphicFrame>
          <p:nvGraphicFramePr>
            <p:cNvPr id="64514" name="Object 2"/>
            <p:cNvGraphicFramePr>
              <a:graphicFrameLocks noChangeAspect="1"/>
            </p:cNvGraphicFramePr>
            <p:nvPr/>
          </p:nvGraphicFramePr>
          <p:xfrm>
            <a:off x="3418" y="1541"/>
            <a:ext cx="329" cy="274"/>
          </p:xfrm>
          <a:graphic>
            <a:graphicData uri="http://schemas.openxmlformats.org/presentationml/2006/ole">
              <mc:AlternateContent xmlns:mc="http://schemas.openxmlformats.org/markup-compatibility/2006">
                <mc:Choice xmlns:v="urn:schemas-microsoft-com:vml" Requires="v">
                  <p:oleObj spid="_x0000_s2774" name="Clip" r:id="rId5" imgW="1307948" imgH="1084823" progId="MS_ClipArt_Gallery.2">
                    <p:embed/>
                  </p:oleObj>
                </mc:Choice>
                <mc:Fallback>
                  <p:oleObj name="Clip" r:id="rId5" imgW="1307948" imgH="1084823"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8" y="1541"/>
                          <a:ext cx="329" cy="2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4525" name="Line 7"/>
            <p:cNvSpPr>
              <a:spLocks noChangeShapeType="1"/>
            </p:cNvSpPr>
            <p:nvPr/>
          </p:nvSpPr>
          <p:spPr bwMode="auto">
            <a:xfrm flipH="1">
              <a:off x="3330" y="1712"/>
              <a:ext cx="584" cy="111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26" name="Line 8"/>
            <p:cNvSpPr>
              <a:spLocks noChangeShapeType="1"/>
            </p:cNvSpPr>
            <p:nvPr/>
          </p:nvSpPr>
          <p:spPr bwMode="auto">
            <a:xfrm>
              <a:off x="3734" y="1744"/>
              <a:ext cx="16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27" name="Line 9"/>
            <p:cNvSpPr>
              <a:spLocks noChangeShapeType="1"/>
            </p:cNvSpPr>
            <p:nvPr/>
          </p:nvSpPr>
          <p:spPr bwMode="auto">
            <a:xfrm>
              <a:off x="3828" y="1879"/>
              <a:ext cx="541" cy="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64515" name="Object 3"/>
            <p:cNvGraphicFramePr>
              <a:graphicFrameLocks noChangeAspect="1"/>
            </p:cNvGraphicFramePr>
            <p:nvPr/>
          </p:nvGraphicFramePr>
          <p:xfrm>
            <a:off x="4306" y="1688"/>
            <a:ext cx="329" cy="274"/>
          </p:xfrm>
          <a:graphic>
            <a:graphicData uri="http://schemas.openxmlformats.org/presentationml/2006/ole">
              <mc:AlternateContent xmlns:mc="http://schemas.openxmlformats.org/markup-compatibility/2006">
                <mc:Choice xmlns:v="urn:schemas-microsoft-com:vml" Requires="v">
                  <p:oleObj spid="_x0000_s2775" name="Clip" r:id="rId7" imgW="1307948" imgH="1084823" progId="MS_ClipArt_Gallery.2">
                    <p:embed/>
                  </p:oleObj>
                </mc:Choice>
                <mc:Fallback>
                  <p:oleObj name="Clip" r:id="rId7" imgW="1307948" imgH="1084823"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06" y="1688"/>
                          <a:ext cx="329" cy="2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4516" name="Object 4"/>
            <p:cNvGraphicFramePr>
              <a:graphicFrameLocks noChangeAspect="1"/>
            </p:cNvGraphicFramePr>
            <p:nvPr/>
          </p:nvGraphicFramePr>
          <p:xfrm>
            <a:off x="3247" y="1874"/>
            <a:ext cx="329" cy="274"/>
          </p:xfrm>
          <a:graphic>
            <a:graphicData uri="http://schemas.openxmlformats.org/presentationml/2006/ole">
              <mc:AlternateContent xmlns:mc="http://schemas.openxmlformats.org/markup-compatibility/2006">
                <mc:Choice xmlns:v="urn:schemas-microsoft-com:vml" Requires="v">
                  <p:oleObj spid="_x0000_s2776" name="Clip" r:id="rId8" imgW="1307948" imgH="1084823" progId="MS_ClipArt_Gallery.2">
                    <p:embed/>
                  </p:oleObj>
                </mc:Choice>
                <mc:Fallback>
                  <p:oleObj name="Clip" r:id="rId8" imgW="1307948" imgH="1084823"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7" y="1874"/>
                          <a:ext cx="329" cy="2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4528" name="Line 12"/>
            <p:cNvSpPr>
              <a:spLocks noChangeShapeType="1"/>
            </p:cNvSpPr>
            <p:nvPr/>
          </p:nvSpPr>
          <p:spPr bwMode="auto">
            <a:xfrm>
              <a:off x="3563" y="2077"/>
              <a:ext cx="16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64517" name="Object 5"/>
            <p:cNvGraphicFramePr>
              <a:graphicFrameLocks noChangeAspect="1"/>
            </p:cNvGraphicFramePr>
            <p:nvPr/>
          </p:nvGraphicFramePr>
          <p:xfrm>
            <a:off x="3076" y="2207"/>
            <a:ext cx="329" cy="274"/>
          </p:xfrm>
          <a:graphic>
            <a:graphicData uri="http://schemas.openxmlformats.org/presentationml/2006/ole">
              <mc:AlternateContent xmlns:mc="http://schemas.openxmlformats.org/markup-compatibility/2006">
                <mc:Choice xmlns:v="urn:schemas-microsoft-com:vml" Requires="v">
                  <p:oleObj spid="_x0000_s2777" name="Clip" r:id="rId9" imgW="1307948" imgH="1084823" progId="MS_ClipArt_Gallery.2">
                    <p:embed/>
                  </p:oleObj>
                </mc:Choice>
                <mc:Fallback>
                  <p:oleObj name="Clip" r:id="rId9" imgW="1307948" imgH="1084823"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6" y="2207"/>
                          <a:ext cx="329" cy="2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4529" name="Line 14"/>
            <p:cNvSpPr>
              <a:spLocks noChangeShapeType="1"/>
            </p:cNvSpPr>
            <p:nvPr/>
          </p:nvSpPr>
          <p:spPr bwMode="auto">
            <a:xfrm>
              <a:off x="3392" y="2410"/>
              <a:ext cx="16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64518" name="Object 6"/>
            <p:cNvGraphicFramePr>
              <a:graphicFrameLocks noChangeAspect="1"/>
            </p:cNvGraphicFramePr>
            <p:nvPr/>
          </p:nvGraphicFramePr>
          <p:xfrm>
            <a:off x="2905" y="2540"/>
            <a:ext cx="329" cy="274"/>
          </p:xfrm>
          <a:graphic>
            <a:graphicData uri="http://schemas.openxmlformats.org/presentationml/2006/ole">
              <mc:AlternateContent xmlns:mc="http://schemas.openxmlformats.org/markup-compatibility/2006">
                <mc:Choice xmlns:v="urn:schemas-microsoft-com:vml" Requires="v">
                  <p:oleObj spid="_x0000_s2778" name="Clip" r:id="rId10" imgW="1307948" imgH="1084823" progId="MS_ClipArt_Gallery.2">
                    <p:embed/>
                  </p:oleObj>
                </mc:Choice>
                <mc:Fallback>
                  <p:oleObj name="Clip" r:id="rId10" imgW="1307948" imgH="1084823"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05" y="2540"/>
                          <a:ext cx="329" cy="2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4530" name="Line 16"/>
            <p:cNvSpPr>
              <a:spLocks noChangeShapeType="1"/>
            </p:cNvSpPr>
            <p:nvPr/>
          </p:nvSpPr>
          <p:spPr bwMode="auto">
            <a:xfrm>
              <a:off x="3221" y="2743"/>
              <a:ext cx="16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31" name="Text Box 17"/>
            <p:cNvSpPr txBox="1">
              <a:spLocks noChangeArrowheads="1"/>
            </p:cNvSpPr>
            <p:nvPr/>
          </p:nvSpPr>
          <p:spPr bwMode="auto">
            <a:xfrm>
              <a:off x="4168" y="1979"/>
              <a:ext cx="5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a:latin typeface="Comic Sans MS" charset="0"/>
                </a:rPr>
                <a:t>master</a:t>
              </a:r>
            </a:p>
          </p:txBody>
        </p:sp>
        <p:sp>
          <p:nvSpPr>
            <p:cNvPr id="64532" name="Text Box 18"/>
            <p:cNvSpPr txBox="1">
              <a:spLocks noChangeArrowheads="1"/>
            </p:cNvSpPr>
            <p:nvPr/>
          </p:nvSpPr>
          <p:spPr bwMode="auto">
            <a:xfrm>
              <a:off x="2759" y="2968"/>
              <a:ext cx="51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800" b="0">
                  <a:latin typeface="Comic Sans MS" charset="0"/>
                </a:rPr>
                <a:t>slaves</a:t>
              </a:r>
            </a:p>
          </p:txBody>
        </p:sp>
        <p:grpSp>
          <p:nvGrpSpPr>
            <p:cNvPr id="64533" name="Group 19"/>
            <p:cNvGrpSpPr>
              <a:grpSpLocks/>
            </p:cNvGrpSpPr>
            <p:nvPr/>
          </p:nvGrpSpPr>
          <p:grpSpPr bwMode="auto">
            <a:xfrm>
              <a:off x="4298" y="1664"/>
              <a:ext cx="353" cy="212"/>
              <a:chOff x="4212" y="2867"/>
              <a:chExt cx="353" cy="212"/>
            </a:xfrm>
          </p:grpSpPr>
          <p:sp>
            <p:nvSpPr>
              <p:cNvPr id="64540" name="Rectangle 20"/>
              <p:cNvSpPr>
                <a:spLocks noChangeArrowheads="1"/>
              </p:cNvSpPr>
              <p:nvPr/>
            </p:nvSpPr>
            <p:spPr bwMode="auto">
              <a:xfrm>
                <a:off x="4212" y="2916"/>
                <a:ext cx="353" cy="137"/>
              </a:xfrm>
              <a:prstGeom prst="rect">
                <a:avLst/>
              </a:prstGeom>
              <a:solidFill>
                <a:srgbClr val="00CC00"/>
              </a:solidFill>
              <a:ln w="9525">
                <a:solidFill>
                  <a:schemeClr val="tx1"/>
                </a:solidFill>
                <a:miter lim="800000"/>
                <a:headEnd/>
                <a:tailEnd/>
              </a:ln>
            </p:spPr>
            <p:txBody>
              <a:bodyPr wrap="none" anchor="ctr"/>
              <a:lstStyle/>
              <a:p>
                <a:endParaRPr lang="en-US"/>
              </a:p>
            </p:txBody>
          </p:sp>
          <p:sp>
            <p:nvSpPr>
              <p:cNvPr id="64541" name="Text Box 21"/>
              <p:cNvSpPr txBox="1">
                <a:spLocks noChangeArrowheads="1"/>
              </p:cNvSpPr>
              <p:nvPr/>
            </p:nvSpPr>
            <p:spPr bwMode="auto">
              <a:xfrm>
                <a:off x="4227" y="2867"/>
                <a:ext cx="32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a:solidFill>
                      <a:schemeClr val="bg1"/>
                    </a:solidFill>
                    <a:latin typeface="Comic Sans MS" charset="0"/>
                  </a:rPr>
                  <a:t>poll</a:t>
                </a:r>
              </a:p>
            </p:txBody>
          </p:sp>
        </p:grpSp>
        <p:grpSp>
          <p:nvGrpSpPr>
            <p:cNvPr id="64534" name="Group 22"/>
            <p:cNvGrpSpPr>
              <a:grpSpLocks/>
            </p:cNvGrpSpPr>
            <p:nvPr/>
          </p:nvGrpSpPr>
          <p:grpSpPr bwMode="auto">
            <a:xfrm>
              <a:off x="3069" y="2245"/>
              <a:ext cx="383" cy="212"/>
              <a:chOff x="4415" y="2367"/>
              <a:chExt cx="383" cy="212"/>
            </a:xfrm>
          </p:grpSpPr>
          <p:sp>
            <p:nvSpPr>
              <p:cNvPr id="64538" name="Rectangle 23"/>
              <p:cNvSpPr>
                <a:spLocks noChangeArrowheads="1"/>
              </p:cNvSpPr>
              <p:nvPr/>
            </p:nvSpPr>
            <p:spPr bwMode="auto">
              <a:xfrm>
                <a:off x="4437" y="2400"/>
                <a:ext cx="353" cy="137"/>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64539" name="Text Box 24"/>
              <p:cNvSpPr txBox="1">
                <a:spLocks noChangeArrowheads="1"/>
              </p:cNvSpPr>
              <p:nvPr/>
            </p:nvSpPr>
            <p:spPr bwMode="auto">
              <a:xfrm>
                <a:off x="4415" y="2367"/>
                <a:ext cx="38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a:solidFill>
                      <a:schemeClr val="bg1"/>
                    </a:solidFill>
                    <a:latin typeface="Comic Sans MS" charset="0"/>
                  </a:rPr>
                  <a:t>data</a:t>
                </a:r>
              </a:p>
            </p:txBody>
          </p:sp>
        </p:grpSp>
        <p:grpSp>
          <p:nvGrpSpPr>
            <p:cNvPr id="64535" name="Group 25"/>
            <p:cNvGrpSpPr>
              <a:grpSpLocks/>
            </p:cNvGrpSpPr>
            <p:nvPr/>
          </p:nvGrpSpPr>
          <p:grpSpPr bwMode="auto">
            <a:xfrm>
              <a:off x="3388" y="1541"/>
              <a:ext cx="383" cy="212"/>
              <a:chOff x="4415" y="2367"/>
              <a:chExt cx="383" cy="212"/>
            </a:xfrm>
          </p:grpSpPr>
          <p:sp>
            <p:nvSpPr>
              <p:cNvPr id="64536" name="Rectangle 26"/>
              <p:cNvSpPr>
                <a:spLocks noChangeArrowheads="1"/>
              </p:cNvSpPr>
              <p:nvPr/>
            </p:nvSpPr>
            <p:spPr bwMode="auto">
              <a:xfrm>
                <a:off x="4437" y="2400"/>
                <a:ext cx="353" cy="137"/>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64537" name="Text Box 27"/>
              <p:cNvSpPr txBox="1">
                <a:spLocks noChangeArrowheads="1"/>
              </p:cNvSpPr>
              <p:nvPr/>
            </p:nvSpPr>
            <p:spPr bwMode="auto">
              <a:xfrm>
                <a:off x="4415" y="2367"/>
                <a:ext cx="38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l"/>
                <a:r>
                  <a:rPr lang="en-US" sz="1600" b="0">
                    <a:solidFill>
                      <a:schemeClr val="bg1"/>
                    </a:solidFill>
                    <a:latin typeface="Comic Sans MS" charset="0"/>
                  </a:rPr>
                  <a:t>data</a:t>
                </a:r>
              </a:p>
            </p:txBody>
          </p:sp>
        </p:grpSp>
      </p:grpSp>
    </p:spTree>
    <p:extLst>
      <p:ext uri="{BB962C8B-B14F-4D97-AF65-F5344CB8AC3E}">
        <p14:creationId xmlns:p14="http://schemas.microsoft.com/office/powerpoint/2010/main" val="381276091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None of these are the “Internet way”…</a:t>
            </a:r>
            <a:endParaRPr lang="en-US" dirty="0"/>
          </a:p>
        </p:txBody>
      </p:sp>
      <p:sp>
        <p:nvSpPr>
          <p:cNvPr id="3" name="Content Placeholder 2"/>
          <p:cNvSpPr>
            <a:spLocks noGrp="1"/>
          </p:cNvSpPr>
          <p:nvPr>
            <p:ph idx="1"/>
          </p:nvPr>
        </p:nvSpPr>
        <p:spPr/>
        <p:txBody>
          <a:bodyPr/>
          <a:lstStyle/>
          <a:p>
            <a:r>
              <a:rPr lang="en-US" dirty="0" smtClean="0"/>
              <a:t>Why not?  </a:t>
            </a:r>
          </a:p>
          <a:p>
            <a:pPr lvl="3"/>
            <a:endParaRPr lang="en-US" dirty="0"/>
          </a:p>
          <a:p>
            <a:r>
              <a:rPr lang="en-US" dirty="0" smtClean="0"/>
              <a:t>What’s wrong with</a:t>
            </a:r>
          </a:p>
          <a:p>
            <a:pPr lvl="1"/>
            <a:r>
              <a:rPr lang="en-US" dirty="0" smtClean="0"/>
              <a:t>TDMA</a:t>
            </a:r>
          </a:p>
          <a:p>
            <a:pPr lvl="1"/>
            <a:r>
              <a:rPr lang="en-US" dirty="0" smtClean="0"/>
              <a:t>FDMA</a:t>
            </a:r>
          </a:p>
          <a:p>
            <a:pPr lvl="1"/>
            <a:r>
              <a:rPr lang="en-US" dirty="0" smtClean="0"/>
              <a:t>Polling</a:t>
            </a:r>
          </a:p>
          <a:p>
            <a:pPr lvl="1"/>
            <a:r>
              <a:rPr lang="en-US" dirty="0" smtClean="0"/>
              <a:t>Token passing</a:t>
            </a:r>
          </a:p>
          <a:p>
            <a:pPr lvl="4"/>
            <a:endParaRPr lang="en-US" dirty="0"/>
          </a:p>
          <a:p>
            <a:r>
              <a:rPr lang="en-US" dirty="0" smtClean="0"/>
              <a:t>Turn to random access</a:t>
            </a:r>
          </a:p>
          <a:p>
            <a:pPr lvl="1"/>
            <a:r>
              <a:rPr lang="en-US" dirty="0"/>
              <a:t>Optimize for the common case (no collision)</a:t>
            </a:r>
          </a:p>
          <a:p>
            <a:pPr lvl="1"/>
            <a:r>
              <a:rPr lang="en-US" dirty="0" smtClean="0"/>
              <a:t>Don’t avoid collisions, just recover from them….</a:t>
            </a:r>
          </a:p>
          <a:p>
            <a:pPr lvl="1"/>
            <a:r>
              <a:rPr lang="en-US" b="1" dirty="0" smtClean="0"/>
              <a:t>Sound familiar?</a:t>
            </a:r>
          </a:p>
        </p:txBody>
      </p:sp>
      <p:sp>
        <p:nvSpPr>
          <p:cNvPr id="4" name="Slide Number Placeholder 3"/>
          <p:cNvSpPr>
            <a:spLocks noGrp="1"/>
          </p:cNvSpPr>
          <p:nvPr>
            <p:ph type="sldNum" sz="quarter" idx="10"/>
          </p:nvPr>
        </p:nvSpPr>
        <p:spPr/>
        <p:txBody>
          <a:bodyPr/>
          <a:lstStyle/>
          <a:p>
            <a:fld id="{104A0A2D-594B-8E49-B425-D639F4F9ACCA}" type="slidenum">
              <a:rPr lang="en-US" smtClean="0">
                <a:solidFill>
                  <a:srgbClr val="000000"/>
                </a:solidFill>
              </a:rPr>
              <a:pPr/>
              <a:t>37</a:t>
            </a:fld>
            <a:endParaRPr lang="en-US">
              <a:solidFill>
                <a:srgbClr val="000000"/>
              </a:solidFill>
            </a:endParaRPr>
          </a:p>
        </p:txBody>
      </p:sp>
    </p:spTree>
    <p:extLst>
      <p:ext uri="{BB962C8B-B14F-4D97-AF65-F5344CB8AC3E}">
        <p14:creationId xmlns:p14="http://schemas.microsoft.com/office/powerpoint/2010/main" val="12610426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4"/>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41148135-0A44-7043-B7DE-0661257FCDAA}" type="slidenum">
              <a:rPr lang="en-US" sz="1400" b="0">
                <a:latin typeface="Times New Roman" charset="0"/>
              </a:rPr>
              <a:pPr eaLnBrk="1" hangingPunct="1"/>
              <a:t>38</a:t>
            </a:fld>
            <a:endParaRPr lang="en-US" sz="1400" b="0">
              <a:latin typeface="Times New Roman" charset="0"/>
            </a:endParaRPr>
          </a:p>
        </p:txBody>
      </p:sp>
      <p:sp>
        <p:nvSpPr>
          <p:cNvPr id="69635" name="Rectangle 2"/>
          <p:cNvSpPr>
            <a:spLocks noGrp="1" noChangeArrowheads="1"/>
          </p:cNvSpPr>
          <p:nvPr>
            <p:ph type="ctrTitle"/>
          </p:nvPr>
        </p:nvSpPr>
        <p:spPr/>
        <p:txBody>
          <a:bodyPr/>
          <a:lstStyle/>
          <a:p>
            <a:r>
              <a:rPr lang="en-US">
                <a:latin typeface="Helvetica" charset="0"/>
                <a:ea typeface="ＭＳ Ｐゴシック" charset="0"/>
                <a:cs typeface="ＭＳ Ｐゴシック" charset="0"/>
              </a:rPr>
              <a:t>Random Access MAC Protocols</a:t>
            </a:r>
          </a:p>
        </p:txBody>
      </p:sp>
      <p:sp>
        <p:nvSpPr>
          <p:cNvPr id="69636" name="Subtitle 4"/>
          <p:cNvSpPr>
            <a:spLocks noGrp="1"/>
          </p:cNvSpPr>
          <p:nvPr>
            <p:ph type="subTitle" idx="1"/>
          </p:nvPr>
        </p:nvSpPr>
        <p:spPr/>
        <p:txBody>
          <a:bodyPr/>
          <a:lstStyle/>
          <a:p>
            <a:endParaRPr lang="en-US" dirty="0">
              <a:latin typeface="Arial" charset="0"/>
              <a:cs typeface="Arial" charset="0"/>
            </a:endParaRPr>
          </a:p>
        </p:txBody>
      </p:sp>
    </p:spTree>
    <p:extLst>
      <p:ext uri="{BB962C8B-B14F-4D97-AF65-F5344CB8AC3E}">
        <p14:creationId xmlns:p14="http://schemas.microsoft.com/office/powerpoint/2010/main" val="136012334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2A332893-B3DA-B645-9AB8-8E9006295EEA}" type="slidenum">
              <a:rPr lang="en-US" sz="1400" b="0">
                <a:latin typeface="Times New Roman" charset="0"/>
              </a:rPr>
              <a:pPr eaLnBrk="1" hangingPunct="1"/>
              <a:t>39</a:t>
            </a:fld>
            <a:endParaRPr lang="en-US" sz="1400" b="0">
              <a:latin typeface="Times New Roman" charset="0"/>
            </a:endParaRPr>
          </a:p>
        </p:txBody>
      </p:sp>
      <p:sp>
        <p:nvSpPr>
          <p:cNvPr id="71683"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Random Access MAC Protocols</a:t>
            </a:r>
          </a:p>
        </p:txBody>
      </p:sp>
      <p:sp>
        <p:nvSpPr>
          <p:cNvPr id="965635" name="Rectangle 3"/>
          <p:cNvSpPr>
            <a:spLocks noGrp="1" noChangeArrowheads="1"/>
          </p:cNvSpPr>
          <p:nvPr>
            <p:ph type="body" idx="1"/>
          </p:nvPr>
        </p:nvSpPr>
        <p:spPr/>
        <p:txBody>
          <a:bodyPr/>
          <a:lstStyle/>
          <a:p>
            <a:r>
              <a:rPr lang="en-US">
                <a:latin typeface="Arial" charset="0"/>
                <a:cs typeface="Arial" charset="0"/>
              </a:rPr>
              <a:t>When node has packet to send</a:t>
            </a:r>
          </a:p>
          <a:p>
            <a:pPr lvl="1"/>
            <a:r>
              <a:rPr lang="en-US">
                <a:latin typeface="Arial" charset="0"/>
                <a:ea typeface="Arial" charset="0"/>
                <a:cs typeface="Arial" charset="0"/>
              </a:rPr>
              <a:t>Transmit at full channel data rate</a:t>
            </a:r>
          </a:p>
          <a:p>
            <a:pPr lvl="1"/>
            <a:r>
              <a:rPr lang="en-US">
                <a:latin typeface="Arial" charset="0"/>
                <a:ea typeface="Arial" charset="0"/>
                <a:cs typeface="Arial" charset="0"/>
              </a:rPr>
              <a:t>No </a:t>
            </a:r>
            <a:r>
              <a:rPr lang="en-US" i="1">
                <a:latin typeface="Arial" charset="0"/>
                <a:ea typeface="Arial" charset="0"/>
                <a:cs typeface="Arial" charset="0"/>
              </a:rPr>
              <a:t>a priori</a:t>
            </a:r>
            <a:r>
              <a:rPr lang="en-US">
                <a:latin typeface="Arial" charset="0"/>
                <a:ea typeface="Arial" charset="0"/>
                <a:cs typeface="Arial" charset="0"/>
              </a:rPr>
              <a:t> coordination among nodes</a:t>
            </a:r>
          </a:p>
          <a:p>
            <a:r>
              <a:rPr lang="en-US">
                <a:latin typeface="Arial" charset="0"/>
                <a:cs typeface="Arial" charset="0"/>
              </a:rPr>
              <a:t>Two or more transmitting nodes </a:t>
            </a:r>
            <a:r>
              <a:rPr lang="en-US">
                <a:latin typeface="Arial" charset="0"/>
                <a:ea typeface="AppleGothic" charset="0"/>
                <a:cs typeface="AppleGothic" charset="0"/>
                <a:sym typeface="Symbol" charset="0"/>
              </a:rPr>
              <a:t></a:t>
            </a:r>
            <a:r>
              <a:rPr lang="en-US">
                <a:latin typeface="Arial" charset="0"/>
                <a:cs typeface="Arial" charset="0"/>
              </a:rPr>
              <a:t> </a:t>
            </a:r>
            <a:r>
              <a:rPr lang="en-US">
                <a:solidFill>
                  <a:srgbClr val="FF3300"/>
                </a:solidFill>
                <a:latin typeface="Arial" charset="0"/>
                <a:cs typeface="Arial" charset="0"/>
              </a:rPr>
              <a:t>collision</a:t>
            </a:r>
            <a:endParaRPr lang="en-US">
              <a:latin typeface="Arial" charset="0"/>
              <a:cs typeface="Arial" charset="0"/>
            </a:endParaRPr>
          </a:p>
          <a:p>
            <a:pPr lvl="1"/>
            <a:r>
              <a:rPr lang="en-US">
                <a:latin typeface="Arial" charset="0"/>
                <a:ea typeface="Arial" charset="0"/>
                <a:cs typeface="Arial" charset="0"/>
              </a:rPr>
              <a:t>Data lost</a:t>
            </a:r>
          </a:p>
          <a:p>
            <a:r>
              <a:rPr lang="en-US">
                <a:latin typeface="Arial" charset="0"/>
                <a:cs typeface="Arial" charset="0"/>
              </a:rPr>
              <a:t>Random access MAC protocol specifies: </a:t>
            </a:r>
          </a:p>
          <a:p>
            <a:pPr lvl="1"/>
            <a:r>
              <a:rPr lang="en-US">
                <a:latin typeface="Arial" charset="0"/>
                <a:ea typeface="Arial" charset="0"/>
                <a:cs typeface="Arial" charset="0"/>
              </a:rPr>
              <a:t>How to detect collisions</a:t>
            </a:r>
          </a:p>
          <a:p>
            <a:pPr lvl="1"/>
            <a:r>
              <a:rPr lang="en-US">
                <a:latin typeface="Arial" charset="0"/>
                <a:ea typeface="Arial" charset="0"/>
                <a:cs typeface="Arial" charset="0"/>
              </a:rPr>
              <a:t>How to recover from collisions </a:t>
            </a:r>
          </a:p>
          <a:p>
            <a:r>
              <a:rPr lang="en-US">
                <a:latin typeface="Arial" charset="0"/>
                <a:cs typeface="Arial" charset="0"/>
              </a:rPr>
              <a:t>Examples </a:t>
            </a:r>
          </a:p>
          <a:p>
            <a:pPr lvl="1"/>
            <a:r>
              <a:rPr lang="en-US">
                <a:latin typeface="Arial" charset="0"/>
                <a:ea typeface="Arial" charset="0"/>
                <a:cs typeface="Arial" charset="0"/>
              </a:rPr>
              <a:t>ALOHA and </a:t>
            </a:r>
            <a:r>
              <a:rPr lang="en-US">
                <a:solidFill>
                  <a:srgbClr val="0000FF"/>
                </a:solidFill>
                <a:latin typeface="Arial" charset="0"/>
                <a:ea typeface="Arial" charset="0"/>
                <a:cs typeface="Arial" charset="0"/>
              </a:rPr>
              <a:t>Slotted ALOHA</a:t>
            </a:r>
            <a:endParaRPr lang="en-US">
              <a:latin typeface="Arial" charset="0"/>
              <a:ea typeface="Arial" charset="0"/>
              <a:cs typeface="Arial" charset="0"/>
            </a:endParaRPr>
          </a:p>
          <a:p>
            <a:pPr lvl="1">
              <a:buClr>
                <a:schemeClr val="tx2"/>
              </a:buClr>
            </a:pPr>
            <a:r>
              <a:rPr lang="en-US">
                <a:solidFill>
                  <a:srgbClr val="0000FF"/>
                </a:solidFill>
                <a:latin typeface="Arial" charset="0"/>
                <a:ea typeface="Arial" charset="0"/>
                <a:cs typeface="Arial" charset="0"/>
              </a:rPr>
              <a:t>CSMA</a:t>
            </a:r>
            <a:r>
              <a:rPr lang="en-US">
                <a:latin typeface="Arial" charset="0"/>
                <a:ea typeface="Arial" charset="0"/>
                <a:cs typeface="Arial" charset="0"/>
              </a:rPr>
              <a:t>, </a:t>
            </a:r>
            <a:r>
              <a:rPr lang="en-US">
                <a:solidFill>
                  <a:srgbClr val="0000FF"/>
                </a:solidFill>
                <a:latin typeface="Arial" charset="0"/>
                <a:ea typeface="Arial" charset="0"/>
                <a:cs typeface="Arial" charset="0"/>
              </a:rPr>
              <a:t>CSMA/CD</a:t>
            </a:r>
            <a:r>
              <a:rPr lang="en-US">
                <a:latin typeface="Arial" charset="0"/>
                <a:ea typeface="Arial" charset="0"/>
                <a:cs typeface="Arial" charset="0"/>
              </a:rPr>
              <a:t>, CSMA/CA (wireless, covered later)</a:t>
            </a:r>
          </a:p>
        </p:txBody>
      </p:sp>
    </p:spTree>
    <p:extLst>
      <p:ext uri="{BB962C8B-B14F-4D97-AF65-F5344CB8AC3E}">
        <p14:creationId xmlns:p14="http://schemas.microsoft.com/office/powerpoint/2010/main" val="23234457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56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6563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6563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6563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65635">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6563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65635">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65635">
                                            <p:txEl>
                                              <p:pRg st="7" end="7"/>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65635">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65635">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6563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563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 is Panda’s Birthday!</a:t>
            </a:r>
            <a:endParaRPr lang="en-US" dirty="0"/>
          </a:p>
        </p:txBody>
      </p:sp>
      <p:sp>
        <p:nvSpPr>
          <p:cNvPr id="4" name="Slide Number Placeholder 3"/>
          <p:cNvSpPr>
            <a:spLocks noGrp="1"/>
          </p:cNvSpPr>
          <p:nvPr>
            <p:ph type="sldNum" sz="quarter" idx="10"/>
          </p:nvPr>
        </p:nvSpPr>
        <p:spPr/>
        <p:txBody>
          <a:bodyPr/>
          <a:lstStyle/>
          <a:p>
            <a:fld id="{104A0A2D-594B-8E49-B425-D639F4F9ACCA}" type="slidenum">
              <a:rPr lang="en-US" smtClean="0">
                <a:solidFill>
                  <a:srgbClr val="000000"/>
                </a:solidFill>
              </a:rPr>
              <a:pPr/>
              <a:t>4</a:t>
            </a:fld>
            <a:endParaRPr lang="en-US">
              <a:solidFill>
                <a:srgbClr val="000000"/>
              </a:solidFill>
            </a:endParaRPr>
          </a:p>
        </p:txBody>
      </p:sp>
      <p:pic>
        <p:nvPicPr>
          <p:cNvPr id="5" name="Picture 4"/>
          <p:cNvPicPr>
            <a:picLocks noChangeAspect="1"/>
          </p:cNvPicPr>
          <p:nvPr/>
        </p:nvPicPr>
        <p:blipFill>
          <a:blip r:embed="rId2"/>
          <a:stretch>
            <a:fillRect/>
          </a:stretch>
        </p:blipFill>
        <p:spPr>
          <a:xfrm>
            <a:off x="2667000" y="1524000"/>
            <a:ext cx="3810000" cy="3810000"/>
          </a:xfrm>
          <a:prstGeom prst="rect">
            <a:avLst/>
          </a:prstGeom>
        </p:spPr>
      </p:pic>
    </p:spTree>
    <p:extLst>
      <p:ext uri="{BB962C8B-B14F-4D97-AF65-F5344CB8AC3E}">
        <p14:creationId xmlns:p14="http://schemas.microsoft.com/office/powerpoint/2010/main" val="316818501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A4B4FF96-C227-3647-BB34-EB80A90EB364}" type="slidenum">
              <a:rPr lang="en-US" sz="1400" b="0">
                <a:latin typeface="Times New Roman" charset="0"/>
              </a:rPr>
              <a:pPr eaLnBrk="1" hangingPunct="1"/>
              <a:t>40</a:t>
            </a:fld>
            <a:endParaRPr lang="en-US" sz="1400" b="0">
              <a:latin typeface="Times New Roman" charset="0"/>
            </a:endParaRPr>
          </a:p>
        </p:txBody>
      </p:sp>
      <p:sp>
        <p:nvSpPr>
          <p:cNvPr id="73731"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Key Ideas of Random Access</a:t>
            </a:r>
          </a:p>
        </p:txBody>
      </p:sp>
      <p:sp>
        <p:nvSpPr>
          <p:cNvPr id="967683" name="Rectangle 3"/>
          <p:cNvSpPr>
            <a:spLocks noGrp="1" noChangeArrowheads="1"/>
          </p:cNvSpPr>
          <p:nvPr>
            <p:ph type="body" idx="1"/>
          </p:nvPr>
        </p:nvSpPr>
        <p:spPr/>
        <p:txBody>
          <a:bodyPr/>
          <a:lstStyle/>
          <a:p>
            <a:pPr>
              <a:buClr>
                <a:schemeClr val="tx2"/>
              </a:buClr>
            </a:pPr>
            <a:r>
              <a:rPr lang="en-US" dirty="0">
                <a:solidFill>
                  <a:srgbClr val="0000FF"/>
                </a:solidFill>
                <a:latin typeface="Arial" charset="0"/>
                <a:cs typeface="Arial" charset="0"/>
              </a:rPr>
              <a:t>Carrier sense</a:t>
            </a:r>
            <a:endParaRPr lang="en-US" dirty="0">
              <a:latin typeface="Arial" charset="0"/>
              <a:cs typeface="Arial" charset="0"/>
            </a:endParaRPr>
          </a:p>
          <a:p>
            <a:pPr lvl="1"/>
            <a:r>
              <a:rPr lang="en-US" i="1" dirty="0">
                <a:latin typeface="Arial" charset="0"/>
                <a:ea typeface="Arial" charset="0"/>
                <a:cs typeface="Arial" charset="0"/>
              </a:rPr>
              <a:t>Listen before speaking, and don</a:t>
            </a:r>
            <a:r>
              <a:rPr lang="ja-JP" altLang="en-US" i="1" dirty="0">
                <a:latin typeface="Arial" charset="0"/>
                <a:ea typeface="Arial" charset="0"/>
                <a:cs typeface="Arial" charset="0"/>
              </a:rPr>
              <a:t>’</a:t>
            </a:r>
            <a:r>
              <a:rPr lang="en-US" i="1" dirty="0">
                <a:latin typeface="Arial" charset="0"/>
                <a:ea typeface="Arial" charset="0"/>
                <a:cs typeface="Arial" charset="0"/>
              </a:rPr>
              <a:t>t interrupt</a:t>
            </a:r>
          </a:p>
          <a:p>
            <a:pPr lvl="1"/>
            <a:r>
              <a:rPr lang="en-US" dirty="0">
                <a:latin typeface="Arial" charset="0"/>
                <a:ea typeface="Arial" charset="0"/>
                <a:cs typeface="Arial" charset="0"/>
              </a:rPr>
              <a:t>Checking if someone else is already sending data</a:t>
            </a:r>
          </a:p>
          <a:p>
            <a:pPr lvl="1"/>
            <a:r>
              <a:rPr lang="en-US" dirty="0">
                <a:latin typeface="Arial" charset="0"/>
                <a:ea typeface="Arial" charset="0"/>
                <a:cs typeface="Arial" charset="0"/>
              </a:rPr>
              <a:t>… and waiting till the other node is done</a:t>
            </a:r>
          </a:p>
          <a:p>
            <a:pPr>
              <a:buClr>
                <a:schemeClr val="tx2"/>
              </a:buClr>
            </a:pPr>
            <a:r>
              <a:rPr lang="en-US" dirty="0">
                <a:solidFill>
                  <a:srgbClr val="0000FF"/>
                </a:solidFill>
                <a:latin typeface="Arial" charset="0"/>
                <a:cs typeface="Arial" charset="0"/>
              </a:rPr>
              <a:t>Collision detection</a:t>
            </a:r>
            <a:endParaRPr lang="en-US" dirty="0">
              <a:latin typeface="Arial" charset="0"/>
              <a:cs typeface="Arial" charset="0"/>
            </a:endParaRPr>
          </a:p>
          <a:p>
            <a:pPr lvl="1"/>
            <a:r>
              <a:rPr lang="en-US" i="1" dirty="0">
                <a:latin typeface="Arial" charset="0"/>
                <a:ea typeface="Arial" charset="0"/>
                <a:cs typeface="Arial" charset="0"/>
              </a:rPr>
              <a:t>If someone else starts talking at the same time, </a:t>
            </a:r>
            <a:r>
              <a:rPr lang="en-US" i="1" dirty="0" smtClean="0">
                <a:latin typeface="Arial" charset="0"/>
                <a:ea typeface="Arial" charset="0"/>
                <a:cs typeface="Arial" charset="0"/>
              </a:rPr>
              <a:t>stop</a:t>
            </a:r>
          </a:p>
          <a:p>
            <a:pPr lvl="2"/>
            <a:r>
              <a:rPr lang="en-US" b="1" i="1" dirty="0" smtClean="0">
                <a:latin typeface="Arial" charset="0"/>
                <a:ea typeface="Arial" charset="0"/>
                <a:cs typeface="Arial" charset="0"/>
              </a:rPr>
              <a:t>But make sure everyone knows there was a collision!</a:t>
            </a:r>
            <a:endParaRPr lang="en-US" b="1" i="1" dirty="0">
              <a:latin typeface="Arial" charset="0"/>
              <a:ea typeface="Arial" charset="0"/>
              <a:cs typeface="Arial" charset="0"/>
            </a:endParaRPr>
          </a:p>
          <a:p>
            <a:pPr lvl="1"/>
            <a:r>
              <a:rPr lang="en-US" dirty="0">
                <a:latin typeface="Arial" charset="0"/>
                <a:ea typeface="Arial" charset="0"/>
                <a:cs typeface="Arial" charset="0"/>
              </a:rPr>
              <a:t>Realizing when two nodes are transmitting at once</a:t>
            </a:r>
          </a:p>
          <a:p>
            <a:pPr lvl="1"/>
            <a:r>
              <a:rPr lang="en-US" dirty="0">
                <a:latin typeface="Arial" charset="0"/>
                <a:ea typeface="Arial" charset="0"/>
                <a:cs typeface="Arial" charset="0"/>
              </a:rPr>
              <a:t>…by detecting that the data on the wire is garbled</a:t>
            </a:r>
          </a:p>
          <a:p>
            <a:pPr>
              <a:buClr>
                <a:schemeClr val="tx2"/>
              </a:buClr>
            </a:pPr>
            <a:r>
              <a:rPr lang="en-US" dirty="0">
                <a:solidFill>
                  <a:srgbClr val="0000FF"/>
                </a:solidFill>
                <a:latin typeface="Arial" charset="0"/>
                <a:cs typeface="Arial" charset="0"/>
              </a:rPr>
              <a:t>Randomness</a:t>
            </a:r>
            <a:endParaRPr lang="en-US" dirty="0">
              <a:latin typeface="Arial" charset="0"/>
              <a:cs typeface="Arial" charset="0"/>
            </a:endParaRPr>
          </a:p>
          <a:p>
            <a:pPr lvl="1"/>
            <a:r>
              <a:rPr lang="en-US" i="1" dirty="0">
                <a:latin typeface="Arial" charset="0"/>
                <a:ea typeface="Arial" charset="0"/>
                <a:cs typeface="Arial" charset="0"/>
              </a:rPr>
              <a:t>Don</a:t>
            </a:r>
            <a:r>
              <a:rPr lang="ja-JP" altLang="en-US" i="1" dirty="0">
                <a:latin typeface="Arial" charset="0"/>
                <a:ea typeface="Arial" charset="0"/>
                <a:cs typeface="Arial" charset="0"/>
              </a:rPr>
              <a:t>’</a:t>
            </a:r>
            <a:r>
              <a:rPr lang="en-US" i="1" dirty="0">
                <a:latin typeface="Arial" charset="0"/>
                <a:ea typeface="Arial" charset="0"/>
                <a:cs typeface="Arial" charset="0"/>
              </a:rPr>
              <a:t>t start talking again right away</a:t>
            </a:r>
          </a:p>
          <a:p>
            <a:pPr lvl="1"/>
            <a:r>
              <a:rPr lang="en-US" dirty="0">
                <a:latin typeface="Arial" charset="0"/>
                <a:ea typeface="Arial" charset="0"/>
                <a:cs typeface="Arial" charset="0"/>
              </a:rPr>
              <a:t>Waiting for a random time before trying again</a:t>
            </a:r>
          </a:p>
        </p:txBody>
      </p:sp>
    </p:spTree>
    <p:extLst>
      <p:ext uri="{BB962C8B-B14F-4D97-AF65-F5344CB8AC3E}">
        <p14:creationId xmlns:p14="http://schemas.microsoft.com/office/powerpoint/2010/main" val="21490791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76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6768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6768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6768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6768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6768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6768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6768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67683">
                                            <p:txEl>
                                              <p:pRg st="8" end="8"/>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6768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6768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6768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768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5"/>
          <p:cNvSpPr>
            <a:spLocks noGrp="1"/>
          </p:cNvSpPr>
          <p:nvPr>
            <p:ph type="sldNum" sz="quarter" idx="10"/>
          </p:nvPr>
        </p:nvSpPr>
        <p:spPr>
          <a:xfrm>
            <a:off x="6553200" y="62484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E2389177-A03D-0D45-B2EF-B7AFD8998CD6}" type="slidenum">
              <a:rPr lang="en-US" sz="1400" b="0">
                <a:latin typeface="Times New Roman" charset="0"/>
              </a:rPr>
              <a:pPr eaLnBrk="1" hangingPunct="1"/>
              <a:t>41</a:t>
            </a:fld>
            <a:endParaRPr lang="en-US" sz="1400" b="0">
              <a:latin typeface="Times New Roman" charset="0"/>
            </a:endParaRPr>
          </a:p>
        </p:txBody>
      </p:sp>
      <p:sp>
        <p:nvSpPr>
          <p:cNvPr id="75779"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Where it all Started: AlohaNet</a:t>
            </a:r>
          </a:p>
        </p:txBody>
      </p:sp>
      <p:sp>
        <p:nvSpPr>
          <p:cNvPr id="1899523" name="Rectangle 3"/>
          <p:cNvSpPr>
            <a:spLocks noGrp="1" noChangeArrowheads="1"/>
          </p:cNvSpPr>
          <p:nvPr>
            <p:ph type="body" idx="1"/>
          </p:nvPr>
        </p:nvSpPr>
        <p:spPr>
          <a:xfrm>
            <a:off x="4648200" y="1295400"/>
            <a:ext cx="4495800" cy="4953000"/>
          </a:xfrm>
        </p:spPr>
        <p:txBody>
          <a:bodyPr/>
          <a:lstStyle/>
          <a:p>
            <a:pPr>
              <a:lnSpc>
                <a:spcPct val="80000"/>
              </a:lnSpc>
            </a:pPr>
            <a:r>
              <a:rPr lang="en-US" dirty="0">
                <a:latin typeface="Arial" charset="0"/>
                <a:cs typeface="Arial" charset="0"/>
              </a:rPr>
              <a:t>Norm Abramson left </a:t>
            </a:r>
            <a:r>
              <a:rPr lang="en-US" dirty="0" smtClean="0">
                <a:latin typeface="Arial" charset="0"/>
                <a:cs typeface="Arial" charset="0"/>
              </a:rPr>
              <a:t>Stanford in 1970</a:t>
            </a:r>
          </a:p>
          <a:p>
            <a:pPr>
              <a:lnSpc>
                <a:spcPct val="80000"/>
              </a:lnSpc>
            </a:pPr>
            <a:r>
              <a:rPr lang="en-US" b="1" i="1" dirty="0" smtClean="0">
                <a:latin typeface="Arial" charset="0"/>
                <a:cs typeface="Arial" charset="0"/>
              </a:rPr>
              <a:t>So he could surf!</a:t>
            </a:r>
            <a:endParaRPr lang="en-US" b="1" i="1" dirty="0">
              <a:latin typeface="Arial" charset="0"/>
              <a:cs typeface="Arial" charset="0"/>
            </a:endParaRPr>
          </a:p>
          <a:p>
            <a:pPr>
              <a:lnSpc>
                <a:spcPct val="80000"/>
              </a:lnSpc>
            </a:pPr>
            <a:r>
              <a:rPr lang="en-US" dirty="0">
                <a:latin typeface="Arial" charset="0"/>
                <a:cs typeface="Arial" charset="0"/>
              </a:rPr>
              <a:t>Set up first data communication system for Hawaiian islands</a:t>
            </a:r>
          </a:p>
          <a:p>
            <a:pPr>
              <a:lnSpc>
                <a:spcPct val="80000"/>
              </a:lnSpc>
            </a:pPr>
            <a:r>
              <a:rPr lang="en-US" dirty="0">
                <a:latin typeface="Arial" charset="0"/>
                <a:cs typeface="Arial" charset="0"/>
              </a:rPr>
              <a:t>Hub at U. Hawaii, Oahu</a:t>
            </a:r>
          </a:p>
          <a:p>
            <a:pPr>
              <a:lnSpc>
                <a:spcPct val="80000"/>
              </a:lnSpc>
            </a:pPr>
            <a:r>
              <a:rPr lang="en-US" dirty="0">
                <a:latin typeface="Arial" charset="0"/>
                <a:cs typeface="Arial" charset="0"/>
              </a:rPr>
              <a:t>Had two radio channels:</a:t>
            </a:r>
          </a:p>
          <a:p>
            <a:pPr lvl="1">
              <a:lnSpc>
                <a:spcPct val="80000"/>
              </a:lnSpc>
            </a:pPr>
            <a:r>
              <a:rPr lang="en-US" dirty="0">
                <a:latin typeface="Arial" charset="0"/>
                <a:ea typeface="Arial" charset="0"/>
                <a:cs typeface="Arial" charset="0"/>
              </a:rPr>
              <a:t>Random access: </a:t>
            </a:r>
          </a:p>
          <a:p>
            <a:pPr lvl="2">
              <a:lnSpc>
                <a:spcPct val="80000"/>
              </a:lnSpc>
            </a:pPr>
            <a:r>
              <a:rPr lang="en-US" dirty="0">
                <a:latin typeface="Arial" charset="0"/>
                <a:ea typeface="Arial" charset="0"/>
                <a:cs typeface="Arial" charset="0"/>
              </a:rPr>
              <a:t>Sites sending data</a:t>
            </a:r>
          </a:p>
          <a:p>
            <a:pPr lvl="1">
              <a:lnSpc>
                <a:spcPct val="80000"/>
              </a:lnSpc>
            </a:pPr>
            <a:r>
              <a:rPr lang="en-US" dirty="0">
                <a:latin typeface="Arial" charset="0"/>
                <a:ea typeface="Arial" charset="0"/>
                <a:cs typeface="Arial" charset="0"/>
              </a:rPr>
              <a:t>Broadcast:</a:t>
            </a:r>
          </a:p>
          <a:p>
            <a:pPr lvl="2">
              <a:lnSpc>
                <a:spcPct val="80000"/>
              </a:lnSpc>
            </a:pPr>
            <a:r>
              <a:rPr lang="en-US" dirty="0">
                <a:latin typeface="Arial" charset="0"/>
                <a:ea typeface="Arial" charset="0"/>
                <a:cs typeface="Arial" charset="0"/>
              </a:rPr>
              <a:t>Hub rebroadcasting </a:t>
            </a:r>
            <a:r>
              <a:rPr lang="en-US" dirty="0" smtClean="0">
                <a:latin typeface="Arial" charset="0"/>
                <a:ea typeface="Arial" charset="0"/>
                <a:cs typeface="Arial" charset="0"/>
              </a:rPr>
              <a:t>data</a:t>
            </a:r>
          </a:p>
        </p:txBody>
      </p:sp>
      <p:pic>
        <p:nvPicPr>
          <p:cNvPr id="75781" name="Picture 4" descr="hawai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449638"/>
            <a:ext cx="4648200" cy="333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2" name="Oval 5"/>
          <p:cNvSpPr>
            <a:spLocks noChangeArrowheads="1"/>
          </p:cNvSpPr>
          <p:nvPr/>
        </p:nvSpPr>
        <p:spPr bwMode="auto">
          <a:xfrm>
            <a:off x="914400" y="3297238"/>
            <a:ext cx="2209800" cy="2209800"/>
          </a:xfrm>
          <a:prstGeom prst="ellipse">
            <a:avLst/>
          </a:prstGeom>
          <a:noFill/>
          <a:ln w="254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endParaRPr lang="en-US"/>
          </a:p>
        </p:txBody>
      </p:sp>
      <p:sp>
        <p:nvSpPr>
          <p:cNvPr id="75783" name="Oval 6"/>
          <p:cNvSpPr>
            <a:spLocks noChangeArrowheads="1"/>
          </p:cNvSpPr>
          <p:nvPr/>
        </p:nvSpPr>
        <p:spPr bwMode="auto">
          <a:xfrm>
            <a:off x="1752600" y="3525838"/>
            <a:ext cx="2209800" cy="2209800"/>
          </a:xfrm>
          <a:prstGeom prst="ellipse">
            <a:avLst/>
          </a:prstGeom>
          <a:noFill/>
          <a:ln w="254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endParaRPr lang="en-US"/>
          </a:p>
        </p:txBody>
      </p:sp>
      <p:pic>
        <p:nvPicPr>
          <p:cNvPr id="75784" name="Picture 7" descr="abrams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524000"/>
            <a:ext cx="1981200"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5" name="Oval 8"/>
          <p:cNvSpPr>
            <a:spLocks noChangeArrowheads="1"/>
          </p:cNvSpPr>
          <p:nvPr/>
        </p:nvSpPr>
        <p:spPr bwMode="auto">
          <a:xfrm>
            <a:off x="0" y="2895600"/>
            <a:ext cx="2209800" cy="2209800"/>
          </a:xfrm>
          <a:prstGeom prst="ellipse">
            <a:avLst/>
          </a:prstGeom>
          <a:noFill/>
          <a:ln w="254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p>
            <a:endParaRPr lang="en-US"/>
          </a:p>
        </p:txBody>
      </p:sp>
    </p:spTree>
    <p:extLst>
      <p:ext uri="{BB962C8B-B14F-4D97-AF65-F5344CB8AC3E}">
        <p14:creationId xmlns:p14="http://schemas.microsoft.com/office/powerpoint/2010/main" val="32453742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995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995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995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995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9952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9952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9952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9952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9952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952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Aloha Signaling</a:t>
            </a:r>
            <a:endParaRPr lang="en-US" dirty="0"/>
          </a:p>
        </p:txBody>
      </p:sp>
      <p:sp>
        <p:nvSpPr>
          <p:cNvPr id="3" name="Content Placeholder 2"/>
          <p:cNvSpPr>
            <a:spLocks noGrp="1"/>
          </p:cNvSpPr>
          <p:nvPr>
            <p:ph idx="1"/>
          </p:nvPr>
        </p:nvSpPr>
        <p:spPr/>
        <p:txBody>
          <a:bodyPr/>
          <a:lstStyle/>
          <a:p>
            <a:r>
              <a:rPr lang="en-US" dirty="0" smtClean="0"/>
              <a:t>Two channels: random access, broadcast</a:t>
            </a:r>
          </a:p>
          <a:p>
            <a:pPr lvl="2"/>
            <a:endParaRPr lang="en-US" dirty="0"/>
          </a:p>
          <a:p>
            <a:r>
              <a:rPr lang="en-US" dirty="0" smtClean="0"/>
              <a:t>Sites send packets to hub (random)</a:t>
            </a:r>
          </a:p>
          <a:p>
            <a:pPr lvl="1"/>
            <a:r>
              <a:rPr lang="en-US" dirty="0" smtClean="0"/>
              <a:t>If received, hub sends ACK (random)</a:t>
            </a:r>
          </a:p>
          <a:p>
            <a:pPr lvl="1"/>
            <a:r>
              <a:rPr lang="en-US" dirty="0" smtClean="0"/>
              <a:t>If not received (due to collision), site resends</a:t>
            </a:r>
          </a:p>
          <a:p>
            <a:pPr lvl="2"/>
            <a:endParaRPr lang="en-US" dirty="0"/>
          </a:p>
          <a:p>
            <a:r>
              <a:rPr lang="en-US" dirty="0" smtClean="0"/>
              <a:t>Hub sends packets to all sites (broadcast)</a:t>
            </a:r>
          </a:p>
          <a:p>
            <a:pPr lvl="1"/>
            <a:r>
              <a:rPr lang="en-US" dirty="0" smtClean="0"/>
              <a:t>Sites can receive even if they are also sending</a:t>
            </a:r>
          </a:p>
          <a:p>
            <a:pPr lvl="1"/>
            <a:endParaRPr lang="en-US" dirty="0"/>
          </a:p>
          <a:p>
            <a:r>
              <a:rPr lang="en-US" dirty="0" smtClean="0"/>
              <a:t>Questions:</a:t>
            </a:r>
          </a:p>
          <a:p>
            <a:pPr lvl="1"/>
            <a:r>
              <a:rPr lang="en-US" dirty="0" smtClean="0"/>
              <a:t>When do you resend?   </a:t>
            </a:r>
            <a:r>
              <a:rPr lang="en-US" dirty="0" smtClean="0">
                <a:solidFill>
                  <a:srgbClr val="FF0000"/>
                </a:solidFill>
              </a:rPr>
              <a:t>Resend with probability p</a:t>
            </a:r>
          </a:p>
          <a:p>
            <a:pPr lvl="1"/>
            <a:r>
              <a:rPr lang="en-US" dirty="0" smtClean="0"/>
              <a:t>How does this perform? </a:t>
            </a:r>
            <a:r>
              <a:rPr lang="en-US" dirty="0" smtClean="0">
                <a:solidFill>
                  <a:srgbClr val="FF0000"/>
                </a:solidFill>
              </a:rPr>
              <a:t>Need a clean model…</a:t>
            </a:r>
            <a:r>
              <a:rPr lang="en-US" dirty="0" smtClean="0"/>
              <a:t>.</a:t>
            </a:r>
          </a:p>
          <a:p>
            <a:endParaRPr lang="en-US" dirty="0"/>
          </a:p>
          <a:p>
            <a:endParaRPr lang="en-US" dirty="0" smtClean="0"/>
          </a:p>
        </p:txBody>
      </p:sp>
      <p:sp>
        <p:nvSpPr>
          <p:cNvPr id="4" name="Slide Number Placeholder 3"/>
          <p:cNvSpPr>
            <a:spLocks noGrp="1"/>
          </p:cNvSpPr>
          <p:nvPr>
            <p:ph type="sldNum" sz="quarter" idx="10"/>
          </p:nvPr>
        </p:nvSpPr>
        <p:spPr/>
        <p:txBody>
          <a:bodyPr/>
          <a:lstStyle/>
          <a:p>
            <a:fld id="{104A0A2D-594B-8E49-B425-D639F4F9ACCA}" type="slidenum">
              <a:rPr lang="en-US" smtClean="0">
                <a:solidFill>
                  <a:srgbClr val="000000"/>
                </a:solidFill>
              </a:rPr>
              <a:pPr/>
              <a:t>42</a:t>
            </a:fld>
            <a:endParaRPr lang="en-US">
              <a:solidFill>
                <a:srgbClr val="000000"/>
              </a:solidFill>
            </a:endParaRPr>
          </a:p>
        </p:txBody>
      </p:sp>
    </p:spTree>
    <p:extLst>
      <p:ext uri="{BB962C8B-B14F-4D97-AF65-F5344CB8AC3E}">
        <p14:creationId xmlns:p14="http://schemas.microsoft.com/office/powerpoint/2010/main" val="20361069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B5DECF19-30B3-BB4B-9DB9-E1626869F2B4}" type="slidenum">
              <a:rPr lang="en-US" sz="1400" b="0">
                <a:latin typeface="Times New Roman" charset="0"/>
              </a:rPr>
              <a:pPr eaLnBrk="1" hangingPunct="1"/>
              <a:t>43</a:t>
            </a:fld>
            <a:endParaRPr lang="en-US" sz="1400" b="0">
              <a:latin typeface="Times New Roman" charset="0"/>
            </a:endParaRPr>
          </a:p>
        </p:txBody>
      </p:sp>
      <p:sp>
        <p:nvSpPr>
          <p:cNvPr id="77827"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Slotted ALOHA</a:t>
            </a:r>
          </a:p>
        </p:txBody>
      </p:sp>
      <p:sp>
        <p:nvSpPr>
          <p:cNvPr id="969731" name="Rectangle 3"/>
          <p:cNvSpPr>
            <a:spLocks noGrp="1" noChangeArrowheads="1"/>
          </p:cNvSpPr>
          <p:nvPr>
            <p:ph type="body" sz="half" idx="1"/>
          </p:nvPr>
        </p:nvSpPr>
        <p:spPr/>
        <p:txBody>
          <a:bodyPr/>
          <a:lstStyle/>
          <a:p>
            <a:pPr>
              <a:buFontTx/>
              <a:buNone/>
            </a:pPr>
            <a:r>
              <a:rPr lang="en-US" sz="2400" u="sng" dirty="0">
                <a:solidFill>
                  <a:srgbClr val="FF3300"/>
                </a:solidFill>
                <a:latin typeface="Arial" charset="0"/>
                <a:cs typeface="Arial" charset="0"/>
              </a:rPr>
              <a:t>Assumptions</a:t>
            </a:r>
          </a:p>
          <a:p>
            <a:r>
              <a:rPr lang="en-US" sz="2400" dirty="0">
                <a:latin typeface="Arial" charset="0"/>
                <a:cs typeface="Arial" charset="0"/>
              </a:rPr>
              <a:t>All frames same size</a:t>
            </a:r>
          </a:p>
          <a:p>
            <a:r>
              <a:rPr lang="en-US" sz="2400" dirty="0">
                <a:latin typeface="Arial" charset="0"/>
                <a:cs typeface="Arial" charset="0"/>
              </a:rPr>
              <a:t>Time divided into equal slots (time to transmit a frame)</a:t>
            </a:r>
          </a:p>
          <a:p>
            <a:r>
              <a:rPr lang="en-US" sz="2400" dirty="0">
                <a:latin typeface="Arial" charset="0"/>
                <a:cs typeface="Arial" charset="0"/>
              </a:rPr>
              <a:t>Nodes are synchronized</a:t>
            </a:r>
          </a:p>
          <a:p>
            <a:r>
              <a:rPr lang="en-US" sz="2400" dirty="0">
                <a:latin typeface="Arial" charset="0"/>
                <a:cs typeface="Arial" charset="0"/>
              </a:rPr>
              <a:t>Nodes begin to transmit frames only at start of slots</a:t>
            </a:r>
          </a:p>
          <a:p>
            <a:r>
              <a:rPr lang="en-US" sz="2400" dirty="0">
                <a:latin typeface="Arial" charset="0"/>
                <a:cs typeface="Arial" charset="0"/>
              </a:rPr>
              <a:t>If </a:t>
            </a:r>
            <a:r>
              <a:rPr lang="en-US" sz="2400" dirty="0" smtClean="0">
                <a:latin typeface="Arial" charset="0"/>
                <a:cs typeface="Arial" charset="0"/>
              </a:rPr>
              <a:t>multiple nodes </a:t>
            </a:r>
            <a:r>
              <a:rPr lang="en-US" sz="2400" dirty="0">
                <a:latin typeface="Arial" charset="0"/>
                <a:cs typeface="Arial" charset="0"/>
              </a:rPr>
              <a:t>transmit, </a:t>
            </a:r>
            <a:r>
              <a:rPr lang="en-US" sz="2400" dirty="0" smtClean="0">
                <a:latin typeface="Arial" charset="0"/>
                <a:cs typeface="Arial" charset="0"/>
              </a:rPr>
              <a:t>nodes </a:t>
            </a:r>
            <a:r>
              <a:rPr lang="en-US" sz="2400" dirty="0">
                <a:latin typeface="Arial" charset="0"/>
                <a:cs typeface="Arial" charset="0"/>
              </a:rPr>
              <a:t>detect collision</a:t>
            </a:r>
          </a:p>
        </p:txBody>
      </p:sp>
      <p:sp>
        <p:nvSpPr>
          <p:cNvPr id="969737" name="Rectangle 9"/>
          <p:cNvSpPr>
            <a:spLocks noGrp="1" noChangeArrowheads="1"/>
          </p:cNvSpPr>
          <p:nvPr>
            <p:ph type="body" sz="half" idx="2"/>
          </p:nvPr>
        </p:nvSpPr>
        <p:spPr>
          <a:xfrm>
            <a:off x="4648200" y="1295400"/>
            <a:ext cx="4267200" cy="5334000"/>
          </a:xfrm>
        </p:spPr>
        <p:txBody>
          <a:bodyPr/>
          <a:lstStyle/>
          <a:p>
            <a:pPr>
              <a:buFontTx/>
              <a:buNone/>
            </a:pPr>
            <a:r>
              <a:rPr lang="en-US" sz="2400" u="sng" dirty="0">
                <a:solidFill>
                  <a:srgbClr val="FF3300"/>
                </a:solidFill>
                <a:latin typeface="Arial" charset="0"/>
                <a:cs typeface="Arial" charset="0"/>
              </a:rPr>
              <a:t>Operation</a:t>
            </a:r>
          </a:p>
          <a:p>
            <a:r>
              <a:rPr lang="en-US" sz="2400" dirty="0">
                <a:latin typeface="Arial" charset="0"/>
                <a:cs typeface="Arial" charset="0"/>
              </a:rPr>
              <a:t>When node gets fresh data, transmits in next slot</a:t>
            </a:r>
          </a:p>
          <a:p>
            <a:r>
              <a:rPr lang="en-US" sz="2400" dirty="0">
                <a:latin typeface="Arial" charset="0"/>
                <a:cs typeface="Arial" charset="0"/>
              </a:rPr>
              <a:t>No collision: success!</a:t>
            </a:r>
          </a:p>
          <a:p>
            <a:r>
              <a:rPr lang="en-US" sz="2400" dirty="0">
                <a:latin typeface="Arial" charset="0"/>
                <a:cs typeface="Arial" charset="0"/>
              </a:rPr>
              <a:t>Collision: node retransmits </a:t>
            </a:r>
            <a:r>
              <a:rPr lang="en-US" sz="2400" dirty="0" smtClean="0">
                <a:latin typeface="Arial" charset="0"/>
                <a:cs typeface="Arial" charset="0"/>
              </a:rPr>
              <a:t>with </a:t>
            </a:r>
            <a:r>
              <a:rPr lang="en-US" sz="2400" dirty="0">
                <a:latin typeface="Arial" charset="0"/>
                <a:cs typeface="Arial" charset="0"/>
              </a:rPr>
              <a:t>probability </a:t>
            </a:r>
            <a:r>
              <a:rPr lang="en-US" sz="2400" b="1" dirty="0">
                <a:latin typeface="Arial" charset="0"/>
                <a:cs typeface="Arial" charset="0"/>
              </a:rPr>
              <a:t>p</a:t>
            </a:r>
            <a:r>
              <a:rPr lang="en-US" sz="2400" dirty="0">
                <a:latin typeface="Arial" charset="0"/>
                <a:cs typeface="Arial" charset="0"/>
              </a:rPr>
              <a:t> until success</a:t>
            </a:r>
          </a:p>
        </p:txBody>
      </p:sp>
    </p:spTree>
    <p:extLst>
      <p:ext uri="{BB962C8B-B14F-4D97-AF65-F5344CB8AC3E}">
        <p14:creationId xmlns:p14="http://schemas.microsoft.com/office/powerpoint/2010/main" val="35177397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97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697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6973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6973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6973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6973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69737">
                                            <p:txEl>
                                              <p:pRg st="0" end="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69737">
                                            <p:txEl>
                                              <p:pRg st="1" end="1"/>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69737">
                                            <p:txEl>
                                              <p:pRg st="2" end="2"/>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6973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9731" grpId="0" build="p"/>
      <p:bldP spid="969737"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754A76C6-61B9-0546-830D-CC852F2D3A12}" type="slidenum">
              <a:rPr lang="en-US" sz="1400" b="0">
                <a:latin typeface="Times New Roman" charset="0"/>
              </a:rPr>
              <a:pPr eaLnBrk="1" hangingPunct="1"/>
              <a:t>44</a:t>
            </a:fld>
            <a:endParaRPr lang="en-US" sz="1400" b="0">
              <a:latin typeface="Times New Roman" charset="0"/>
            </a:endParaRPr>
          </a:p>
        </p:txBody>
      </p:sp>
      <p:sp>
        <p:nvSpPr>
          <p:cNvPr id="79875"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Slot-by-Slot Example</a:t>
            </a:r>
          </a:p>
        </p:txBody>
      </p:sp>
      <p:pic>
        <p:nvPicPr>
          <p:cNvPr id="79876" name="Picture 5"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320800"/>
            <a:ext cx="8089900"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p:cNvSpPr>
            <a:spLocks noChangeArrowheads="1"/>
          </p:cNvSpPr>
          <p:nvPr/>
        </p:nvSpPr>
        <p:spPr bwMode="auto">
          <a:xfrm>
            <a:off x="2057400" y="1219200"/>
            <a:ext cx="533400" cy="2133600"/>
          </a:xfrm>
          <a:prstGeom prst="rect">
            <a:avLst/>
          </a:prstGeom>
          <a:solidFill>
            <a:schemeClr val="bg1"/>
          </a:solidFill>
          <a:ln>
            <a:noFill/>
          </a:ln>
          <a:extLst>
            <a:ext uri="{91240B29-F687-4f45-9708-019B960494DF}">
              <a14:hiddenLine xmlns:a14="http://schemas.microsoft.com/office/drawing/2010/main" w="0">
                <a:solidFill>
                  <a:srgbClr val="000000"/>
                </a:solidFill>
                <a:round/>
                <a:headEnd/>
                <a:tailEnd/>
              </a14:hiddenLine>
            </a:ext>
          </a:extLst>
        </p:spPr>
        <p:txBody>
          <a:bodyPr wrap="none" anchor="ctr"/>
          <a:lstStyle/>
          <a:p>
            <a:endParaRPr lang="en-US"/>
          </a:p>
        </p:txBody>
      </p:sp>
      <p:sp>
        <p:nvSpPr>
          <p:cNvPr id="21" name="Rectangle 20"/>
          <p:cNvSpPr>
            <a:spLocks noChangeArrowheads="1"/>
          </p:cNvSpPr>
          <p:nvPr/>
        </p:nvSpPr>
        <p:spPr bwMode="auto">
          <a:xfrm>
            <a:off x="2590800" y="1219200"/>
            <a:ext cx="457200" cy="2133600"/>
          </a:xfrm>
          <a:prstGeom prst="rect">
            <a:avLst/>
          </a:prstGeom>
          <a:solidFill>
            <a:schemeClr val="bg1"/>
          </a:solidFill>
          <a:ln>
            <a:noFill/>
          </a:ln>
          <a:extLst>
            <a:ext uri="{91240B29-F687-4f45-9708-019B960494DF}">
              <a14:hiddenLine xmlns:a14="http://schemas.microsoft.com/office/drawing/2010/main" w="0">
                <a:solidFill>
                  <a:srgbClr val="000000"/>
                </a:solidFill>
                <a:round/>
                <a:headEnd/>
                <a:tailEnd/>
              </a14:hiddenLine>
            </a:ext>
          </a:extLst>
        </p:spPr>
        <p:txBody>
          <a:bodyPr wrap="none" anchor="ctr"/>
          <a:lstStyle/>
          <a:p>
            <a:endParaRPr lang="en-US"/>
          </a:p>
        </p:txBody>
      </p:sp>
      <p:sp>
        <p:nvSpPr>
          <p:cNvPr id="22" name="Rectangle 21"/>
          <p:cNvSpPr>
            <a:spLocks noChangeArrowheads="1"/>
          </p:cNvSpPr>
          <p:nvPr/>
        </p:nvSpPr>
        <p:spPr bwMode="auto">
          <a:xfrm>
            <a:off x="3048000" y="1219200"/>
            <a:ext cx="533400" cy="2133600"/>
          </a:xfrm>
          <a:prstGeom prst="rect">
            <a:avLst/>
          </a:prstGeom>
          <a:solidFill>
            <a:schemeClr val="bg1"/>
          </a:solidFill>
          <a:ln>
            <a:noFill/>
          </a:ln>
          <a:extLst>
            <a:ext uri="{91240B29-F687-4f45-9708-019B960494DF}">
              <a14:hiddenLine xmlns:a14="http://schemas.microsoft.com/office/drawing/2010/main" w="0">
                <a:solidFill>
                  <a:srgbClr val="000000"/>
                </a:solidFill>
                <a:round/>
                <a:headEnd/>
                <a:tailEnd/>
              </a14:hiddenLine>
            </a:ext>
          </a:extLst>
        </p:spPr>
        <p:txBody>
          <a:bodyPr wrap="none" anchor="ctr"/>
          <a:lstStyle/>
          <a:p>
            <a:endParaRPr lang="en-US"/>
          </a:p>
        </p:txBody>
      </p:sp>
      <p:sp>
        <p:nvSpPr>
          <p:cNvPr id="23" name="Rectangle 22"/>
          <p:cNvSpPr>
            <a:spLocks noChangeArrowheads="1"/>
          </p:cNvSpPr>
          <p:nvPr/>
        </p:nvSpPr>
        <p:spPr bwMode="auto">
          <a:xfrm>
            <a:off x="3505200" y="1219200"/>
            <a:ext cx="533400" cy="2133600"/>
          </a:xfrm>
          <a:prstGeom prst="rect">
            <a:avLst/>
          </a:prstGeom>
          <a:solidFill>
            <a:schemeClr val="bg1"/>
          </a:solidFill>
          <a:ln>
            <a:noFill/>
          </a:ln>
          <a:extLst>
            <a:ext uri="{91240B29-F687-4f45-9708-019B960494DF}">
              <a14:hiddenLine xmlns:a14="http://schemas.microsoft.com/office/drawing/2010/main" w="0">
                <a:solidFill>
                  <a:srgbClr val="000000"/>
                </a:solidFill>
                <a:round/>
                <a:headEnd/>
                <a:tailEnd/>
              </a14:hiddenLine>
            </a:ext>
          </a:extLst>
        </p:spPr>
        <p:txBody>
          <a:bodyPr wrap="none" anchor="ctr"/>
          <a:lstStyle/>
          <a:p>
            <a:endParaRPr lang="en-US"/>
          </a:p>
        </p:txBody>
      </p:sp>
      <p:sp>
        <p:nvSpPr>
          <p:cNvPr id="24" name="Rectangle 23"/>
          <p:cNvSpPr>
            <a:spLocks noChangeArrowheads="1"/>
          </p:cNvSpPr>
          <p:nvPr/>
        </p:nvSpPr>
        <p:spPr bwMode="auto">
          <a:xfrm>
            <a:off x="4038600" y="1219200"/>
            <a:ext cx="533400" cy="2133600"/>
          </a:xfrm>
          <a:prstGeom prst="rect">
            <a:avLst/>
          </a:prstGeom>
          <a:solidFill>
            <a:schemeClr val="bg1"/>
          </a:solidFill>
          <a:ln>
            <a:noFill/>
          </a:ln>
          <a:extLst>
            <a:ext uri="{91240B29-F687-4f45-9708-019B960494DF}">
              <a14:hiddenLine xmlns:a14="http://schemas.microsoft.com/office/drawing/2010/main" w="0">
                <a:solidFill>
                  <a:srgbClr val="000000"/>
                </a:solidFill>
                <a:round/>
                <a:headEnd/>
                <a:tailEnd/>
              </a14:hiddenLine>
            </a:ext>
          </a:extLst>
        </p:spPr>
        <p:txBody>
          <a:bodyPr wrap="none" anchor="ctr"/>
          <a:lstStyle/>
          <a:p>
            <a:endParaRPr lang="en-US"/>
          </a:p>
        </p:txBody>
      </p:sp>
      <p:sp>
        <p:nvSpPr>
          <p:cNvPr id="25" name="Rectangle 24"/>
          <p:cNvSpPr>
            <a:spLocks noChangeArrowheads="1"/>
          </p:cNvSpPr>
          <p:nvPr/>
        </p:nvSpPr>
        <p:spPr bwMode="auto">
          <a:xfrm>
            <a:off x="4572000" y="1219200"/>
            <a:ext cx="533400" cy="2133600"/>
          </a:xfrm>
          <a:prstGeom prst="rect">
            <a:avLst/>
          </a:prstGeom>
          <a:solidFill>
            <a:schemeClr val="bg1"/>
          </a:solidFill>
          <a:ln>
            <a:noFill/>
          </a:ln>
          <a:extLst>
            <a:ext uri="{91240B29-F687-4f45-9708-019B960494DF}">
              <a14:hiddenLine xmlns:a14="http://schemas.microsoft.com/office/drawing/2010/main" w="0">
                <a:solidFill>
                  <a:srgbClr val="000000"/>
                </a:solidFill>
                <a:round/>
                <a:headEnd/>
                <a:tailEnd/>
              </a14:hiddenLine>
            </a:ext>
          </a:extLst>
        </p:spPr>
        <p:txBody>
          <a:bodyPr wrap="none" anchor="ctr"/>
          <a:lstStyle/>
          <a:p>
            <a:endParaRPr lang="en-US"/>
          </a:p>
        </p:txBody>
      </p:sp>
      <p:sp>
        <p:nvSpPr>
          <p:cNvPr id="26" name="Rectangle 25"/>
          <p:cNvSpPr>
            <a:spLocks noChangeArrowheads="1"/>
          </p:cNvSpPr>
          <p:nvPr/>
        </p:nvSpPr>
        <p:spPr bwMode="auto">
          <a:xfrm>
            <a:off x="5105400" y="1219200"/>
            <a:ext cx="533400" cy="2133600"/>
          </a:xfrm>
          <a:prstGeom prst="rect">
            <a:avLst/>
          </a:prstGeom>
          <a:solidFill>
            <a:schemeClr val="bg1"/>
          </a:solidFill>
          <a:ln>
            <a:noFill/>
          </a:ln>
          <a:extLst>
            <a:ext uri="{91240B29-F687-4f45-9708-019B960494DF}">
              <a14:hiddenLine xmlns:a14="http://schemas.microsoft.com/office/drawing/2010/main" w="0">
                <a:solidFill>
                  <a:srgbClr val="000000"/>
                </a:solidFill>
                <a:round/>
                <a:headEnd/>
                <a:tailEnd/>
              </a14:hiddenLine>
            </a:ext>
          </a:extLst>
        </p:spPr>
        <p:txBody>
          <a:bodyPr wrap="none" anchor="ctr"/>
          <a:lstStyle/>
          <a:p>
            <a:endParaRPr lang="en-US"/>
          </a:p>
        </p:txBody>
      </p:sp>
      <p:sp>
        <p:nvSpPr>
          <p:cNvPr id="27" name="Rectangle 26"/>
          <p:cNvSpPr>
            <a:spLocks noChangeArrowheads="1"/>
          </p:cNvSpPr>
          <p:nvPr/>
        </p:nvSpPr>
        <p:spPr bwMode="auto">
          <a:xfrm>
            <a:off x="5562600" y="1219200"/>
            <a:ext cx="609600" cy="2133600"/>
          </a:xfrm>
          <a:prstGeom prst="rect">
            <a:avLst/>
          </a:prstGeom>
          <a:solidFill>
            <a:schemeClr val="bg1"/>
          </a:solidFill>
          <a:ln>
            <a:noFill/>
          </a:ln>
          <a:extLst>
            <a:ext uri="{91240B29-F687-4f45-9708-019B960494DF}">
              <a14:hiddenLine xmlns:a14="http://schemas.microsoft.com/office/drawing/2010/main" w="0">
                <a:solidFill>
                  <a:srgbClr val="000000"/>
                </a:solidFill>
                <a:round/>
                <a:headEnd/>
                <a:tailEnd/>
              </a14:hiddenLine>
            </a:ext>
          </a:extLst>
        </p:spPr>
        <p:txBody>
          <a:bodyPr wrap="none" anchor="ctr"/>
          <a:lstStyle/>
          <a:p>
            <a:endParaRPr lang="en-US"/>
          </a:p>
        </p:txBody>
      </p:sp>
      <p:sp>
        <p:nvSpPr>
          <p:cNvPr id="28" name="Rectangle 27"/>
          <p:cNvSpPr>
            <a:spLocks noChangeArrowheads="1"/>
          </p:cNvSpPr>
          <p:nvPr/>
        </p:nvSpPr>
        <p:spPr bwMode="auto">
          <a:xfrm>
            <a:off x="6096000" y="1219200"/>
            <a:ext cx="609600" cy="2133600"/>
          </a:xfrm>
          <a:prstGeom prst="rect">
            <a:avLst/>
          </a:prstGeom>
          <a:solidFill>
            <a:schemeClr val="bg1"/>
          </a:solidFill>
          <a:ln>
            <a:noFill/>
          </a:ln>
          <a:extLst>
            <a:ext uri="{91240B29-F687-4f45-9708-019B960494DF}">
              <a14:hiddenLine xmlns:a14="http://schemas.microsoft.com/office/drawing/2010/main" w="0">
                <a:solidFill>
                  <a:srgbClr val="000000"/>
                </a:solidFill>
                <a:round/>
                <a:headEnd/>
                <a:tailEnd/>
              </a14:hiddenLine>
            </a:ext>
          </a:extLst>
        </p:spPr>
        <p:txBody>
          <a:bodyPr wrap="none" anchor="ctr"/>
          <a:lstStyle/>
          <a:p>
            <a:endParaRPr lang="en-US"/>
          </a:p>
        </p:txBody>
      </p:sp>
      <p:sp>
        <p:nvSpPr>
          <p:cNvPr id="31" name="Rectangle 3"/>
          <p:cNvSpPr txBox="1">
            <a:spLocks noChangeArrowheads="1"/>
          </p:cNvSpPr>
          <p:nvPr/>
        </p:nvSpPr>
        <p:spPr bwMode="auto">
          <a:xfrm>
            <a:off x="457200" y="3884613"/>
            <a:ext cx="8458200" cy="2439987"/>
          </a:xfrm>
          <a:prstGeom prst="rect">
            <a:avLst/>
          </a:prstGeom>
          <a:noFill/>
          <a:ln w="9525">
            <a:noFill/>
            <a:miter lim="800000"/>
            <a:headEnd/>
            <a:tailEnd/>
          </a:ln>
        </p:spPr>
        <p:txBody>
          <a:bodyPr/>
          <a:lstStyle/>
          <a:p>
            <a:pPr marL="223838" indent="-223838" algn="l" eaLnBrk="0" hangingPunct="0">
              <a:lnSpc>
                <a:spcPct val="90000"/>
              </a:lnSpc>
              <a:spcBef>
                <a:spcPct val="50000"/>
              </a:spcBef>
              <a:buFontTx/>
              <a:buChar char="•"/>
              <a:defRPr/>
            </a:pPr>
            <a:endParaRPr lang="en-US" b="0" kern="0" dirty="0">
              <a:latin typeface="+mn-lt"/>
              <a:ea typeface="+mn-ea"/>
              <a:cs typeface="+mn-cs"/>
            </a:endParaRPr>
          </a:p>
        </p:txBody>
      </p:sp>
    </p:spTree>
    <p:extLst>
      <p:ext uri="{BB962C8B-B14F-4D97-AF65-F5344CB8AC3E}">
        <p14:creationId xmlns:p14="http://schemas.microsoft.com/office/powerpoint/2010/main" val="5168201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animBg="1"/>
      <p:bldP spid="27" grpId="0" animBg="1"/>
      <p:bldP spid="28"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Slide Number Placeholder 5"/>
          <p:cNvSpPr>
            <a:spLocks noGrp="1"/>
          </p:cNvSpPr>
          <p:nvPr>
            <p:ph type="sldNum" sz="quarter" idx="10"/>
          </p:nvPr>
        </p:nvSpPr>
        <p:spPr>
          <a:xfrm>
            <a:off x="6553200" y="62484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9654E12F-3645-BA47-937B-E407A2057A59}" type="slidenum">
              <a:rPr lang="en-US" sz="1400" b="0">
                <a:latin typeface="Times New Roman" charset="0"/>
              </a:rPr>
              <a:pPr eaLnBrk="1" hangingPunct="1"/>
              <a:t>45</a:t>
            </a:fld>
            <a:endParaRPr lang="en-US" sz="1400" b="0">
              <a:latin typeface="Times New Roman" charset="0"/>
            </a:endParaRPr>
          </a:p>
        </p:txBody>
      </p:sp>
      <p:sp>
        <p:nvSpPr>
          <p:cNvPr id="81923"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Efficiency of Slotted Aloha</a:t>
            </a:r>
          </a:p>
        </p:txBody>
      </p:sp>
      <p:sp>
        <p:nvSpPr>
          <p:cNvPr id="1800195" name="Rectangle 3"/>
          <p:cNvSpPr>
            <a:spLocks noGrp="1" noChangeArrowheads="1"/>
          </p:cNvSpPr>
          <p:nvPr>
            <p:ph type="body" idx="1"/>
          </p:nvPr>
        </p:nvSpPr>
        <p:spPr>
          <a:xfrm>
            <a:off x="457200" y="1143000"/>
            <a:ext cx="8382000" cy="5410200"/>
          </a:xfrm>
        </p:spPr>
        <p:txBody>
          <a:bodyPr/>
          <a:lstStyle/>
          <a:p>
            <a:r>
              <a:rPr lang="en-US" dirty="0" smtClean="0">
                <a:latin typeface="Arial" charset="0"/>
                <a:cs typeface="Arial" charset="0"/>
              </a:rPr>
              <a:t>Suppose </a:t>
            </a:r>
            <a:r>
              <a:rPr lang="en-US" dirty="0">
                <a:latin typeface="Arial" charset="0"/>
                <a:cs typeface="Arial" charset="0"/>
              </a:rPr>
              <a:t>N stations have packets to send</a:t>
            </a:r>
          </a:p>
          <a:p>
            <a:pPr lvl="1"/>
            <a:r>
              <a:rPr lang="en-US" dirty="0">
                <a:latin typeface="Arial" charset="0"/>
                <a:ea typeface="Arial" charset="0"/>
                <a:cs typeface="Arial" charset="0"/>
              </a:rPr>
              <a:t>Each transmits in slot with probability </a:t>
            </a:r>
            <a:r>
              <a:rPr lang="en-US" i="1" dirty="0" smtClean="0">
                <a:latin typeface="Arial" charset="0"/>
                <a:ea typeface="Arial" charset="0"/>
                <a:cs typeface="Arial" charset="0"/>
              </a:rPr>
              <a:t>p</a:t>
            </a:r>
          </a:p>
          <a:p>
            <a:pPr lvl="5"/>
            <a:endParaRPr lang="en-US" i="1" dirty="0">
              <a:latin typeface="Arial" charset="0"/>
              <a:ea typeface="Arial" charset="0"/>
              <a:cs typeface="Arial" charset="0"/>
            </a:endParaRPr>
          </a:p>
          <a:p>
            <a:r>
              <a:rPr lang="en-US" dirty="0">
                <a:latin typeface="Arial" charset="0"/>
                <a:ea typeface="Arial" charset="0"/>
                <a:cs typeface="Arial" charset="0"/>
              </a:rPr>
              <a:t>Probability of successful </a:t>
            </a:r>
            <a:r>
              <a:rPr lang="en-US" dirty="0" smtClean="0">
                <a:latin typeface="Arial" charset="0"/>
                <a:ea typeface="Arial" charset="0"/>
                <a:cs typeface="Arial" charset="0"/>
              </a:rPr>
              <a:t>transmission:</a:t>
            </a:r>
            <a:r>
              <a:rPr lang="en-US" dirty="0">
                <a:latin typeface="Arial" charset="0"/>
                <a:ea typeface="Arial" charset="0"/>
                <a:cs typeface="Arial" charset="0"/>
              </a:rPr>
              <a:t/>
            </a:r>
            <a:br>
              <a:rPr lang="en-US" dirty="0">
                <a:latin typeface="Arial" charset="0"/>
                <a:ea typeface="Arial" charset="0"/>
                <a:cs typeface="Arial" charset="0"/>
              </a:rPr>
            </a:br>
            <a:r>
              <a:rPr lang="en-US" sz="2200" dirty="0">
                <a:latin typeface="Arial" charset="0"/>
                <a:ea typeface="Arial" charset="0"/>
                <a:cs typeface="Arial" charset="0"/>
              </a:rPr>
              <a:t>	</a:t>
            </a:r>
            <a:r>
              <a:rPr lang="en-US" dirty="0">
                <a:latin typeface="Arial" charset="0"/>
                <a:ea typeface="Arial" charset="0"/>
                <a:cs typeface="Arial" charset="0"/>
              </a:rPr>
              <a:t>by a </a:t>
            </a:r>
            <a:r>
              <a:rPr lang="en-US" dirty="0">
                <a:solidFill>
                  <a:schemeClr val="accent1"/>
                </a:solidFill>
                <a:latin typeface="Arial" charset="0"/>
                <a:ea typeface="Arial" charset="0"/>
                <a:cs typeface="Arial" charset="0"/>
              </a:rPr>
              <a:t>particular</a:t>
            </a:r>
            <a:r>
              <a:rPr lang="en-US" dirty="0">
                <a:latin typeface="Arial" charset="0"/>
                <a:ea typeface="Arial" charset="0"/>
                <a:cs typeface="Arial" charset="0"/>
              </a:rPr>
              <a:t> node </a:t>
            </a:r>
            <a:r>
              <a:rPr lang="en-US" dirty="0" err="1">
                <a:latin typeface="Arial" charset="0"/>
                <a:ea typeface="Arial" charset="0"/>
                <a:cs typeface="Arial" charset="0"/>
              </a:rPr>
              <a:t>i</a:t>
            </a:r>
            <a:r>
              <a:rPr lang="en-US" dirty="0">
                <a:latin typeface="Arial" charset="0"/>
                <a:ea typeface="Arial" charset="0"/>
                <a:cs typeface="Arial" charset="0"/>
              </a:rPr>
              <a:t>:    S</a:t>
            </a:r>
            <a:r>
              <a:rPr lang="en-US" baseline="-25000" dirty="0">
                <a:latin typeface="Arial" charset="0"/>
                <a:ea typeface="Arial" charset="0"/>
                <a:cs typeface="Arial" charset="0"/>
              </a:rPr>
              <a:t>i</a:t>
            </a:r>
            <a:r>
              <a:rPr lang="en-US" dirty="0">
                <a:latin typeface="Arial" charset="0"/>
                <a:ea typeface="Arial" charset="0"/>
                <a:cs typeface="Arial" charset="0"/>
              </a:rPr>
              <a:t> = </a:t>
            </a:r>
            <a:r>
              <a:rPr lang="en-US" i="1" dirty="0">
                <a:latin typeface="Arial" charset="0"/>
                <a:ea typeface="Arial" charset="0"/>
                <a:cs typeface="Arial" charset="0"/>
              </a:rPr>
              <a:t>p (1-p)</a:t>
            </a:r>
            <a:r>
              <a:rPr lang="en-US" b="1" i="1" baseline="30000" dirty="0">
                <a:latin typeface="Arial" charset="0"/>
                <a:ea typeface="Arial" charset="0"/>
                <a:cs typeface="Arial" charset="0"/>
              </a:rPr>
              <a:t>(N-1)</a:t>
            </a:r>
            <a:br>
              <a:rPr lang="en-US" b="1" i="1" baseline="30000" dirty="0">
                <a:latin typeface="Arial" charset="0"/>
                <a:ea typeface="Arial" charset="0"/>
                <a:cs typeface="Arial" charset="0"/>
              </a:rPr>
            </a:br>
            <a:r>
              <a:rPr lang="en-US" i="1" dirty="0">
                <a:latin typeface="Arial" charset="0"/>
                <a:ea typeface="Arial" charset="0"/>
                <a:cs typeface="Arial" charset="0"/>
              </a:rPr>
              <a:t>	</a:t>
            </a:r>
            <a:r>
              <a:rPr lang="en-US" dirty="0">
                <a:latin typeface="Arial" charset="0"/>
                <a:ea typeface="Arial" charset="0"/>
                <a:cs typeface="Arial" charset="0"/>
              </a:rPr>
              <a:t>by </a:t>
            </a:r>
            <a:r>
              <a:rPr lang="en-US" dirty="0" smtClean="0">
                <a:solidFill>
                  <a:schemeClr val="accent1"/>
                </a:solidFill>
                <a:latin typeface="Arial" charset="0"/>
                <a:ea typeface="Arial" charset="0"/>
                <a:cs typeface="Arial" charset="0"/>
              </a:rPr>
              <a:t>any </a:t>
            </a:r>
            <a:r>
              <a:rPr lang="en-US" dirty="0" smtClean="0">
                <a:latin typeface="Arial" charset="0"/>
                <a:ea typeface="Arial" charset="0"/>
                <a:cs typeface="Arial" charset="0"/>
              </a:rPr>
              <a:t>of </a:t>
            </a:r>
            <a:r>
              <a:rPr lang="en-US" dirty="0">
                <a:latin typeface="Arial" charset="0"/>
                <a:ea typeface="Arial" charset="0"/>
                <a:cs typeface="Arial" charset="0"/>
              </a:rPr>
              <a:t>N nodes: S</a:t>
            </a:r>
            <a:r>
              <a:rPr lang="en-US" i="1" dirty="0">
                <a:latin typeface="Arial" charset="0"/>
                <a:ea typeface="Arial" charset="0"/>
                <a:cs typeface="Arial" charset="0"/>
              </a:rPr>
              <a:t>= N p (1-p)</a:t>
            </a:r>
            <a:r>
              <a:rPr lang="en-US" b="1" i="1" baseline="30000" dirty="0">
                <a:latin typeface="Arial" charset="0"/>
                <a:ea typeface="Arial" charset="0"/>
                <a:cs typeface="Arial" charset="0"/>
              </a:rPr>
              <a:t>(N-1</a:t>
            </a:r>
            <a:r>
              <a:rPr lang="en-US" b="1" i="1" baseline="30000" dirty="0" smtClean="0">
                <a:latin typeface="Arial" charset="0"/>
                <a:ea typeface="Arial" charset="0"/>
                <a:cs typeface="Arial" charset="0"/>
              </a:rPr>
              <a:t>)</a:t>
            </a:r>
          </a:p>
          <a:p>
            <a:pPr lvl="7"/>
            <a:endParaRPr lang="en-US" dirty="0">
              <a:latin typeface="Arial" charset="0"/>
              <a:ea typeface="Arial" charset="0"/>
              <a:cs typeface="Arial" charset="0"/>
            </a:endParaRPr>
          </a:p>
          <a:p>
            <a:r>
              <a:rPr lang="en-US" dirty="0" smtClean="0">
                <a:latin typeface="Arial" charset="0"/>
                <a:cs typeface="Arial" charset="0"/>
              </a:rPr>
              <a:t>What value of p maximizes prob. </a:t>
            </a:r>
            <a:r>
              <a:rPr lang="en-US" dirty="0">
                <a:latin typeface="Arial" charset="0"/>
                <a:cs typeface="Arial" charset="0"/>
              </a:rPr>
              <a:t>o</a:t>
            </a:r>
            <a:r>
              <a:rPr lang="en-US" dirty="0" smtClean="0">
                <a:latin typeface="Arial" charset="0"/>
                <a:cs typeface="Arial" charset="0"/>
              </a:rPr>
              <a:t>f success:</a:t>
            </a:r>
            <a:endParaRPr lang="en-US" dirty="0">
              <a:latin typeface="Arial" charset="0"/>
              <a:cs typeface="Arial" charset="0"/>
            </a:endParaRPr>
          </a:p>
          <a:p>
            <a:pPr lvl="1"/>
            <a:r>
              <a:rPr lang="en-US" dirty="0">
                <a:latin typeface="Arial" charset="0"/>
                <a:ea typeface="Arial" charset="0"/>
                <a:cs typeface="Arial" charset="0"/>
              </a:rPr>
              <a:t>For fixed p, S </a:t>
            </a:r>
            <a:r>
              <a:rPr lang="en-US" dirty="0">
                <a:latin typeface="Wingdings" charset="0"/>
                <a:ea typeface="ＭＳ Ｐゴシック" charset="0"/>
                <a:cs typeface="Wingdings" charset="0"/>
              </a:rPr>
              <a:t></a:t>
            </a:r>
            <a:r>
              <a:rPr lang="en-US" dirty="0">
                <a:latin typeface="Arial" charset="0"/>
                <a:ea typeface="Arial" charset="0"/>
                <a:cs typeface="Arial" charset="0"/>
              </a:rPr>
              <a:t> 0 as N increases</a:t>
            </a:r>
          </a:p>
          <a:p>
            <a:pPr lvl="1"/>
            <a:r>
              <a:rPr lang="en-US" dirty="0">
                <a:latin typeface="Arial" charset="0"/>
                <a:ea typeface="Arial" charset="0"/>
                <a:cs typeface="Arial" charset="0"/>
              </a:rPr>
              <a:t>But if p = 1/N, then S </a:t>
            </a:r>
            <a:r>
              <a:rPr lang="en-US" dirty="0">
                <a:latin typeface="Wingdings" charset="0"/>
                <a:ea typeface="ＭＳ Ｐゴシック" charset="0"/>
                <a:cs typeface="Wingdings" charset="0"/>
              </a:rPr>
              <a:t></a:t>
            </a:r>
            <a:r>
              <a:rPr lang="en-US" dirty="0">
                <a:latin typeface="Arial" charset="0"/>
                <a:ea typeface="Arial" charset="0"/>
                <a:cs typeface="Arial" charset="0"/>
              </a:rPr>
              <a:t> 1/e = 0.37 as N </a:t>
            </a:r>
            <a:r>
              <a:rPr lang="en-US" dirty="0" smtClean="0">
                <a:latin typeface="Arial" charset="0"/>
                <a:ea typeface="Arial" charset="0"/>
                <a:cs typeface="Arial" charset="0"/>
              </a:rPr>
              <a:t>increases</a:t>
            </a:r>
          </a:p>
          <a:p>
            <a:pPr lvl="8"/>
            <a:endParaRPr lang="en-US" dirty="0">
              <a:latin typeface="Arial" charset="0"/>
              <a:ea typeface="Arial" charset="0"/>
              <a:cs typeface="Arial" charset="0"/>
            </a:endParaRPr>
          </a:p>
          <a:p>
            <a:r>
              <a:rPr lang="en-US" dirty="0">
                <a:latin typeface="Arial" charset="0"/>
                <a:cs typeface="Arial" charset="0"/>
              </a:rPr>
              <a:t>Max efficiency is only slightly greater than 1/3!</a:t>
            </a:r>
          </a:p>
          <a:p>
            <a:pPr lvl="1"/>
            <a:endParaRPr lang="en-US" dirty="0">
              <a:latin typeface="Arial" charset="0"/>
              <a:ea typeface="Arial" charset="0"/>
              <a:cs typeface="Arial" charset="0"/>
            </a:endParaRPr>
          </a:p>
          <a:p>
            <a:pPr lvl="1"/>
            <a:endParaRPr lang="en-US" dirty="0">
              <a:latin typeface="Arial" charset="0"/>
              <a:ea typeface="Arial" charset="0"/>
              <a:cs typeface="Arial" charset="0"/>
            </a:endParaRPr>
          </a:p>
        </p:txBody>
      </p:sp>
    </p:spTree>
    <p:extLst>
      <p:ext uri="{BB962C8B-B14F-4D97-AF65-F5344CB8AC3E}">
        <p14:creationId xmlns:p14="http://schemas.microsoft.com/office/powerpoint/2010/main" val="26281319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001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0019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00195">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0019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0019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00195">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0019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0195"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A457F3D8-EB42-1B40-9CDF-710ED3012E4D}" type="slidenum">
              <a:rPr lang="en-US" sz="1400" b="0">
                <a:latin typeface="Times New Roman" charset="0"/>
              </a:rPr>
              <a:pPr eaLnBrk="1" hangingPunct="1"/>
              <a:t>46</a:t>
            </a:fld>
            <a:endParaRPr lang="en-US" sz="1400" b="0">
              <a:latin typeface="Times New Roman" charset="0"/>
            </a:endParaRPr>
          </a:p>
        </p:txBody>
      </p:sp>
      <p:sp>
        <p:nvSpPr>
          <p:cNvPr id="83971"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Pros and Cons of Slotted Aloha</a:t>
            </a:r>
          </a:p>
        </p:txBody>
      </p:sp>
      <p:sp>
        <p:nvSpPr>
          <p:cNvPr id="971779" name="Rectangle 3"/>
          <p:cNvSpPr>
            <a:spLocks noGrp="1" noChangeArrowheads="1"/>
          </p:cNvSpPr>
          <p:nvPr>
            <p:ph type="body" sz="half" idx="1"/>
          </p:nvPr>
        </p:nvSpPr>
        <p:spPr>
          <a:xfrm>
            <a:off x="457200" y="3236913"/>
            <a:ext cx="4152900" cy="3592512"/>
          </a:xfrm>
        </p:spPr>
        <p:txBody>
          <a:bodyPr/>
          <a:lstStyle/>
          <a:p>
            <a:pPr>
              <a:buFontTx/>
              <a:buNone/>
            </a:pPr>
            <a:r>
              <a:rPr lang="en-US" sz="2400" u="sng" dirty="0">
                <a:solidFill>
                  <a:srgbClr val="FF3300"/>
                </a:solidFill>
                <a:latin typeface="Arial" charset="0"/>
                <a:cs typeface="Arial" charset="0"/>
              </a:rPr>
              <a:t>Pros</a:t>
            </a:r>
          </a:p>
          <a:p>
            <a:pPr>
              <a:lnSpc>
                <a:spcPct val="90000"/>
              </a:lnSpc>
            </a:pPr>
            <a:r>
              <a:rPr lang="en-US" sz="2400" dirty="0">
                <a:latin typeface="Arial" charset="0"/>
                <a:cs typeface="Arial" charset="0"/>
              </a:rPr>
              <a:t>Single active node can continuously transmit at full rate of channel</a:t>
            </a:r>
          </a:p>
          <a:p>
            <a:pPr>
              <a:lnSpc>
                <a:spcPct val="90000"/>
              </a:lnSpc>
            </a:pPr>
            <a:r>
              <a:rPr lang="en-US" sz="2400" dirty="0">
                <a:latin typeface="Arial" charset="0"/>
                <a:cs typeface="Arial" charset="0"/>
              </a:rPr>
              <a:t>Highly decentralized: only need slot synchronization</a:t>
            </a:r>
          </a:p>
          <a:p>
            <a:pPr>
              <a:lnSpc>
                <a:spcPct val="90000"/>
              </a:lnSpc>
            </a:pPr>
            <a:r>
              <a:rPr lang="en-US" sz="2400" dirty="0">
                <a:latin typeface="Arial" charset="0"/>
                <a:cs typeface="Arial" charset="0"/>
              </a:rPr>
              <a:t>Simple</a:t>
            </a:r>
          </a:p>
        </p:txBody>
      </p:sp>
      <p:sp>
        <p:nvSpPr>
          <p:cNvPr id="971780" name="Rectangle 4"/>
          <p:cNvSpPr>
            <a:spLocks noGrp="1" noChangeArrowheads="1"/>
          </p:cNvSpPr>
          <p:nvPr>
            <p:ph type="body" sz="half" idx="2"/>
          </p:nvPr>
        </p:nvSpPr>
        <p:spPr>
          <a:xfrm>
            <a:off x="4762500" y="3216275"/>
            <a:ext cx="4152900" cy="3641725"/>
          </a:xfrm>
        </p:spPr>
        <p:txBody>
          <a:bodyPr/>
          <a:lstStyle/>
          <a:p>
            <a:pPr>
              <a:buFontTx/>
              <a:buNone/>
            </a:pPr>
            <a:r>
              <a:rPr lang="en-US" sz="2400" u="sng" dirty="0">
                <a:solidFill>
                  <a:srgbClr val="FF3300"/>
                </a:solidFill>
                <a:latin typeface="Arial" charset="0"/>
                <a:cs typeface="Arial" charset="0"/>
              </a:rPr>
              <a:t>Cons</a:t>
            </a:r>
          </a:p>
          <a:p>
            <a:r>
              <a:rPr lang="en-US" sz="2400" dirty="0">
                <a:latin typeface="Arial" charset="0"/>
                <a:cs typeface="Arial" charset="0"/>
              </a:rPr>
              <a:t>Wasted slots:</a:t>
            </a:r>
          </a:p>
          <a:p>
            <a:pPr lvl="1"/>
            <a:r>
              <a:rPr lang="en-US" sz="2000" dirty="0">
                <a:latin typeface="Arial" charset="0"/>
                <a:ea typeface="Arial" charset="0"/>
                <a:cs typeface="Arial" charset="0"/>
              </a:rPr>
              <a:t>Idle</a:t>
            </a:r>
          </a:p>
          <a:p>
            <a:pPr lvl="1"/>
            <a:r>
              <a:rPr lang="en-US" sz="2000" dirty="0">
                <a:latin typeface="Arial" charset="0"/>
                <a:ea typeface="Arial" charset="0"/>
                <a:cs typeface="Arial" charset="0"/>
              </a:rPr>
              <a:t>Collisions</a:t>
            </a:r>
          </a:p>
          <a:p>
            <a:r>
              <a:rPr lang="en-US" sz="2400" dirty="0" smtClean="0">
                <a:latin typeface="Arial" charset="0"/>
                <a:cs typeface="Arial" charset="0"/>
              </a:rPr>
              <a:t>Collisions consume entire slot</a:t>
            </a:r>
            <a:endParaRPr lang="en-US" sz="2400" dirty="0">
              <a:latin typeface="Arial" charset="0"/>
              <a:cs typeface="Arial" charset="0"/>
            </a:endParaRPr>
          </a:p>
          <a:p>
            <a:r>
              <a:rPr lang="en-US" sz="2400" dirty="0">
                <a:latin typeface="Arial" charset="0"/>
                <a:cs typeface="Arial" charset="0"/>
              </a:rPr>
              <a:t>Clock synchronization</a:t>
            </a:r>
          </a:p>
        </p:txBody>
      </p:sp>
      <p:pic>
        <p:nvPicPr>
          <p:cNvPr id="83974" name="Picture 5"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320800"/>
            <a:ext cx="8089900"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2630785"/>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A6F752E6-2A58-6447-96C1-D3752DE578D0}" type="slidenum">
              <a:rPr lang="en-US" sz="1400" b="0">
                <a:latin typeface="Times New Roman" charset="0"/>
              </a:rPr>
              <a:pPr eaLnBrk="1" hangingPunct="1"/>
              <a:t>47</a:t>
            </a:fld>
            <a:endParaRPr lang="en-US" sz="1400" b="0">
              <a:latin typeface="Times New Roman" charset="0"/>
            </a:endParaRPr>
          </a:p>
        </p:txBody>
      </p:sp>
      <p:sp>
        <p:nvSpPr>
          <p:cNvPr id="86019"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Improving on Slotted Aloha</a:t>
            </a:r>
          </a:p>
        </p:txBody>
      </p:sp>
      <p:sp>
        <p:nvSpPr>
          <p:cNvPr id="967683" name="Rectangle 3"/>
          <p:cNvSpPr>
            <a:spLocks noGrp="1" noChangeArrowheads="1"/>
          </p:cNvSpPr>
          <p:nvPr>
            <p:ph type="body" idx="1"/>
          </p:nvPr>
        </p:nvSpPr>
        <p:spPr/>
        <p:txBody>
          <a:bodyPr/>
          <a:lstStyle/>
          <a:p>
            <a:pPr>
              <a:buClr>
                <a:schemeClr val="tx2"/>
              </a:buClr>
            </a:pPr>
            <a:r>
              <a:rPr lang="en-US" dirty="0">
                <a:solidFill>
                  <a:srgbClr val="0000FF"/>
                </a:solidFill>
                <a:latin typeface="Arial" charset="0"/>
                <a:cs typeface="Arial" charset="0"/>
              </a:rPr>
              <a:t>Fewer wasted slots</a:t>
            </a:r>
            <a:endParaRPr lang="en-US" dirty="0">
              <a:latin typeface="Arial" charset="0"/>
              <a:cs typeface="Arial" charset="0"/>
            </a:endParaRPr>
          </a:p>
          <a:p>
            <a:pPr lvl="1"/>
            <a:r>
              <a:rPr lang="en-US" i="1" dirty="0">
                <a:latin typeface="Arial" charset="0"/>
                <a:ea typeface="Arial" charset="0"/>
                <a:cs typeface="Arial" charset="0"/>
              </a:rPr>
              <a:t>Need to decrease collisions and empty slots</a:t>
            </a:r>
            <a:br>
              <a:rPr lang="en-US" i="1" dirty="0">
                <a:latin typeface="Arial" charset="0"/>
                <a:ea typeface="Arial" charset="0"/>
                <a:cs typeface="Arial" charset="0"/>
              </a:rPr>
            </a:br>
            <a:endParaRPr lang="en-US" i="1" dirty="0">
              <a:latin typeface="Arial" charset="0"/>
              <a:ea typeface="Arial" charset="0"/>
              <a:cs typeface="Arial" charset="0"/>
            </a:endParaRPr>
          </a:p>
          <a:p>
            <a:pPr>
              <a:buClr>
                <a:schemeClr val="tx2"/>
              </a:buClr>
            </a:pPr>
            <a:r>
              <a:rPr lang="en-US" dirty="0" smtClean="0">
                <a:solidFill>
                  <a:srgbClr val="0000FF"/>
                </a:solidFill>
                <a:latin typeface="Arial" charset="0"/>
                <a:cs typeface="Arial" charset="0"/>
              </a:rPr>
              <a:t>Don’t </a:t>
            </a:r>
            <a:r>
              <a:rPr lang="en-US" dirty="0">
                <a:solidFill>
                  <a:srgbClr val="0000FF"/>
                </a:solidFill>
                <a:latin typeface="Arial" charset="0"/>
                <a:cs typeface="Arial" charset="0"/>
              </a:rPr>
              <a:t>waste full slots on collisions</a:t>
            </a:r>
            <a:endParaRPr lang="en-US" dirty="0">
              <a:latin typeface="Arial" charset="0"/>
              <a:cs typeface="Arial" charset="0"/>
            </a:endParaRPr>
          </a:p>
          <a:p>
            <a:pPr lvl="1"/>
            <a:r>
              <a:rPr lang="en-US" i="1" dirty="0">
                <a:latin typeface="Arial" charset="0"/>
                <a:ea typeface="Arial" charset="0"/>
                <a:cs typeface="Arial" charset="0"/>
              </a:rPr>
              <a:t>Need to decrease time to detect collisions</a:t>
            </a:r>
            <a:br>
              <a:rPr lang="en-US" i="1" dirty="0">
                <a:latin typeface="Arial" charset="0"/>
                <a:ea typeface="Arial" charset="0"/>
                <a:cs typeface="Arial" charset="0"/>
              </a:rPr>
            </a:br>
            <a:endParaRPr lang="en-US" dirty="0">
              <a:latin typeface="Arial" charset="0"/>
              <a:ea typeface="Arial" charset="0"/>
              <a:cs typeface="Arial" charset="0"/>
            </a:endParaRPr>
          </a:p>
          <a:p>
            <a:pPr>
              <a:buClr>
                <a:schemeClr val="tx2"/>
              </a:buClr>
            </a:pPr>
            <a:r>
              <a:rPr lang="en-US" dirty="0">
                <a:solidFill>
                  <a:srgbClr val="0000FF"/>
                </a:solidFill>
                <a:latin typeface="Arial" charset="0"/>
                <a:cs typeface="Arial" charset="0"/>
              </a:rPr>
              <a:t>Avoid need for synchronization</a:t>
            </a:r>
          </a:p>
          <a:p>
            <a:pPr lvl="1">
              <a:buClr>
                <a:schemeClr val="tx2"/>
              </a:buClr>
            </a:pPr>
            <a:r>
              <a:rPr lang="en-US" i="1" dirty="0">
                <a:latin typeface="Arial" charset="0"/>
                <a:ea typeface="Arial" charset="0"/>
                <a:cs typeface="Arial" charset="0"/>
              </a:rPr>
              <a:t>Synchronization is hard to </a:t>
            </a:r>
            <a:r>
              <a:rPr lang="en-US" i="1" dirty="0" smtClean="0">
                <a:latin typeface="Arial" charset="0"/>
                <a:ea typeface="Arial" charset="0"/>
                <a:cs typeface="Arial" charset="0"/>
              </a:rPr>
              <a:t>achieve</a:t>
            </a:r>
          </a:p>
          <a:p>
            <a:pPr lvl="1">
              <a:buClr>
                <a:schemeClr val="tx2"/>
              </a:buClr>
            </a:pPr>
            <a:r>
              <a:rPr lang="en-US" b="1" i="1" dirty="0" smtClean="0">
                <a:latin typeface="Arial" charset="0"/>
                <a:ea typeface="Arial" charset="0"/>
                <a:cs typeface="Arial" charset="0"/>
              </a:rPr>
              <a:t>And Aloha performance drops if you don’t have slots</a:t>
            </a:r>
            <a:r>
              <a:rPr lang="en-US" b="1" i="1" dirty="0">
                <a:latin typeface="Arial" charset="0"/>
                <a:ea typeface="Arial" charset="0"/>
                <a:cs typeface="Arial" charset="0"/>
              </a:rPr>
              <a:t/>
            </a:r>
            <a:br>
              <a:rPr lang="en-US" b="1" i="1" dirty="0">
                <a:latin typeface="Arial" charset="0"/>
                <a:ea typeface="Arial" charset="0"/>
                <a:cs typeface="Arial" charset="0"/>
              </a:rPr>
            </a:br>
            <a:endParaRPr lang="en-US" b="1" dirty="0">
              <a:solidFill>
                <a:srgbClr val="0000FF"/>
              </a:solidFill>
              <a:latin typeface="Arial" charset="0"/>
              <a:ea typeface="Arial" charset="0"/>
              <a:cs typeface="Arial" charset="0"/>
            </a:endParaRPr>
          </a:p>
        </p:txBody>
      </p:sp>
    </p:spTree>
    <p:extLst>
      <p:ext uri="{BB962C8B-B14F-4D97-AF65-F5344CB8AC3E}">
        <p14:creationId xmlns:p14="http://schemas.microsoft.com/office/powerpoint/2010/main" val="1354769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76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6768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6768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6768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6768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6768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676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768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8FEE1DCE-563D-DC47-B64E-A1238716B75E}" type="slidenum">
              <a:rPr lang="en-US" sz="1400" b="0">
                <a:latin typeface="Times New Roman" charset="0"/>
              </a:rPr>
              <a:pPr eaLnBrk="1" hangingPunct="1"/>
              <a:t>48</a:t>
            </a:fld>
            <a:endParaRPr lang="en-US" sz="1400" b="0">
              <a:latin typeface="Times New Roman" charset="0"/>
            </a:endParaRPr>
          </a:p>
        </p:txBody>
      </p:sp>
      <p:sp>
        <p:nvSpPr>
          <p:cNvPr id="88067" name="Rectangle 2"/>
          <p:cNvSpPr>
            <a:spLocks noGrp="1" noChangeArrowheads="1"/>
          </p:cNvSpPr>
          <p:nvPr>
            <p:ph type="title"/>
          </p:nvPr>
        </p:nvSpPr>
        <p:spPr/>
        <p:txBody>
          <a:bodyPr/>
          <a:lstStyle/>
          <a:p>
            <a:r>
              <a:rPr lang="en-US" sz="3200">
                <a:latin typeface="Helvetica" charset="0"/>
                <a:ea typeface="ＭＳ Ｐゴシック" charset="0"/>
                <a:cs typeface="ＭＳ Ｐゴシック" charset="0"/>
              </a:rPr>
              <a:t>CSMA (Carrier Sense Multiple Access)</a:t>
            </a:r>
          </a:p>
        </p:txBody>
      </p:sp>
      <p:sp>
        <p:nvSpPr>
          <p:cNvPr id="973827" name="Rectangle 3"/>
          <p:cNvSpPr>
            <a:spLocks noGrp="1" noChangeArrowheads="1"/>
          </p:cNvSpPr>
          <p:nvPr>
            <p:ph type="body" idx="1"/>
          </p:nvPr>
        </p:nvSpPr>
        <p:spPr/>
        <p:txBody>
          <a:bodyPr/>
          <a:lstStyle/>
          <a:p>
            <a:endParaRPr lang="en-US" dirty="0">
              <a:latin typeface="Arial" charset="0"/>
              <a:cs typeface="Arial" charset="0"/>
            </a:endParaRPr>
          </a:p>
          <a:p>
            <a:r>
              <a:rPr lang="en-US" dirty="0">
                <a:latin typeface="Arial" charset="0"/>
                <a:cs typeface="Arial" charset="0"/>
              </a:rPr>
              <a:t>CSMA: </a:t>
            </a:r>
            <a:r>
              <a:rPr lang="en-US" dirty="0">
                <a:solidFill>
                  <a:srgbClr val="0000FF"/>
                </a:solidFill>
                <a:latin typeface="Arial" charset="0"/>
                <a:cs typeface="Arial" charset="0"/>
              </a:rPr>
              <a:t>listen</a:t>
            </a:r>
            <a:r>
              <a:rPr lang="en-US" dirty="0">
                <a:latin typeface="Arial" charset="0"/>
                <a:cs typeface="Arial" charset="0"/>
              </a:rPr>
              <a:t> before transmit</a:t>
            </a:r>
          </a:p>
          <a:p>
            <a:pPr lvl="1"/>
            <a:r>
              <a:rPr lang="en-US" dirty="0">
                <a:latin typeface="Arial" charset="0"/>
                <a:ea typeface="Arial" charset="0"/>
                <a:cs typeface="Arial" charset="0"/>
              </a:rPr>
              <a:t>If channel sensed idle: transmit entire frame</a:t>
            </a:r>
          </a:p>
          <a:p>
            <a:pPr lvl="1"/>
            <a:r>
              <a:rPr lang="en-US" dirty="0">
                <a:latin typeface="Arial" charset="0"/>
                <a:ea typeface="Arial" charset="0"/>
                <a:cs typeface="Arial" charset="0"/>
              </a:rPr>
              <a:t>If channel sensed busy, defer transmission </a:t>
            </a:r>
            <a:br>
              <a:rPr lang="en-US" dirty="0">
                <a:latin typeface="Arial" charset="0"/>
                <a:ea typeface="Arial" charset="0"/>
                <a:cs typeface="Arial" charset="0"/>
              </a:rPr>
            </a:br>
            <a:endParaRPr lang="en-US" dirty="0">
              <a:latin typeface="Arial" charset="0"/>
              <a:ea typeface="Arial" charset="0"/>
              <a:cs typeface="Arial" charset="0"/>
            </a:endParaRPr>
          </a:p>
          <a:p>
            <a:r>
              <a:rPr lang="en-US" dirty="0">
                <a:latin typeface="Arial" charset="0"/>
                <a:cs typeface="Arial" charset="0"/>
              </a:rPr>
              <a:t>Human analogy: </a:t>
            </a:r>
            <a:r>
              <a:rPr lang="en-US" dirty="0" smtClean="0">
                <a:latin typeface="Arial" charset="0"/>
                <a:cs typeface="Arial" charset="0"/>
              </a:rPr>
              <a:t>don’t </a:t>
            </a:r>
            <a:r>
              <a:rPr lang="en-US" dirty="0">
                <a:latin typeface="Arial" charset="0"/>
                <a:cs typeface="Arial" charset="0"/>
              </a:rPr>
              <a:t>interrupt others</a:t>
            </a:r>
            <a:r>
              <a:rPr lang="en-US" dirty="0" smtClean="0">
                <a:latin typeface="Arial" charset="0"/>
                <a:cs typeface="Arial" charset="0"/>
              </a:rPr>
              <a:t>!</a:t>
            </a:r>
          </a:p>
          <a:p>
            <a:endParaRPr lang="en-US" dirty="0">
              <a:latin typeface="Arial" charset="0"/>
              <a:cs typeface="Arial" charset="0"/>
            </a:endParaRPr>
          </a:p>
          <a:p>
            <a:r>
              <a:rPr lang="en-US" dirty="0" smtClean="0">
                <a:latin typeface="Arial" charset="0"/>
                <a:cs typeface="Arial" charset="0"/>
              </a:rPr>
              <a:t>Does this eliminate all collisions?</a:t>
            </a:r>
          </a:p>
          <a:p>
            <a:pPr lvl="1"/>
            <a:r>
              <a:rPr lang="en-US" dirty="0" smtClean="0">
                <a:latin typeface="Arial" charset="0"/>
                <a:cs typeface="Arial" charset="0"/>
              </a:rPr>
              <a:t>No, because of nonzero propagation delay</a:t>
            </a:r>
            <a:endParaRPr lang="en-US" dirty="0">
              <a:latin typeface="Arial" charset="0"/>
              <a:cs typeface="Arial" charset="0"/>
            </a:endParaRPr>
          </a:p>
        </p:txBody>
      </p:sp>
    </p:spTree>
    <p:extLst>
      <p:ext uri="{BB962C8B-B14F-4D97-AF65-F5344CB8AC3E}">
        <p14:creationId xmlns:p14="http://schemas.microsoft.com/office/powerpoint/2010/main" val="9811224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3827">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73827">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7382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7382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7382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738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3827"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A7C93B4A-79FD-254E-A34E-B4A488344DAD}" type="slidenum">
              <a:rPr lang="en-US" sz="1400" b="0">
                <a:latin typeface="Times New Roman" charset="0"/>
              </a:rPr>
              <a:pPr eaLnBrk="1" hangingPunct="1"/>
              <a:t>49</a:t>
            </a:fld>
            <a:endParaRPr lang="en-US" sz="1400" b="0">
              <a:latin typeface="Times New Roman" charset="0"/>
            </a:endParaRPr>
          </a:p>
        </p:txBody>
      </p:sp>
      <p:sp>
        <p:nvSpPr>
          <p:cNvPr id="90115"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CSMA Collisions</a:t>
            </a:r>
          </a:p>
        </p:txBody>
      </p:sp>
      <p:sp>
        <p:nvSpPr>
          <p:cNvPr id="90116" name="Rectangle 3"/>
          <p:cNvSpPr>
            <a:spLocks noGrp="1" noChangeArrowheads="1"/>
          </p:cNvSpPr>
          <p:nvPr>
            <p:ph type="body" sz="half" idx="2"/>
          </p:nvPr>
        </p:nvSpPr>
        <p:spPr/>
        <p:txBody>
          <a:bodyPr/>
          <a:lstStyle/>
          <a:p>
            <a:endParaRPr lang="en-US" sz="2400">
              <a:latin typeface="Arial" charset="0"/>
              <a:cs typeface="Arial" charset="0"/>
            </a:endParaRPr>
          </a:p>
        </p:txBody>
      </p:sp>
      <p:pic>
        <p:nvPicPr>
          <p:cNvPr id="90117" name="Picture 4"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4338" y="1322388"/>
            <a:ext cx="4506912" cy="530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8" name="Rectangle 5"/>
          <p:cNvSpPr>
            <a:spLocks noChangeArrowheads="1"/>
          </p:cNvSpPr>
          <p:nvPr/>
        </p:nvSpPr>
        <p:spPr bwMode="auto">
          <a:xfrm>
            <a:off x="541338" y="1295400"/>
            <a:ext cx="3794125"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0" hangingPunct="0"/>
            <a:r>
              <a:rPr lang="en-US" sz="2400" dirty="0"/>
              <a:t>P</a:t>
            </a:r>
            <a:r>
              <a:rPr lang="en-US" sz="2400" b="0" dirty="0" smtClean="0"/>
              <a:t>ropagation delay:</a:t>
            </a:r>
            <a:r>
              <a:rPr lang="en-US" sz="2400" dirty="0"/>
              <a:t> </a:t>
            </a:r>
            <a:r>
              <a:rPr lang="en-US" sz="2400" b="0" dirty="0" smtClean="0"/>
              <a:t>two </a:t>
            </a:r>
            <a:r>
              <a:rPr lang="en-US" sz="2400" b="0" dirty="0"/>
              <a:t>nodes may not </a:t>
            </a:r>
            <a:r>
              <a:rPr lang="en-US" sz="2400" b="0" dirty="0" smtClean="0"/>
              <a:t>hear each other</a:t>
            </a:r>
            <a:r>
              <a:rPr lang="en-US" sz="2400" dirty="0" smtClean="0"/>
              <a:t>’</a:t>
            </a:r>
            <a:r>
              <a:rPr lang="en-US" sz="2400" b="0" dirty="0" smtClean="0"/>
              <a:t>s before sending.</a:t>
            </a:r>
            <a:endParaRPr lang="en-US" sz="2400" b="0" dirty="0"/>
          </a:p>
        </p:txBody>
      </p:sp>
      <p:sp>
        <p:nvSpPr>
          <p:cNvPr id="90119" name="Rectangle 6"/>
          <p:cNvSpPr>
            <a:spLocks noChangeArrowheads="1"/>
          </p:cNvSpPr>
          <p:nvPr/>
        </p:nvSpPr>
        <p:spPr bwMode="auto">
          <a:xfrm>
            <a:off x="533399" y="2495728"/>
            <a:ext cx="380206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eaLnBrk="0" hangingPunct="0"/>
            <a:endParaRPr lang="en-US" b="0" dirty="0">
              <a:latin typeface="Arial" charset="0"/>
            </a:endParaRPr>
          </a:p>
          <a:p>
            <a:pPr algn="l" eaLnBrk="0" hangingPunct="0"/>
            <a:r>
              <a:rPr lang="en-US" sz="2400" b="0" i="1" dirty="0" smtClean="0">
                <a:latin typeface="Arial" charset="0"/>
              </a:rPr>
              <a:t>Would </a:t>
            </a:r>
            <a:r>
              <a:rPr lang="en-US" sz="2400" b="0" i="1" dirty="0">
                <a:latin typeface="Arial" charset="0"/>
              </a:rPr>
              <a:t>slots hurt or help?</a:t>
            </a:r>
          </a:p>
        </p:txBody>
      </p:sp>
      <p:sp>
        <p:nvSpPr>
          <p:cNvPr id="8" name="Rectangle 6"/>
          <p:cNvSpPr>
            <a:spLocks noChangeArrowheads="1"/>
          </p:cNvSpPr>
          <p:nvPr/>
        </p:nvSpPr>
        <p:spPr bwMode="auto">
          <a:xfrm>
            <a:off x="495299" y="3765728"/>
            <a:ext cx="4038601"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eaLnBrk="0" hangingPunct="0"/>
            <a:endParaRPr lang="en-US" b="0" dirty="0">
              <a:latin typeface="Arial" charset="0"/>
            </a:endParaRPr>
          </a:p>
          <a:p>
            <a:pPr algn="l" eaLnBrk="0" hangingPunct="0"/>
            <a:r>
              <a:rPr lang="en-US" sz="2400" b="0" dirty="0" smtClean="0">
                <a:latin typeface="Arial" charset="0"/>
              </a:rPr>
              <a:t>CSMA reduces but does not eliminate collisions</a:t>
            </a:r>
          </a:p>
          <a:p>
            <a:pPr algn="l" eaLnBrk="0" hangingPunct="0"/>
            <a:endParaRPr lang="en-US" sz="2400" i="1" dirty="0"/>
          </a:p>
          <a:p>
            <a:pPr algn="l" eaLnBrk="0" hangingPunct="0"/>
            <a:r>
              <a:rPr lang="en-US" sz="2400" b="0" i="1" dirty="0" smtClean="0">
                <a:latin typeface="Arial" charset="0"/>
              </a:rPr>
              <a:t>Biggest remaining problem?</a:t>
            </a:r>
          </a:p>
          <a:p>
            <a:pPr algn="l" eaLnBrk="0" hangingPunct="0"/>
            <a:endParaRPr lang="en-US" sz="2400" b="0" i="1" dirty="0" smtClean="0">
              <a:latin typeface="Arial" charset="0"/>
            </a:endParaRPr>
          </a:p>
          <a:p>
            <a:pPr algn="l" eaLnBrk="0" hangingPunct="0"/>
            <a:r>
              <a:rPr lang="en-US" sz="2400" dirty="0" smtClean="0"/>
              <a:t>Collisions still take full slot!</a:t>
            </a:r>
          </a:p>
          <a:p>
            <a:pPr algn="l" eaLnBrk="0" hangingPunct="0"/>
            <a:r>
              <a:rPr lang="en-US" sz="2400" dirty="0" smtClean="0"/>
              <a:t>How do you fix that?</a:t>
            </a:r>
            <a:endParaRPr lang="en-US" sz="2400" dirty="0"/>
          </a:p>
        </p:txBody>
      </p:sp>
    </p:spTree>
    <p:extLst>
      <p:ext uri="{BB962C8B-B14F-4D97-AF65-F5344CB8AC3E}">
        <p14:creationId xmlns:p14="http://schemas.microsoft.com/office/powerpoint/2010/main" val="18428517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1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9" grpId="0"/>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News!</a:t>
            </a:r>
            <a:endParaRPr lang="en-US" dirty="0"/>
          </a:p>
        </p:txBody>
      </p:sp>
      <p:sp>
        <p:nvSpPr>
          <p:cNvPr id="3" name="Content Placeholder 2"/>
          <p:cNvSpPr>
            <a:spLocks noGrp="1"/>
          </p:cNvSpPr>
          <p:nvPr>
            <p:ph idx="1"/>
          </p:nvPr>
        </p:nvSpPr>
        <p:spPr/>
        <p:txBody>
          <a:bodyPr/>
          <a:lstStyle/>
          <a:p>
            <a:r>
              <a:rPr lang="en-US" b="1" dirty="0"/>
              <a:t>O</a:t>
            </a:r>
            <a:r>
              <a:rPr lang="en-US" b="1" dirty="0" smtClean="0"/>
              <a:t>nly half of you will flunk this course!</a:t>
            </a:r>
          </a:p>
          <a:p>
            <a:pPr lvl="3"/>
            <a:endParaRPr lang="en-US" dirty="0"/>
          </a:p>
          <a:p>
            <a:r>
              <a:rPr lang="en-US" dirty="0" smtClean="0"/>
              <a:t>Participation count now at roughly half the class</a:t>
            </a:r>
          </a:p>
          <a:p>
            <a:pPr lvl="2"/>
            <a:endParaRPr lang="en-US" dirty="0"/>
          </a:p>
          <a:p>
            <a:r>
              <a:rPr lang="en-US" dirty="0" smtClean="0"/>
              <a:t>Simple question: </a:t>
            </a:r>
          </a:p>
          <a:p>
            <a:pPr lvl="1"/>
            <a:r>
              <a:rPr lang="en-US" b="1" i="1" dirty="0">
                <a:solidFill>
                  <a:srgbClr val="FF6600"/>
                </a:solidFill>
              </a:rPr>
              <a:t>W</a:t>
            </a:r>
            <a:r>
              <a:rPr lang="en-US" b="1" i="1" dirty="0" smtClean="0">
                <a:solidFill>
                  <a:srgbClr val="FF6600"/>
                </a:solidFill>
              </a:rPr>
              <a:t>hat the hell are the other half of you thinking?</a:t>
            </a:r>
          </a:p>
          <a:p>
            <a:pPr lvl="2"/>
            <a:endParaRPr lang="en-US" dirty="0" smtClean="0"/>
          </a:p>
          <a:p>
            <a:r>
              <a:rPr lang="en-US" dirty="0" smtClean="0"/>
              <a:t>The facts:</a:t>
            </a:r>
          </a:p>
          <a:p>
            <a:pPr lvl="1"/>
            <a:r>
              <a:rPr lang="en-US" dirty="0" smtClean="0"/>
              <a:t>Not enough time for all of you to ask questions in class</a:t>
            </a:r>
          </a:p>
          <a:p>
            <a:pPr lvl="1"/>
            <a:r>
              <a:rPr lang="en-US" dirty="0" smtClean="0"/>
              <a:t>Cannot just pop your head in OH and have that count.</a:t>
            </a:r>
          </a:p>
          <a:p>
            <a:pPr lvl="1"/>
            <a:r>
              <a:rPr lang="en-US" dirty="0" smtClean="0"/>
              <a:t>So start participating now….</a:t>
            </a:r>
            <a:endParaRPr lang="en-US" dirty="0"/>
          </a:p>
          <a:p>
            <a:pPr lvl="2"/>
            <a:endParaRPr lang="en-US" dirty="0"/>
          </a:p>
        </p:txBody>
      </p:sp>
      <p:sp>
        <p:nvSpPr>
          <p:cNvPr id="4" name="Slide Number Placeholder 3"/>
          <p:cNvSpPr>
            <a:spLocks noGrp="1"/>
          </p:cNvSpPr>
          <p:nvPr>
            <p:ph type="sldNum" sz="quarter" idx="10"/>
          </p:nvPr>
        </p:nvSpPr>
        <p:spPr/>
        <p:txBody>
          <a:bodyPr/>
          <a:lstStyle/>
          <a:p>
            <a:fld id="{104A0A2D-594B-8E49-B425-D639F4F9ACCA}" type="slidenum">
              <a:rPr lang="en-US" smtClean="0">
                <a:solidFill>
                  <a:srgbClr val="000000"/>
                </a:solidFill>
              </a:rPr>
              <a:pPr/>
              <a:t>5</a:t>
            </a:fld>
            <a:endParaRPr lang="en-US">
              <a:solidFill>
                <a:srgbClr val="000000"/>
              </a:solidFill>
            </a:endParaRPr>
          </a:p>
        </p:txBody>
      </p:sp>
    </p:spTree>
    <p:extLst>
      <p:ext uri="{BB962C8B-B14F-4D97-AF65-F5344CB8AC3E}">
        <p14:creationId xmlns:p14="http://schemas.microsoft.com/office/powerpoint/2010/main" val="12564377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EEF7170C-2B49-E249-A9EE-7CF9DCBA4FD4}" type="slidenum">
              <a:rPr lang="en-US" sz="1400" b="0">
                <a:latin typeface="Times New Roman" charset="0"/>
              </a:rPr>
              <a:pPr eaLnBrk="1" hangingPunct="1"/>
              <a:t>50</a:t>
            </a:fld>
            <a:endParaRPr lang="en-US" sz="1400" b="0">
              <a:latin typeface="Times New Roman" charset="0"/>
            </a:endParaRPr>
          </a:p>
        </p:txBody>
      </p:sp>
      <p:sp>
        <p:nvSpPr>
          <p:cNvPr id="92163"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CSMA/CD (Collision Detection)</a:t>
            </a:r>
          </a:p>
        </p:txBody>
      </p:sp>
      <p:sp>
        <p:nvSpPr>
          <p:cNvPr id="977923" name="Rectangle 3"/>
          <p:cNvSpPr>
            <a:spLocks noGrp="1" noChangeArrowheads="1"/>
          </p:cNvSpPr>
          <p:nvPr>
            <p:ph type="body" idx="1"/>
          </p:nvPr>
        </p:nvSpPr>
        <p:spPr/>
        <p:txBody>
          <a:bodyPr/>
          <a:lstStyle/>
          <a:p>
            <a:r>
              <a:rPr lang="en-US" dirty="0">
                <a:latin typeface="Arial" charset="0"/>
                <a:cs typeface="Arial" charset="0"/>
              </a:rPr>
              <a:t>CSMA/CD: carrier sensing, deferral as in CSMA</a:t>
            </a:r>
          </a:p>
          <a:p>
            <a:pPr lvl="1"/>
            <a:r>
              <a:rPr lang="en-US" b="1" dirty="0">
                <a:latin typeface="Arial" charset="0"/>
                <a:ea typeface="Arial" charset="0"/>
                <a:cs typeface="Arial" charset="0"/>
              </a:rPr>
              <a:t>Collisions detected within short time</a:t>
            </a:r>
          </a:p>
          <a:p>
            <a:pPr lvl="1"/>
            <a:r>
              <a:rPr lang="en-US" dirty="0">
                <a:latin typeface="Arial" charset="0"/>
                <a:ea typeface="Arial" charset="0"/>
                <a:cs typeface="Arial" charset="0"/>
              </a:rPr>
              <a:t>Colliding transmissions aborted, reducing wastage </a:t>
            </a:r>
            <a:br>
              <a:rPr lang="en-US" dirty="0">
                <a:latin typeface="Arial" charset="0"/>
                <a:ea typeface="Arial" charset="0"/>
                <a:cs typeface="Arial" charset="0"/>
              </a:rPr>
            </a:br>
            <a:endParaRPr lang="en-US" dirty="0">
              <a:latin typeface="Arial" charset="0"/>
              <a:ea typeface="Arial" charset="0"/>
              <a:cs typeface="Arial" charset="0"/>
            </a:endParaRPr>
          </a:p>
          <a:p>
            <a:r>
              <a:rPr lang="en-US" dirty="0">
                <a:latin typeface="Arial" charset="0"/>
                <a:cs typeface="Arial" charset="0"/>
              </a:rPr>
              <a:t>Collision detection easy in wired LANs:</a:t>
            </a:r>
          </a:p>
          <a:p>
            <a:pPr lvl="1"/>
            <a:r>
              <a:rPr lang="en-US" dirty="0">
                <a:latin typeface="Arial" charset="0"/>
                <a:ea typeface="Arial" charset="0"/>
                <a:cs typeface="Arial" charset="0"/>
              </a:rPr>
              <a:t>Compare transmitted, received signals</a:t>
            </a:r>
            <a:br>
              <a:rPr lang="en-US" dirty="0">
                <a:latin typeface="Arial" charset="0"/>
                <a:ea typeface="Arial" charset="0"/>
                <a:cs typeface="Arial" charset="0"/>
              </a:rPr>
            </a:br>
            <a:endParaRPr lang="en-US" dirty="0">
              <a:latin typeface="Arial" charset="0"/>
              <a:ea typeface="Arial" charset="0"/>
              <a:cs typeface="Arial" charset="0"/>
            </a:endParaRPr>
          </a:p>
          <a:p>
            <a:r>
              <a:rPr lang="en-US" dirty="0">
                <a:latin typeface="Arial" charset="0"/>
                <a:cs typeface="Arial" charset="0"/>
              </a:rPr>
              <a:t>Collision detection difficult in wireless LANs:</a:t>
            </a:r>
          </a:p>
          <a:p>
            <a:pPr lvl="1"/>
            <a:r>
              <a:rPr lang="en-US" dirty="0">
                <a:latin typeface="Arial" charset="0"/>
                <a:ea typeface="Arial" charset="0"/>
                <a:cs typeface="Arial" charset="0"/>
              </a:rPr>
              <a:t>Reception shut off while </a:t>
            </a:r>
            <a:r>
              <a:rPr lang="en-US" dirty="0" smtClean="0">
                <a:latin typeface="Arial" charset="0"/>
                <a:ea typeface="Arial" charset="0"/>
                <a:cs typeface="Arial" charset="0"/>
              </a:rPr>
              <a:t>transmitting (well, perhaps not)</a:t>
            </a:r>
            <a:endParaRPr lang="en-US" dirty="0">
              <a:latin typeface="Arial" charset="0"/>
              <a:ea typeface="Arial" charset="0"/>
              <a:cs typeface="Arial" charset="0"/>
            </a:endParaRPr>
          </a:p>
          <a:p>
            <a:pPr lvl="1">
              <a:buClr>
                <a:schemeClr val="tx2"/>
              </a:buClr>
            </a:pPr>
            <a:r>
              <a:rPr lang="en-US" dirty="0" smtClean="0">
                <a:latin typeface="Arial" charset="0"/>
                <a:ea typeface="Arial" charset="0"/>
                <a:cs typeface="Arial" charset="0"/>
              </a:rPr>
              <a:t>Not perfect broadcast (limited range) so collisions local</a:t>
            </a:r>
          </a:p>
          <a:p>
            <a:pPr lvl="1">
              <a:buClr>
                <a:schemeClr val="tx2"/>
              </a:buClr>
            </a:pPr>
            <a:r>
              <a:rPr lang="en-US" dirty="0" smtClean="0">
                <a:latin typeface="Arial" charset="0"/>
                <a:ea typeface="Arial" charset="0"/>
                <a:cs typeface="Arial" charset="0"/>
              </a:rPr>
              <a:t>Leads </a:t>
            </a:r>
            <a:r>
              <a:rPr lang="en-US" dirty="0">
                <a:latin typeface="Arial" charset="0"/>
                <a:ea typeface="Arial" charset="0"/>
                <a:cs typeface="Arial" charset="0"/>
              </a:rPr>
              <a:t>to use of </a:t>
            </a:r>
            <a:r>
              <a:rPr lang="en-US" i="1" dirty="0">
                <a:latin typeface="Arial" charset="0"/>
                <a:ea typeface="Arial" charset="0"/>
                <a:cs typeface="Arial" charset="0"/>
              </a:rPr>
              <a:t>collision avoidance</a:t>
            </a:r>
            <a:r>
              <a:rPr lang="en-US" dirty="0">
                <a:latin typeface="Arial" charset="0"/>
                <a:ea typeface="Arial" charset="0"/>
                <a:cs typeface="Arial" charset="0"/>
              </a:rPr>
              <a:t> </a:t>
            </a:r>
            <a:r>
              <a:rPr lang="en-US" dirty="0" smtClean="0">
                <a:latin typeface="Arial" charset="0"/>
                <a:ea typeface="Arial" charset="0"/>
                <a:cs typeface="Arial" charset="0"/>
              </a:rPr>
              <a:t>instead</a:t>
            </a:r>
          </a:p>
          <a:p>
            <a:pPr lvl="2">
              <a:buClr>
                <a:schemeClr val="tx2"/>
              </a:buClr>
            </a:pPr>
            <a:r>
              <a:rPr lang="en-US" b="1" i="1" dirty="0" smtClean="0">
                <a:latin typeface="Arial" charset="0"/>
                <a:ea typeface="Arial" charset="0"/>
                <a:cs typeface="Arial" charset="0"/>
              </a:rPr>
              <a:t>Will discuss in wireless lecture</a:t>
            </a:r>
            <a:endParaRPr lang="en-US" b="1" i="1" dirty="0">
              <a:latin typeface="Arial" charset="0"/>
              <a:ea typeface="Arial" charset="0"/>
              <a:cs typeface="Arial" charset="0"/>
            </a:endParaRPr>
          </a:p>
        </p:txBody>
      </p:sp>
    </p:spTree>
    <p:extLst>
      <p:ext uri="{BB962C8B-B14F-4D97-AF65-F5344CB8AC3E}">
        <p14:creationId xmlns:p14="http://schemas.microsoft.com/office/powerpoint/2010/main" val="32762782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79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7792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7792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7792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77923">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7792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7792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7792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7792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7792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792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2F673626-FCB5-FE4B-A996-888087FA9344}" type="slidenum">
              <a:rPr lang="en-US" sz="1400" b="0">
                <a:latin typeface="Times New Roman" charset="0"/>
              </a:rPr>
              <a:pPr eaLnBrk="1" hangingPunct="1"/>
              <a:t>51</a:t>
            </a:fld>
            <a:endParaRPr lang="en-US" sz="1400" b="0">
              <a:latin typeface="Times New Roman" charset="0"/>
            </a:endParaRPr>
          </a:p>
        </p:txBody>
      </p:sp>
      <p:sp>
        <p:nvSpPr>
          <p:cNvPr id="94211"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CSMA/CD Collision Detection</a:t>
            </a:r>
          </a:p>
        </p:txBody>
      </p:sp>
      <p:pic>
        <p:nvPicPr>
          <p:cNvPr id="94212" name="Picture 3"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600200"/>
            <a:ext cx="5459413"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9972" name="Rectangle 4"/>
          <p:cNvSpPr>
            <a:spLocks noChangeArrowheads="1"/>
          </p:cNvSpPr>
          <p:nvPr/>
        </p:nvSpPr>
        <p:spPr bwMode="auto">
          <a:xfrm>
            <a:off x="533400" y="1295400"/>
            <a:ext cx="2984500"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eaLnBrk="0" hangingPunct="0"/>
            <a:r>
              <a:rPr lang="en-US" sz="2400" dirty="0" smtClean="0">
                <a:solidFill>
                  <a:srgbClr val="FFCC00"/>
                </a:solidFill>
                <a:latin typeface="Arial" charset="0"/>
              </a:rPr>
              <a:t>B</a:t>
            </a:r>
            <a:r>
              <a:rPr lang="en-US" sz="2400" b="0" dirty="0" smtClean="0">
                <a:latin typeface="Arial" charset="0"/>
              </a:rPr>
              <a:t> </a:t>
            </a:r>
            <a:r>
              <a:rPr lang="en-US" sz="2400" b="0" dirty="0">
                <a:latin typeface="Arial" charset="0"/>
              </a:rPr>
              <a:t>and </a:t>
            </a:r>
            <a:r>
              <a:rPr lang="en-US" sz="2400" dirty="0">
                <a:solidFill>
                  <a:srgbClr val="FF0000"/>
                </a:solidFill>
                <a:latin typeface="Arial" charset="0"/>
              </a:rPr>
              <a:t>D</a:t>
            </a:r>
            <a:r>
              <a:rPr lang="en-US" sz="2400" b="0" dirty="0">
                <a:latin typeface="Arial" charset="0"/>
              </a:rPr>
              <a:t> can tell that collision occurred.</a:t>
            </a:r>
          </a:p>
          <a:p>
            <a:pPr algn="l" eaLnBrk="0" hangingPunct="0"/>
            <a:endParaRPr lang="en-US" b="0" dirty="0">
              <a:latin typeface="Arial" charset="0"/>
            </a:endParaRPr>
          </a:p>
          <a:p>
            <a:pPr algn="l" eaLnBrk="0" hangingPunct="0"/>
            <a:r>
              <a:rPr lang="en-US" sz="2000" b="0" dirty="0">
                <a:latin typeface="Arial" charset="0"/>
              </a:rPr>
              <a:t>Note: for this to work, </a:t>
            </a:r>
            <a:r>
              <a:rPr lang="en-US" sz="2000" b="0" dirty="0" smtClean="0">
                <a:latin typeface="Arial" charset="0"/>
              </a:rPr>
              <a:t>need </a:t>
            </a:r>
            <a:r>
              <a:rPr lang="en-US" sz="2000" b="0" dirty="0">
                <a:latin typeface="Arial" charset="0"/>
              </a:rPr>
              <a:t>restrictions on </a:t>
            </a:r>
            <a:r>
              <a:rPr lang="en-US" sz="2000" dirty="0">
                <a:latin typeface="Arial" charset="0"/>
              </a:rPr>
              <a:t>minimum frame size</a:t>
            </a:r>
            <a:r>
              <a:rPr lang="en-US" sz="2000" b="0" dirty="0">
                <a:latin typeface="Arial" charset="0"/>
              </a:rPr>
              <a:t> and </a:t>
            </a:r>
            <a:r>
              <a:rPr lang="en-US" sz="2000" dirty="0">
                <a:latin typeface="Arial" charset="0"/>
              </a:rPr>
              <a:t>maximum </a:t>
            </a:r>
            <a:r>
              <a:rPr lang="en-US" sz="2000" dirty="0" smtClean="0">
                <a:latin typeface="Arial" charset="0"/>
              </a:rPr>
              <a:t>distance. </a:t>
            </a:r>
          </a:p>
          <a:p>
            <a:pPr algn="l" eaLnBrk="0" hangingPunct="0"/>
            <a:endParaRPr lang="en-US" sz="2000" dirty="0"/>
          </a:p>
          <a:p>
            <a:pPr algn="l" eaLnBrk="0" hangingPunct="0"/>
            <a:r>
              <a:rPr lang="en-US" sz="2000" b="1" i="1" dirty="0" smtClean="0">
                <a:solidFill>
                  <a:srgbClr val="FF6600"/>
                </a:solidFill>
                <a:latin typeface="Arial" charset="0"/>
              </a:rPr>
              <a:t> Why?</a:t>
            </a:r>
            <a:endParaRPr lang="en-US" sz="2000" b="1" i="1" dirty="0">
              <a:solidFill>
                <a:srgbClr val="FF6600"/>
              </a:solidFill>
              <a:latin typeface="Arial" charset="0"/>
            </a:endParaRPr>
          </a:p>
        </p:txBody>
      </p:sp>
    </p:spTree>
    <p:extLst>
      <p:ext uri="{BB962C8B-B14F-4D97-AF65-F5344CB8AC3E}">
        <p14:creationId xmlns:p14="http://schemas.microsoft.com/office/powerpoint/2010/main" val="40258951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997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7997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7997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9972" grpId="0" build="allAtOnce"/>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829341E3-DA54-1649-9F65-3DBA492B171E}" type="slidenum">
              <a:rPr lang="en-US" sz="1400" b="0">
                <a:latin typeface="Times New Roman" charset="0"/>
              </a:rPr>
              <a:pPr eaLnBrk="1" hangingPunct="1"/>
              <a:t>52</a:t>
            </a:fld>
            <a:endParaRPr lang="en-US" sz="1400" b="0">
              <a:latin typeface="Times New Roman" charset="0"/>
            </a:endParaRPr>
          </a:p>
        </p:txBody>
      </p:sp>
      <p:sp>
        <p:nvSpPr>
          <p:cNvPr id="96259"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Limits on CSMA/CD Network Length</a:t>
            </a:r>
          </a:p>
        </p:txBody>
      </p:sp>
      <p:sp>
        <p:nvSpPr>
          <p:cNvPr id="943107" name="Rectangle 3"/>
          <p:cNvSpPr>
            <a:spLocks noGrp="1" noChangeArrowheads="1"/>
          </p:cNvSpPr>
          <p:nvPr>
            <p:ph type="body" idx="1"/>
          </p:nvPr>
        </p:nvSpPr>
        <p:spPr>
          <a:xfrm>
            <a:off x="457200" y="3006725"/>
            <a:ext cx="8458200" cy="3698875"/>
          </a:xfrm>
        </p:spPr>
        <p:txBody>
          <a:bodyPr/>
          <a:lstStyle/>
          <a:p>
            <a:r>
              <a:rPr lang="en-US">
                <a:latin typeface="Arial" charset="0"/>
                <a:cs typeface="Arial" charset="0"/>
              </a:rPr>
              <a:t>Latency depends on physical length of link</a:t>
            </a:r>
          </a:p>
          <a:p>
            <a:pPr lvl="1"/>
            <a:r>
              <a:rPr lang="en-US">
                <a:latin typeface="Arial" charset="0"/>
                <a:ea typeface="Arial" charset="0"/>
                <a:cs typeface="Arial" charset="0"/>
              </a:rPr>
              <a:t>Time to propagate a packet from one end to the other</a:t>
            </a:r>
          </a:p>
          <a:p>
            <a:r>
              <a:rPr lang="en-US">
                <a:latin typeface="Arial" charset="0"/>
                <a:cs typeface="Arial" charset="0"/>
              </a:rPr>
              <a:t> Suppose </a:t>
            </a:r>
            <a:r>
              <a:rPr lang="en-US" i="1">
                <a:latin typeface="Arial" charset="0"/>
                <a:cs typeface="Arial" charset="0"/>
              </a:rPr>
              <a:t>A</a:t>
            </a:r>
            <a:r>
              <a:rPr lang="en-US">
                <a:latin typeface="Arial" charset="0"/>
                <a:cs typeface="Arial" charset="0"/>
              </a:rPr>
              <a:t> sends a packet at time</a:t>
            </a:r>
            <a:r>
              <a:rPr lang="en-US" b="1">
                <a:latin typeface="Arial" charset="0"/>
                <a:cs typeface="Arial" charset="0"/>
              </a:rPr>
              <a:t> </a:t>
            </a:r>
            <a:r>
              <a:rPr lang="en-US" b="1" i="1">
                <a:latin typeface="Arial" charset="0"/>
                <a:cs typeface="Arial" charset="0"/>
              </a:rPr>
              <a:t>t</a:t>
            </a:r>
            <a:endParaRPr lang="en-US">
              <a:latin typeface="Arial" charset="0"/>
              <a:cs typeface="Arial" charset="0"/>
            </a:endParaRPr>
          </a:p>
          <a:p>
            <a:pPr lvl="1"/>
            <a:r>
              <a:rPr lang="en-US">
                <a:latin typeface="Arial" charset="0"/>
                <a:ea typeface="Arial" charset="0"/>
                <a:cs typeface="Arial" charset="0"/>
              </a:rPr>
              <a:t>And </a:t>
            </a:r>
            <a:r>
              <a:rPr lang="en-US" i="1">
                <a:latin typeface="Arial" charset="0"/>
                <a:ea typeface="Arial" charset="0"/>
                <a:cs typeface="Arial" charset="0"/>
              </a:rPr>
              <a:t>B</a:t>
            </a:r>
            <a:r>
              <a:rPr lang="en-US">
                <a:latin typeface="Arial" charset="0"/>
                <a:ea typeface="Arial" charset="0"/>
                <a:cs typeface="Arial" charset="0"/>
              </a:rPr>
              <a:t> sees an idle line at a time just before </a:t>
            </a:r>
            <a:r>
              <a:rPr lang="en-US" b="1" i="1">
                <a:latin typeface="Arial" charset="0"/>
                <a:ea typeface="Arial" charset="0"/>
                <a:cs typeface="Arial" charset="0"/>
              </a:rPr>
              <a:t>t</a:t>
            </a:r>
            <a:r>
              <a:rPr lang="en-US">
                <a:latin typeface="Arial" charset="0"/>
                <a:ea typeface="Arial" charset="0"/>
                <a:cs typeface="Arial" charset="0"/>
              </a:rPr>
              <a:t>+</a:t>
            </a:r>
            <a:r>
              <a:rPr lang="en-US" b="1" i="1">
                <a:latin typeface="Arial" charset="0"/>
                <a:ea typeface="Arial" charset="0"/>
                <a:cs typeface="Arial" charset="0"/>
              </a:rPr>
              <a:t>d</a:t>
            </a:r>
            <a:endParaRPr lang="en-US">
              <a:latin typeface="Arial" charset="0"/>
              <a:ea typeface="Arial" charset="0"/>
              <a:cs typeface="Arial" charset="0"/>
            </a:endParaRPr>
          </a:p>
          <a:p>
            <a:pPr lvl="1"/>
            <a:r>
              <a:rPr lang="en-US">
                <a:latin typeface="Arial" charset="0"/>
                <a:ea typeface="Arial" charset="0"/>
                <a:cs typeface="Arial" charset="0"/>
              </a:rPr>
              <a:t>… so </a:t>
            </a:r>
            <a:r>
              <a:rPr lang="en-US" i="1">
                <a:latin typeface="Arial" charset="0"/>
                <a:ea typeface="Arial" charset="0"/>
                <a:cs typeface="Arial" charset="0"/>
              </a:rPr>
              <a:t>B</a:t>
            </a:r>
            <a:r>
              <a:rPr lang="en-US">
                <a:latin typeface="Arial" charset="0"/>
                <a:ea typeface="Arial" charset="0"/>
                <a:cs typeface="Arial" charset="0"/>
              </a:rPr>
              <a:t> happily starts transmitting a packet</a:t>
            </a:r>
          </a:p>
          <a:p>
            <a:r>
              <a:rPr lang="en-US" i="1">
                <a:latin typeface="Arial" charset="0"/>
                <a:cs typeface="Arial" charset="0"/>
              </a:rPr>
              <a:t>B</a:t>
            </a:r>
            <a:r>
              <a:rPr lang="en-US">
                <a:latin typeface="Arial" charset="0"/>
                <a:cs typeface="Arial" charset="0"/>
              </a:rPr>
              <a:t> detects a collision, and sends </a:t>
            </a:r>
            <a:r>
              <a:rPr lang="en-US">
                <a:solidFill>
                  <a:srgbClr val="0000FF"/>
                </a:solidFill>
                <a:latin typeface="Arial" charset="0"/>
                <a:cs typeface="Arial" charset="0"/>
              </a:rPr>
              <a:t>jamming signal</a:t>
            </a:r>
            <a:endParaRPr lang="en-US">
              <a:latin typeface="Arial" charset="0"/>
              <a:cs typeface="Arial" charset="0"/>
            </a:endParaRPr>
          </a:p>
          <a:p>
            <a:pPr lvl="1"/>
            <a:r>
              <a:rPr lang="en-US">
                <a:latin typeface="Arial" charset="0"/>
                <a:ea typeface="Arial" charset="0"/>
                <a:cs typeface="Arial" charset="0"/>
              </a:rPr>
              <a:t>But </a:t>
            </a:r>
            <a:r>
              <a:rPr lang="en-US" i="1">
                <a:latin typeface="Arial" charset="0"/>
                <a:ea typeface="Arial" charset="0"/>
                <a:cs typeface="Arial" charset="0"/>
              </a:rPr>
              <a:t>A</a:t>
            </a:r>
            <a:r>
              <a:rPr lang="en-US">
                <a:latin typeface="Arial" charset="0"/>
                <a:ea typeface="Arial" charset="0"/>
                <a:cs typeface="Arial" charset="0"/>
              </a:rPr>
              <a:t> can</a:t>
            </a:r>
            <a:r>
              <a:rPr lang="ja-JP" altLang="en-US">
                <a:latin typeface="Arial" charset="0"/>
                <a:ea typeface="Arial" charset="0"/>
                <a:cs typeface="Arial" charset="0"/>
              </a:rPr>
              <a:t>’</a:t>
            </a:r>
            <a:r>
              <a:rPr lang="en-US">
                <a:latin typeface="Arial" charset="0"/>
                <a:ea typeface="Arial" charset="0"/>
                <a:cs typeface="Arial" charset="0"/>
              </a:rPr>
              <a:t>t see collision until </a:t>
            </a:r>
            <a:r>
              <a:rPr lang="en-US" b="1" i="1">
                <a:latin typeface="Arial" charset="0"/>
                <a:ea typeface="Arial" charset="0"/>
                <a:cs typeface="Arial" charset="0"/>
              </a:rPr>
              <a:t>t</a:t>
            </a:r>
            <a:r>
              <a:rPr lang="en-US">
                <a:latin typeface="Arial" charset="0"/>
                <a:ea typeface="Arial" charset="0"/>
                <a:cs typeface="Arial" charset="0"/>
              </a:rPr>
              <a:t>+</a:t>
            </a:r>
            <a:r>
              <a:rPr lang="en-US" b="1" i="1">
                <a:latin typeface="Arial" charset="0"/>
                <a:ea typeface="Arial" charset="0"/>
                <a:cs typeface="Arial" charset="0"/>
              </a:rPr>
              <a:t>2d</a:t>
            </a:r>
          </a:p>
        </p:txBody>
      </p:sp>
      <p:pic>
        <p:nvPicPr>
          <p:cNvPr id="96261" name="Picture 4" descr="j01953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1413" y="1431925"/>
            <a:ext cx="1316037"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2" name="Picture 5" descr="j02920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850" y="1316038"/>
            <a:ext cx="1549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3" name="Rectangle 6"/>
          <p:cNvSpPr>
            <a:spLocks noChangeArrowheads="1"/>
          </p:cNvSpPr>
          <p:nvPr/>
        </p:nvSpPr>
        <p:spPr bwMode="auto">
          <a:xfrm>
            <a:off x="2074863" y="1970088"/>
            <a:ext cx="5568950" cy="192087"/>
          </a:xfrm>
          <a:prstGeom prst="rect">
            <a:avLst/>
          </a:prstGeom>
          <a:solidFill>
            <a:srgbClr val="CC99FF"/>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p>
            <a:endParaRPr lang="en-US"/>
          </a:p>
        </p:txBody>
      </p:sp>
      <p:grpSp>
        <p:nvGrpSpPr>
          <p:cNvPr id="96264" name="Group 7"/>
          <p:cNvGrpSpPr>
            <a:grpSpLocks/>
          </p:cNvGrpSpPr>
          <p:nvPr/>
        </p:nvGrpSpPr>
        <p:grpSpPr bwMode="auto">
          <a:xfrm>
            <a:off x="2306638" y="1470025"/>
            <a:ext cx="327025" cy="457200"/>
            <a:chOff x="4505" y="1615"/>
            <a:chExt cx="206" cy="288"/>
          </a:xfrm>
        </p:grpSpPr>
        <p:sp>
          <p:nvSpPr>
            <p:cNvPr id="96271" name="Rectangle 8"/>
            <p:cNvSpPr>
              <a:spLocks noChangeArrowheads="1"/>
            </p:cNvSpPr>
            <p:nvPr/>
          </p:nvSpPr>
          <p:spPr bwMode="auto">
            <a:xfrm>
              <a:off x="4506" y="1615"/>
              <a:ext cx="205" cy="288"/>
            </a:xfrm>
            <a:prstGeom prst="rect">
              <a:avLst/>
            </a:prstGeom>
            <a:solidFill>
              <a:schemeClr val="bg2"/>
            </a:solidFill>
            <a:ln w="38100">
              <a:solidFill>
                <a:schemeClr val="bg2"/>
              </a:solidFill>
              <a:miter lim="800000"/>
              <a:headEnd/>
              <a:tailEnd/>
            </a:ln>
          </p:spPr>
          <p:txBody>
            <a:bodyPr wrap="none" anchor="ctr"/>
            <a:lstStyle/>
            <a:p>
              <a:endParaRPr lang="en-US"/>
            </a:p>
          </p:txBody>
        </p:sp>
        <p:sp>
          <p:nvSpPr>
            <p:cNvPr id="96272" name="Rectangle 9"/>
            <p:cNvSpPr>
              <a:spLocks noChangeArrowheads="1"/>
            </p:cNvSpPr>
            <p:nvPr/>
          </p:nvSpPr>
          <p:spPr bwMode="auto">
            <a:xfrm>
              <a:off x="4505" y="1615"/>
              <a:ext cx="205" cy="56"/>
            </a:xfrm>
            <a:prstGeom prst="rect">
              <a:avLst/>
            </a:prstGeom>
            <a:solidFill>
              <a:schemeClr val="accent2"/>
            </a:solidFill>
            <a:ln w="38100">
              <a:solidFill>
                <a:schemeClr val="accent2"/>
              </a:solidFill>
              <a:miter lim="800000"/>
              <a:headEnd/>
              <a:tailEnd/>
            </a:ln>
          </p:spPr>
          <p:txBody>
            <a:bodyPr wrap="none" anchor="ctr"/>
            <a:lstStyle/>
            <a:p>
              <a:endParaRPr lang="en-US"/>
            </a:p>
          </p:txBody>
        </p:sp>
      </p:grpSp>
      <p:grpSp>
        <p:nvGrpSpPr>
          <p:cNvPr id="96265" name="Group 10"/>
          <p:cNvGrpSpPr>
            <a:grpSpLocks/>
          </p:cNvGrpSpPr>
          <p:nvPr/>
        </p:nvGrpSpPr>
        <p:grpSpPr bwMode="auto">
          <a:xfrm>
            <a:off x="6877050" y="2238375"/>
            <a:ext cx="327025" cy="457200"/>
            <a:chOff x="4505" y="1615"/>
            <a:chExt cx="206" cy="288"/>
          </a:xfrm>
        </p:grpSpPr>
        <p:sp>
          <p:nvSpPr>
            <p:cNvPr id="96269" name="Rectangle 11"/>
            <p:cNvSpPr>
              <a:spLocks noChangeArrowheads="1"/>
            </p:cNvSpPr>
            <p:nvPr/>
          </p:nvSpPr>
          <p:spPr bwMode="auto">
            <a:xfrm>
              <a:off x="4506" y="1615"/>
              <a:ext cx="205" cy="288"/>
            </a:xfrm>
            <a:prstGeom prst="rect">
              <a:avLst/>
            </a:prstGeom>
            <a:solidFill>
              <a:schemeClr val="bg2"/>
            </a:solidFill>
            <a:ln w="38100">
              <a:solidFill>
                <a:schemeClr val="bg2"/>
              </a:solidFill>
              <a:miter lim="800000"/>
              <a:headEnd/>
              <a:tailEnd/>
            </a:ln>
          </p:spPr>
          <p:txBody>
            <a:bodyPr wrap="none" anchor="ctr"/>
            <a:lstStyle/>
            <a:p>
              <a:endParaRPr lang="en-US"/>
            </a:p>
          </p:txBody>
        </p:sp>
        <p:sp>
          <p:nvSpPr>
            <p:cNvPr id="96270" name="Rectangle 12"/>
            <p:cNvSpPr>
              <a:spLocks noChangeArrowheads="1"/>
            </p:cNvSpPr>
            <p:nvPr/>
          </p:nvSpPr>
          <p:spPr bwMode="auto">
            <a:xfrm>
              <a:off x="4505" y="1615"/>
              <a:ext cx="205" cy="56"/>
            </a:xfrm>
            <a:prstGeom prst="rect">
              <a:avLst/>
            </a:prstGeom>
            <a:solidFill>
              <a:schemeClr val="accent2"/>
            </a:solidFill>
            <a:ln w="38100">
              <a:solidFill>
                <a:schemeClr val="accent2"/>
              </a:solidFill>
              <a:miter lim="800000"/>
              <a:headEnd/>
              <a:tailEnd/>
            </a:ln>
          </p:spPr>
          <p:txBody>
            <a:bodyPr wrap="none" anchor="ctr"/>
            <a:lstStyle/>
            <a:p>
              <a:endParaRPr lang="en-US"/>
            </a:p>
          </p:txBody>
        </p:sp>
      </p:grpSp>
      <p:sp>
        <p:nvSpPr>
          <p:cNvPr id="96266" name="Text Box 13"/>
          <p:cNvSpPr txBox="1">
            <a:spLocks noChangeArrowheads="1"/>
          </p:cNvSpPr>
          <p:nvPr/>
        </p:nvSpPr>
        <p:spPr bwMode="auto">
          <a:xfrm>
            <a:off x="4030663" y="1547813"/>
            <a:ext cx="1285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a:latin typeface="Helvetica" charset="0"/>
              </a:rPr>
              <a:t>latency</a:t>
            </a:r>
            <a:r>
              <a:rPr lang="en-US" i="1">
                <a:latin typeface="Helvetica" charset="0"/>
              </a:rPr>
              <a:t> d</a:t>
            </a:r>
            <a:endParaRPr lang="en-US">
              <a:latin typeface="Helvetica" charset="0"/>
            </a:endParaRPr>
          </a:p>
        </p:txBody>
      </p:sp>
      <p:sp>
        <p:nvSpPr>
          <p:cNvPr id="96267" name="Text Box 14"/>
          <p:cNvSpPr txBox="1">
            <a:spLocks noChangeArrowheads="1"/>
          </p:cNvSpPr>
          <p:nvPr/>
        </p:nvSpPr>
        <p:spPr bwMode="auto">
          <a:xfrm>
            <a:off x="517525" y="1265238"/>
            <a:ext cx="368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i="1">
                <a:latin typeface="Helvetica" charset="0"/>
              </a:rPr>
              <a:t>A</a:t>
            </a:r>
            <a:endParaRPr lang="en-US">
              <a:latin typeface="Helvetica" charset="0"/>
            </a:endParaRPr>
          </a:p>
        </p:txBody>
      </p:sp>
      <p:sp>
        <p:nvSpPr>
          <p:cNvPr id="96268" name="Text Box 15"/>
          <p:cNvSpPr txBox="1">
            <a:spLocks noChangeArrowheads="1"/>
          </p:cNvSpPr>
          <p:nvPr/>
        </p:nvSpPr>
        <p:spPr bwMode="auto">
          <a:xfrm>
            <a:off x="8658225" y="1201738"/>
            <a:ext cx="368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i="1">
                <a:latin typeface="Helvetica" charset="0"/>
              </a:rPr>
              <a:t>B</a:t>
            </a:r>
            <a:endParaRPr lang="en-US">
              <a:latin typeface="Helvetica" charset="0"/>
            </a:endParaRPr>
          </a:p>
        </p:txBody>
      </p:sp>
    </p:spTree>
    <p:extLst>
      <p:ext uri="{BB962C8B-B14F-4D97-AF65-F5344CB8AC3E}">
        <p14:creationId xmlns:p14="http://schemas.microsoft.com/office/powerpoint/2010/main" val="35055141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31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310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4310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4310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43107">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4310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431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3107"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EE6581CE-F2E8-9E47-AA4B-2B4DA10C4E15}" type="slidenum">
              <a:rPr lang="en-US" sz="1400" b="0">
                <a:latin typeface="Times New Roman" charset="0"/>
              </a:rPr>
              <a:pPr eaLnBrk="1" hangingPunct="1"/>
              <a:t>53</a:t>
            </a:fld>
            <a:endParaRPr lang="en-US" sz="1400" b="0">
              <a:latin typeface="Times New Roman" charset="0"/>
            </a:endParaRPr>
          </a:p>
        </p:txBody>
      </p:sp>
      <p:sp>
        <p:nvSpPr>
          <p:cNvPr id="98307"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Limits on CSMA/CD Network Length</a:t>
            </a:r>
          </a:p>
        </p:txBody>
      </p:sp>
      <p:sp>
        <p:nvSpPr>
          <p:cNvPr id="945155" name="Rectangle 3"/>
          <p:cNvSpPr>
            <a:spLocks noGrp="1" noChangeArrowheads="1"/>
          </p:cNvSpPr>
          <p:nvPr>
            <p:ph type="body" idx="1"/>
          </p:nvPr>
        </p:nvSpPr>
        <p:spPr>
          <a:xfrm>
            <a:off x="457200" y="2882901"/>
            <a:ext cx="8458200" cy="3822700"/>
          </a:xfrm>
        </p:spPr>
        <p:txBody>
          <a:bodyPr/>
          <a:lstStyle/>
          <a:p>
            <a:pPr>
              <a:lnSpc>
                <a:spcPct val="90000"/>
              </a:lnSpc>
            </a:pPr>
            <a:r>
              <a:rPr lang="en-US" i="1" dirty="0">
                <a:latin typeface="Arial" charset="0"/>
                <a:cs typeface="Arial" charset="0"/>
              </a:rPr>
              <a:t>A</a:t>
            </a:r>
            <a:r>
              <a:rPr lang="en-US" dirty="0">
                <a:latin typeface="Arial" charset="0"/>
                <a:cs typeface="Arial" charset="0"/>
              </a:rPr>
              <a:t> needs to wait for time </a:t>
            </a:r>
            <a:r>
              <a:rPr lang="en-US" b="1" i="1" dirty="0">
                <a:latin typeface="Arial" charset="0"/>
                <a:cs typeface="Arial" charset="0"/>
              </a:rPr>
              <a:t>2d</a:t>
            </a:r>
            <a:r>
              <a:rPr lang="en-US" dirty="0">
                <a:latin typeface="Arial" charset="0"/>
                <a:cs typeface="Arial" charset="0"/>
              </a:rPr>
              <a:t> to detect collision</a:t>
            </a:r>
          </a:p>
          <a:p>
            <a:pPr lvl="1">
              <a:lnSpc>
                <a:spcPct val="90000"/>
              </a:lnSpc>
            </a:pPr>
            <a:r>
              <a:rPr lang="en-US" dirty="0">
                <a:latin typeface="Arial" charset="0"/>
                <a:ea typeface="Arial" charset="0"/>
                <a:cs typeface="Arial" charset="0"/>
              </a:rPr>
              <a:t>So, </a:t>
            </a:r>
            <a:r>
              <a:rPr lang="en-US" i="1" dirty="0">
                <a:latin typeface="Arial" charset="0"/>
                <a:ea typeface="Arial" charset="0"/>
                <a:cs typeface="Arial" charset="0"/>
              </a:rPr>
              <a:t>A</a:t>
            </a:r>
            <a:r>
              <a:rPr lang="en-US" dirty="0">
                <a:latin typeface="Arial" charset="0"/>
                <a:ea typeface="Arial" charset="0"/>
                <a:cs typeface="Arial" charset="0"/>
              </a:rPr>
              <a:t> should </a:t>
            </a:r>
            <a:r>
              <a:rPr lang="en-US" dirty="0">
                <a:solidFill>
                  <a:srgbClr val="FF3300"/>
                </a:solidFill>
                <a:latin typeface="Arial" charset="0"/>
                <a:ea typeface="Arial" charset="0"/>
                <a:cs typeface="Arial" charset="0"/>
              </a:rPr>
              <a:t>keep transmitting</a:t>
            </a:r>
            <a:r>
              <a:rPr lang="en-US" dirty="0">
                <a:latin typeface="Arial" charset="0"/>
                <a:ea typeface="Arial" charset="0"/>
                <a:cs typeface="Arial" charset="0"/>
              </a:rPr>
              <a:t> during this period</a:t>
            </a:r>
          </a:p>
          <a:p>
            <a:pPr lvl="1">
              <a:lnSpc>
                <a:spcPct val="90000"/>
              </a:lnSpc>
            </a:pPr>
            <a:r>
              <a:rPr lang="en-US" dirty="0">
                <a:latin typeface="Arial" charset="0"/>
                <a:ea typeface="Arial" charset="0"/>
                <a:cs typeface="Arial" charset="0"/>
              </a:rPr>
              <a:t>… and keep an eye out for a possible collision</a:t>
            </a:r>
          </a:p>
          <a:p>
            <a:pPr>
              <a:lnSpc>
                <a:spcPct val="90000"/>
              </a:lnSpc>
            </a:pPr>
            <a:r>
              <a:rPr lang="en-US" dirty="0">
                <a:latin typeface="Arial" charset="0"/>
                <a:cs typeface="Arial" charset="0"/>
              </a:rPr>
              <a:t>Imposes restrictions.  E.g., for 10 Mbps Ethernet:</a:t>
            </a:r>
          </a:p>
          <a:p>
            <a:pPr lvl="1">
              <a:lnSpc>
                <a:spcPct val="90000"/>
              </a:lnSpc>
              <a:buClr>
                <a:schemeClr val="tx2"/>
              </a:buClr>
            </a:pPr>
            <a:r>
              <a:rPr lang="en-US" dirty="0">
                <a:solidFill>
                  <a:srgbClr val="FF3300"/>
                </a:solidFill>
                <a:latin typeface="Arial" charset="0"/>
                <a:ea typeface="Arial" charset="0"/>
                <a:cs typeface="Arial" charset="0"/>
              </a:rPr>
              <a:t>Maximum length</a:t>
            </a:r>
            <a:r>
              <a:rPr lang="en-US" dirty="0">
                <a:latin typeface="Arial" charset="0"/>
                <a:ea typeface="Arial" charset="0"/>
                <a:cs typeface="Arial" charset="0"/>
              </a:rPr>
              <a:t> of the wire: 2,500 meters</a:t>
            </a:r>
          </a:p>
          <a:p>
            <a:pPr lvl="1">
              <a:lnSpc>
                <a:spcPct val="90000"/>
              </a:lnSpc>
              <a:buClr>
                <a:schemeClr val="tx2"/>
              </a:buClr>
            </a:pPr>
            <a:r>
              <a:rPr lang="en-US" dirty="0">
                <a:solidFill>
                  <a:srgbClr val="FF3300"/>
                </a:solidFill>
                <a:latin typeface="Arial" charset="0"/>
                <a:ea typeface="Arial" charset="0"/>
                <a:cs typeface="Arial" charset="0"/>
              </a:rPr>
              <a:t>Minimum length</a:t>
            </a:r>
            <a:r>
              <a:rPr lang="en-US" dirty="0">
                <a:latin typeface="Arial" charset="0"/>
                <a:ea typeface="Arial" charset="0"/>
                <a:cs typeface="Arial" charset="0"/>
              </a:rPr>
              <a:t> of a frame: 512 bits (64 bytes)</a:t>
            </a:r>
          </a:p>
          <a:p>
            <a:pPr lvl="2">
              <a:lnSpc>
                <a:spcPct val="90000"/>
              </a:lnSpc>
            </a:pPr>
            <a:r>
              <a:rPr lang="en-US" dirty="0">
                <a:latin typeface="Arial" charset="0"/>
                <a:ea typeface="Arial" charset="0"/>
                <a:cs typeface="Arial" charset="0"/>
              </a:rPr>
              <a:t>512 bits = 51.2 </a:t>
            </a:r>
            <a:r>
              <a:rPr lang="en-US" dirty="0">
                <a:latin typeface="Arial" charset="0"/>
                <a:ea typeface="Arial" charset="0"/>
                <a:cs typeface="Arial" charset="0"/>
                <a:sym typeface="Symbol" charset="0"/>
              </a:rPr>
              <a:t>sec (at 10 Mbit/sec)</a:t>
            </a:r>
          </a:p>
          <a:p>
            <a:pPr lvl="2">
              <a:lnSpc>
                <a:spcPct val="90000"/>
              </a:lnSpc>
            </a:pPr>
            <a:r>
              <a:rPr lang="en-US" dirty="0">
                <a:latin typeface="Arial" charset="0"/>
                <a:ea typeface="Arial" charset="0"/>
                <a:cs typeface="Arial" charset="0"/>
                <a:sym typeface="Symbol" charset="0"/>
              </a:rPr>
              <a:t>For light in vacuum, </a:t>
            </a:r>
            <a:r>
              <a:rPr lang="en-US" dirty="0">
                <a:latin typeface="Arial" charset="0"/>
                <a:ea typeface="Arial" charset="0"/>
                <a:cs typeface="Arial" charset="0"/>
              </a:rPr>
              <a:t>51.2 </a:t>
            </a:r>
            <a:r>
              <a:rPr lang="en-US" dirty="0">
                <a:latin typeface="Arial" charset="0"/>
                <a:ea typeface="Arial" charset="0"/>
                <a:cs typeface="Arial" charset="0"/>
                <a:sym typeface="Symbol" charset="0"/>
              </a:rPr>
              <a:t>sec ≈ 15,000 meters</a:t>
            </a:r>
            <a:br>
              <a:rPr lang="en-US" dirty="0">
                <a:latin typeface="Arial" charset="0"/>
                <a:ea typeface="Arial" charset="0"/>
                <a:cs typeface="Arial" charset="0"/>
                <a:sym typeface="Symbol" charset="0"/>
              </a:rPr>
            </a:br>
            <a:r>
              <a:rPr lang="en-US" dirty="0">
                <a:latin typeface="Arial" charset="0"/>
                <a:ea typeface="Arial" charset="0"/>
                <a:cs typeface="Arial" charset="0"/>
                <a:sym typeface="Symbol" charset="0"/>
              </a:rPr>
              <a:t>   vs. 5,000 meters </a:t>
            </a:r>
            <a:r>
              <a:rPr lang="ja-JP" altLang="en-US" dirty="0">
                <a:latin typeface="Arial" charset="0"/>
                <a:ea typeface="Arial" charset="0"/>
                <a:cs typeface="Arial" charset="0"/>
                <a:sym typeface="Symbol" charset="0"/>
              </a:rPr>
              <a:t>“</a:t>
            </a:r>
            <a:r>
              <a:rPr lang="en-US" dirty="0">
                <a:latin typeface="Arial" charset="0"/>
                <a:ea typeface="Arial" charset="0"/>
                <a:cs typeface="Arial" charset="0"/>
                <a:sym typeface="Symbol" charset="0"/>
              </a:rPr>
              <a:t>round trip</a:t>
            </a:r>
            <a:r>
              <a:rPr lang="ja-JP" altLang="en-US" dirty="0">
                <a:latin typeface="Arial" charset="0"/>
                <a:ea typeface="Arial" charset="0"/>
                <a:cs typeface="Arial" charset="0"/>
                <a:sym typeface="Symbol" charset="0"/>
              </a:rPr>
              <a:t>”</a:t>
            </a:r>
            <a:r>
              <a:rPr lang="en-US" dirty="0">
                <a:latin typeface="Arial" charset="0"/>
                <a:ea typeface="Arial" charset="0"/>
                <a:cs typeface="Arial" charset="0"/>
                <a:sym typeface="Symbol" charset="0"/>
              </a:rPr>
              <a:t> to wait for </a:t>
            </a:r>
            <a:r>
              <a:rPr lang="en-US" dirty="0" smtClean="0">
                <a:latin typeface="Arial" charset="0"/>
                <a:ea typeface="Arial" charset="0"/>
                <a:cs typeface="Arial" charset="0"/>
                <a:sym typeface="Symbol" charset="0"/>
              </a:rPr>
              <a:t>collision</a:t>
            </a:r>
          </a:p>
          <a:p>
            <a:pPr lvl="1">
              <a:lnSpc>
                <a:spcPct val="90000"/>
              </a:lnSpc>
            </a:pPr>
            <a:r>
              <a:rPr lang="en-US" dirty="0" smtClean="0">
                <a:latin typeface="Arial" charset="0"/>
                <a:ea typeface="Arial" charset="0"/>
                <a:cs typeface="Arial" charset="0"/>
                <a:sym typeface="Symbol" charset="0"/>
              </a:rPr>
              <a:t>What about 10Gbps Ethernet?</a:t>
            </a:r>
            <a:endParaRPr lang="en-US" dirty="0">
              <a:latin typeface="Arial" charset="0"/>
              <a:ea typeface="Arial" charset="0"/>
              <a:cs typeface="Arial" charset="0"/>
              <a:sym typeface="Symbol" charset="0"/>
            </a:endParaRPr>
          </a:p>
        </p:txBody>
      </p:sp>
      <p:pic>
        <p:nvPicPr>
          <p:cNvPr id="98309" name="Picture 4" descr="j01953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1413" y="1431925"/>
            <a:ext cx="1316037"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0" name="Picture 5" descr="j02920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850" y="1316038"/>
            <a:ext cx="1549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11" name="Rectangle 6"/>
          <p:cNvSpPr>
            <a:spLocks noChangeArrowheads="1"/>
          </p:cNvSpPr>
          <p:nvPr/>
        </p:nvSpPr>
        <p:spPr bwMode="auto">
          <a:xfrm>
            <a:off x="2074863" y="1970088"/>
            <a:ext cx="5568950" cy="192087"/>
          </a:xfrm>
          <a:prstGeom prst="rect">
            <a:avLst/>
          </a:prstGeom>
          <a:solidFill>
            <a:srgbClr val="CC99FF"/>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none" anchor="ctr"/>
          <a:lstStyle/>
          <a:p>
            <a:endParaRPr lang="en-US"/>
          </a:p>
        </p:txBody>
      </p:sp>
      <p:grpSp>
        <p:nvGrpSpPr>
          <p:cNvPr id="98312" name="Group 7"/>
          <p:cNvGrpSpPr>
            <a:grpSpLocks/>
          </p:cNvGrpSpPr>
          <p:nvPr/>
        </p:nvGrpSpPr>
        <p:grpSpPr bwMode="auto">
          <a:xfrm>
            <a:off x="2306638" y="1470025"/>
            <a:ext cx="327025" cy="457200"/>
            <a:chOff x="4505" y="1615"/>
            <a:chExt cx="206" cy="288"/>
          </a:xfrm>
        </p:grpSpPr>
        <p:sp>
          <p:nvSpPr>
            <p:cNvPr id="98319" name="Rectangle 8"/>
            <p:cNvSpPr>
              <a:spLocks noChangeArrowheads="1"/>
            </p:cNvSpPr>
            <p:nvPr/>
          </p:nvSpPr>
          <p:spPr bwMode="auto">
            <a:xfrm>
              <a:off x="4506" y="1615"/>
              <a:ext cx="205" cy="288"/>
            </a:xfrm>
            <a:prstGeom prst="rect">
              <a:avLst/>
            </a:prstGeom>
            <a:solidFill>
              <a:schemeClr val="bg2"/>
            </a:solidFill>
            <a:ln w="38100">
              <a:solidFill>
                <a:schemeClr val="bg2"/>
              </a:solidFill>
              <a:miter lim="800000"/>
              <a:headEnd/>
              <a:tailEnd/>
            </a:ln>
          </p:spPr>
          <p:txBody>
            <a:bodyPr wrap="none" anchor="ctr"/>
            <a:lstStyle/>
            <a:p>
              <a:endParaRPr lang="en-US"/>
            </a:p>
          </p:txBody>
        </p:sp>
        <p:sp>
          <p:nvSpPr>
            <p:cNvPr id="98320" name="Rectangle 9"/>
            <p:cNvSpPr>
              <a:spLocks noChangeArrowheads="1"/>
            </p:cNvSpPr>
            <p:nvPr/>
          </p:nvSpPr>
          <p:spPr bwMode="auto">
            <a:xfrm>
              <a:off x="4505" y="1615"/>
              <a:ext cx="205" cy="56"/>
            </a:xfrm>
            <a:prstGeom prst="rect">
              <a:avLst/>
            </a:prstGeom>
            <a:solidFill>
              <a:schemeClr val="accent2"/>
            </a:solidFill>
            <a:ln w="38100">
              <a:solidFill>
                <a:schemeClr val="accent2"/>
              </a:solidFill>
              <a:miter lim="800000"/>
              <a:headEnd/>
              <a:tailEnd/>
            </a:ln>
          </p:spPr>
          <p:txBody>
            <a:bodyPr wrap="none" anchor="ctr"/>
            <a:lstStyle/>
            <a:p>
              <a:endParaRPr lang="en-US"/>
            </a:p>
          </p:txBody>
        </p:sp>
      </p:grpSp>
      <p:grpSp>
        <p:nvGrpSpPr>
          <p:cNvPr id="98313" name="Group 10"/>
          <p:cNvGrpSpPr>
            <a:grpSpLocks/>
          </p:cNvGrpSpPr>
          <p:nvPr/>
        </p:nvGrpSpPr>
        <p:grpSpPr bwMode="auto">
          <a:xfrm>
            <a:off x="6877050" y="2238375"/>
            <a:ext cx="327025" cy="457200"/>
            <a:chOff x="4505" y="1615"/>
            <a:chExt cx="206" cy="288"/>
          </a:xfrm>
        </p:grpSpPr>
        <p:sp>
          <p:nvSpPr>
            <p:cNvPr id="98317" name="Rectangle 11"/>
            <p:cNvSpPr>
              <a:spLocks noChangeArrowheads="1"/>
            </p:cNvSpPr>
            <p:nvPr/>
          </p:nvSpPr>
          <p:spPr bwMode="auto">
            <a:xfrm>
              <a:off x="4506" y="1615"/>
              <a:ext cx="205" cy="288"/>
            </a:xfrm>
            <a:prstGeom prst="rect">
              <a:avLst/>
            </a:prstGeom>
            <a:solidFill>
              <a:schemeClr val="bg2"/>
            </a:solidFill>
            <a:ln w="38100">
              <a:solidFill>
                <a:schemeClr val="bg2"/>
              </a:solidFill>
              <a:miter lim="800000"/>
              <a:headEnd/>
              <a:tailEnd/>
            </a:ln>
          </p:spPr>
          <p:txBody>
            <a:bodyPr wrap="none" anchor="ctr"/>
            <a:lstStyle/>
            <a:p>
              <a:endParaRPr lang="en-US"/>
            </a:p>
          </p:txBody>
        </p:sp>
        <p:sp>
          <p:nvSpPr>
            <p:cNvPr id="98318" name="Rectangle 12"/>
            <p:cNvSpPr>
              <a:spLocks noChangeArrowheads="1"/>
            </p:cNvSpPr>
            <p:nvPr/>
          </p:nvSpPr>
          <p:spPr bwMode="auto">
            <a:xfrm>
              <a:off x="4505" y="1615"/>
              <a:ext cx="205" cy="56"/>
            </a:xfrm>
            <a:prstGeom prst="rect">
              <a:avLst/>
            </a:prstGeom>
            <a:solidFill>
              <a:schemeClr val="accent2"/>
            </a:solidFill>
            <a:ln w="38100">
              <a:solidFill>
                <a:schemeClr val="accent2"/>
              </a:solidFill>
              <a:miter lim="800000"/>
              <a:headEnd/>
              <a:tailEnd/>
            </a:ln>
          </p:spPr>
          <p:txBody>
            <a:bodyPr wrap="none" anchor="ctr"/>
            <a:lstStyle/>
            <a:p>
              <a:endParaRPr lang="en-US"/>
            </a:p>
          </p:txBody>
        </p:sp>
      </p:grpSp>
      <p:sp>
        <p:nvSpPr>
          <p:cNvPr id="98314" name="Text Box 13"/>
          <p:cNvSpPr txBox="1">
            <a:spLocks noChangeArrowheads="1"/>
          </p:cNvSpPr>
          <p:nvPr/>
        </p:nvSpPr>
        <p:spPr bwMode="auto">
          <a:xfrm>
            <a:off x="4032250" y="1547813"/>
            <a:ext cx="1285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a:latin typeface="Helvetica" charset="0"/>
              </a:rPr>
              <a:t>latency </a:t>
            </a:r>
            <a:r>
              <a:rPr lang="en-US" i="1">
                <a:latin typeface="Helvetica" charset="0"/>
              </a:rPr>
              <a:t>d</a:t>
            </a:r>
            <a:endParaRPr lang="en-US">
              <a:latin typeface="Helvetica" charset="0"/>
            </a:endParaRPr>
          </a:p>
        </p:txBody>
      </p:sp>
      <p:sp>
        <p:nvSpPr>
          <p:cNvPr id="98315" name="Text Box 14"/>
          <p:cNvSpPr txBox="1">
            <a:spLocks noChangeArrowheads="1"/>
          </p:cNvSpPr>
          <p:nvPr/>
        </p:nvSpPr>
        <p:spPr bwMode="auto">
          <a:xfrm>
            <a:off x="517525" y="1265238"/>
            <a:ext cx="368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i="1">
                <a:latin typeface="Helvetica" charset="0"/>
              </a:rPr>
              <a:t>A</a:t>
            </a:r>
            <a:endParaRPr lang="en-US">
              <a:latin typeface="Helvetica" charset="0"/>
            </a:endParaRPr>
          </a:p>
        </p:txBody>
      </p:sp>
      <p:sp>
        <p:nvSpPr>
          <p:cNvPr id="98316" name="Text Box 15"/>
          <p:cNvSpPr txBox="1">
            <a:spLocks noChangeArrowheads="1"/>
          </p:cNvSpPr>
          <p:nvPr/>
        </p:nvSpPr>
        <p:spPr bwMode="auto">
          <a:xfrm>
            <a:off x="8658225" y="1201738"/>
            <a:ext cx="368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i="1">
                <a:latin typeface="Helvetica" charset="0"/>
              </a:rPr>
              <a:t>B</a:t>
            </a:r>
            <a:endParaRPr lang="en-US">
              <a:latin typeface="Helvetica" charset="0"/>
            </a:endParaRPr>
          </a:p>
        </p:txBody>
      </p:sp>
    </p:spTree>
    <p:extLst>
      <p:ext uri="{BB962C8B-B14F-4D97-AF65-F5344CB8AC3E}">
        <p14:creationId xmlns:p14="http://schemas.microsoft.com/office/powerpoint/2010/main" val="13484945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515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515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4515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4515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4515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45155">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45155">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45155">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4515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5155"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01BE9A6A-9288-2044-8A7F-3FDA6F6022F8}" type="slidenum">
              <a:rPr lang="en-US" sz="1400" b="0">
                <a:latin typeface="Times New Roman" charset="0"/>
              </a:rPr>
              <a:pPr eaLnBrk="1" hangingPunct="1"/>
              <a:t>54</a:t>
            </a:fld>
            <a:endParaRPr lang="en-US" sz="1400" b="0">
              <a:latin typeface="Times New Roman" charset="0"/>
            </a:endParaRPr>
          </a:p>
        </p:txBody>
      </p:sp>
      <p:sp>
        <p:nvSpPr>
          <p:cNvPr id="100355"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Performance of CSMA/CD</a:t>
            </a:r>
          </a:p>
        </p:txBody>
      </p:sp>
      <p:sp>
        <p:nvSpPr>
          <p:cNvPr id="977923" name="Rectangle 3"/>
          <p:cNvSpPr>
            <a:spLocks noGrp="1" noChangeArrowheads="1"/>
          </p:cNvSpPr>
          <p:nvPr>
            <p:ph type="body" idx="1"/>
          </p:nvPr>
        </p:nvSpPr>
        <p:spPr>
          <a:xfrm>
            <a:off x="457200" y="1066800"/>
            <a:ext cx="8458200" cy="5638800"/>
          </a:xfrm>
        </p:spPr>
        <p:txBody>
          <a:bodyPr/>
          <a:lstStyle/>
          <a:p>
            <a:r>
              <a:rPr lang="en-US" dirty="0">
                <a:latin typeface="Arial" charset="0"/>
                <a:cs typeface="Arial" charset="0"/>
              </a:rPr>
              <a:t>Time wasted in </a:t>
            </a:r>
            <a:r>
              <a:rPr lang="en-US" dirty="0" smtClean="0">
                <a:latin typeface="Arial" charset="0"/>
                <a:cs typeface="Arial" charset="0"/>
              </a:rPr>
              <a:t>collisions</a:t>
            </a:r>
          </a:p>
          <a:p>
            <a:pPr lvl="1"/>
            <a:r>
              <a:rPr lang="en-US" dirty="0" smtClean="0">
                <a:latin typeface="Arial" charset="0"/>
                <a:ea typeface="Arial" charset="0"/>
                <a:cs typeface="Arial" charset="0"/>
              </a:rPr>
              <a:t>Proportional to distance d</a:t>
            </a:r>
            <a:endParaRPr lang="en-US" dirty="0">
              <a:latin typeface="Arial" charset="0"/>
              <a:ea typeface="Arial" charset="0"/>
              <a:cs typeface="Arial" charset="0"/>
            </a:endParaRPr>
          </a:p>
          <a:p>
            <a:r>
              <a:rPr lang="en-US" dirty="0">
                <a:latin typeface="Arial" charset="0"/>
                <a:cs typeface="Arial" charset="0"/>
              </a:rPr>
              <a:t>Time spend </a:t>
            </a:r>
            <a:r>
              <a:rPr lang="en-US" dirty="0" smtClean="0">
                <a:latin typeface="Arial" charset="0"/>
                <a:cs typeface="Arial" charset="0"/>
              </a:rPr>
              <a:t>transmitting a packet</a:t>
            </a:r>
            <a:endParaRPr lang="en-US" dirty="0">
              <a:latin typeface="Arial" charset="0"/>
              <a:cs typeface="Arial" charset="0"/>
            </a:endParaRPr>
          </a:p>
          <a:p>
            <a:pPr lvl="1"/>
            <a:r>
              <a:rPr lang="en-US" dirty="0">
                <a:latin typeface="Arial" charset="0"/>
                <a:ea typeface="Arial" charset="0"/>
                <a:cs typeface="Arial" charset="0"/>
              </a:rPr>
              <a:t>P</a:t>
            </a:r>
            <a:r>
              <a:rPr lang="en-US" dirty="0" smtClean="0">
                <a:latin typeface="Arial" charset="0"/>
                <a:ea typeface="Arial" charset="0"/>
                <a:cs typeface="Arial" charset="0"/>
              </a:rPr>
              <a:t>acket </a:t>
            </a:r>
            <a:r>
              <a:rPr lang="en-US" dirty="0">
                <a:latin typeface="Arial" charset="0"/>
                <a:ea typeface="Arial" charset="0"/>
                <a:cs typeface="Arial" charset="0"/>
              </a:rPr>
              <a:t>length </a:t>
            </a:r>
            <a:r>
              <a:rPr lang="en-US" dirty="0" smtClean="0">
                <a:latin typeface="Arial" charset="0"/>
                <a:ea typeface="Arial" charset="0"/>
                <a:cs typeface="Arial" charset="0"/>
              </a:rPr>
              <a:t>p divided by bandwidth b</a:t>
            </a:r>
            <a:endParaRPr lang="en-US" dirty="0">
              <a:latin typeface="Arial" charset="0"/>
              <a:ea typeface="Arial" charset="0"/>
              <a:cs typeface="Arial" charset="0"/>
            </a:endParaRPr>
          </a:p>
          <a:p>
            <a:r>
              <a:rPr lang="en-US" dirty="0" smtClean="0">
                <a:latin typeface="Arial" charset="0"/>
                <a:ea typeface="Arial" charset="0"/>
                <a:cs typeface="Arial" charset="0"/>
              </a:rPr>
              <a:t>Rough estimate for efficiency (K some constant)</a:t>
            </a:r>
            <a:endParaRPr lang="en-US" dirty="0">
              <a:latin typeface="Arial" charset="0"/>
              <a:ea typeface="Arial" charset="0"/>
              <a:cs typeface="Arial" charset="0"/>
            </a:endParaRPr>
          </a:p>
          <a:p>
            <a:pPr marL="0" indent="0">
              <a:buNone/>
            </a:pPr>
            <a:endParaRPr lang="en-US" dirty="0">
              <a:latin typeface="Arial" charset="0"/>
              <a:cs typeface="Arial" charset="0"/>
            </a:endParaRPr>
          </a:p>
          <a:p>
            <a:r>
              <a:rPr lang="en-US" dirty="0" smtClean="0">
                <a:latin typeface="Arial" charset="0"/>
                <a:ea typeface="Arial" charset="0"/>
                <a:cs typeface="Arial" charset="0"/>
              </a:rPr>
              <a:t>Note:</a:t>
            </a:r>
          </a:p>
          <a:p>
            <a:pPr lvl="1"/>
            <a:r>
              <a:rPr lang="en-US" dirty="0" smtClean="0">
                <a:latin typeface="Arial" charset="0"/>
                <a:ea typeface="Arial" charset="0"/>
                <a:cs typeface="Arial" charset="0"/>
              </a:rPr>
              <a:t>For </a:t>
            </a:r>
            <a:r>
              <a:rPr lang="en-US" dirty="0">
                <a:latin typeface="Arial" charset="0"/>
                <a:ea typeface="Arial" charset="0"/>
                <a:cs typeface="Arial" charset="0"/>
              </a:rPr>
              <a:t>large packets, small distances, E ~ </a:t>
            </a:r>
            <a:r>
              <a:rPr lang="en-US" dirty="0" smtClean="0">
                <a:latin typeface="Arial" charset="0"/>
                <a:ea typeface="Arial" charset="0"/>
                <a:cs typeface="Arial" charset="0"/>
              </a:rPr>
              <a:t>1</a:t>
            </a:r>
            <a:endParaRPr lang="en-US" dirty="0">
              <a:latin typeface="Arial" charset="0"/>
              <a:ea typeface="Arial" charset="0"/>
              <a:cs typeface="Arial" charset="0"/>
            </a:endParaRPr>
          </a:p>
          <a:p>
            <a:pPr lvl="1"/>
            <a:r>
              <a:rPr lang="en-US" dirty="0" smtClean="0">
                <a:latin typeface="Arial" charset="0"/>
                <a:cs typeface="Arial" charset="0"/>
              </a:rPr>
              <a:t>As </a:t>
            </a:r>
            <a:r>
              <a:rPr lang="en-US" dirty="0">
                <a:latin typeface="Arial" charset="0"/>
                <a:cs typeface="Arial" charset="0"/>
              </a:rPr>
              <a:t>bandwidth increases, </a:t>
            </a:r>
            <a:r>
              <a:rPr lang="en-US" dirty="0" smtClean="0">
                <a:latin typeface="Arial" charset="0"/>
                <a:cs typeface="Arial" charset="0"/>
              </a:rPr>
              <a:t>E </a:t>
            </a:r>
            <a:r>
              <a:rPr lang="en-US" dirty="0">
                <a:latin typeface="Arial" charset="0"/>
                <a:cs typeface="Arial" charset="0"/>
              </a:rPr>
              <a:t>decreases</a:t>
            </a:r>
          </a:p>
          <a:p>
            <a:pPr lvl="1"/>
            <a:r>
              <a:rPr lang="en-US" dirty="0">
                <a:latin typeface="Arial" charset="0"/>
                <a:ea typeface="Arial" charset="0"/>
                <a:cs typeface="Arial" charset="0"/>
              </a:rPr>
              <a:t>That is why high-speed LANs are all switched</a:t>
            </a:r>
          </a:p>
        </p:txBody>
      </p:sp>
      <p:graphicFrame>
        <p:nvGraphicFramePr>
          <p:cNvPr id="4" name="Object 3"/>
          <p:cNvGraphicFramePr>
            <a:graphicFrameLocks noChangeAspect="1"/>
          </p:cNvGraphicFramePr>
          <p:nvPr>
            <p:extLst>
              <p:ext uri="{D42A27DB-BD31-4B8C-83A1-F6EECF244321}">
                <p14:modId xmlns:p14="http://schemas.microsoft.com/office/powerpoint/2010/main" val="3695073967"/>
              </p:ext>
            </p:extLst>
          </p:nvPr>
        </p:nvGraphicFramePr>
        <p:xfrm>
          <a:off x="1828800" y="3727450"/>
          <a:ext cx="5486400" cy="1104900"/>
        </p:xfrm>
        <a:graphic>
          <a:graphicData uri="http://schemas.openxmlformats.org/presentationml/2006/ole">
            <mc:AlternateContent xmlns:mc="http://schemas.openxmlformats.org/markup-compatibility/2006">
              <mc:Choice xmlns:v="urn:schemas-microsoft-com:vml" Requires="v">
                <p:oleObj spid="_x0000_s15438" name="Document" r:id="rId4" imgW="5486400" imgH="1104900" progId="Word.Document.12">
                  <p:embed/>
                </p:oleObj>
              </mc:Choice>
              <mc:Fallback>
                <p:oleObj name="Document" r:id="rId4" imgW="5486400" imgH="1104900" progId="Word.Document.12">
                  <p:embed/>
                  <p:pic>
                    <p:nvPicPr>
                      <p:cNvPr id="0" name=""/>
                      <p:cNvPicPr/>
                      <p:nvPr/>
                    </p:nvPicPr>
                    <p:blipFill>
                      <a:blip r:embed="rId5"/>
                      <a:stretch>
                        <a:fillRect/>
                      </a:stretch>
                    </p:blipFill>
                    <p:spPr>
                      <a:xfrm>
                        <a:off x="1828800" y="3727450"/>
                        <a:ext cx="5486400" cy="1104900"/>
                      </a:xfrm>
                      <a:prstGeom prst="rect">
                        <a:avLst/>
                      </a:prstGeom>
                    </p:spPr>
                  </p:pic>
                </p:oleObj>
              </mc:Fallback>
            </mc:AlternateContent>
          </a:graphicData>
        </a:graphic>
      </p:graphicFrame>
    </p:spTree>
    <p:extLst>
      <p:ext uri="{BB962C8B-B14F-4D97-AF65-F5344CB8AC3E}">
        <p14:creationId xmlns:p14="http://schemas.microsoft.com/office/powerpoint/2010/main" val="29932371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79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7792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7792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7792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7792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7792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7792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7792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7792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792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4"/>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03D2ABA7-38F1-F24E-B26B-48DBB624EC5E}" type="slidenum">
              <a:rPr lang="en-US" sz="1400" b="0">
                <a:latin typeface="Times New Roman" charset="0"/>
              </a:rPr>
              <a:pPr eaLnBrk="1" hangingPunct="1"/>
              <a:t>55</a:t>
            </a:fld>
            <a:endParaRPr lang="en-US" sz="1400" b="0">
              <a:latin typeface="Times New Roman" charset="0"/>
            </a:endParaRPr>
          </a:p>
        </p:txBody>
      </p:sp>
      <p:sp>
        <p:nvSpPr>
          <p:cNvPr id="103427" name="Rectangle 2"/>
          <p:cNvSpPr>
            <a:spLocks noGrp="1" noChangeArrowheads="1"/>
          </p:cNvSpPr>
          <p:nvPr>
            <p:ph type="ctrTitle"/>
          </p:nvPr>
        </p:nvSpPr>
        <p:spPr/>
        <p:txBody>
          <a:bodyPr/>
          <a:lstStyle/>
          <a:p>
            <a:r>
              <a:rPr lang="en-US" dirty="0">
                <a:latin typeface="Helvetica" charset="0"/>
                <a:ea typeface="ＭＳ Ｐゴシック" charset="0"/>
                <a:cs typeface="ＭＳ Ｐゴシック" charset="0"/>
              </a:rPr>
              <a:t>Ethernet </a:t>
            </a:r>
            <a:r>
              <a:rPr lang="en-US" dirty="0" smtClean="0">
                <a:latin typeface="Helvetica" charset="0"/>
                <a:ea typeface="ＭＳ Ｐゴシック" charset="0"/>
                <a:cs typeface="ＭＳ Ｐゴシック" charset="0"/>
              </a:rPr>
              <a:t>Multiple Access</a:t>
            </a:r>
            <a:endParaRPr lang="en-US" dirty="0">
              <a:latin typeface="Helvetica" charset="0"/>
              <a:ea typeface="ＭＳ Ｐゴシック" charset="0"/>
              <a:cs typeface="ＭＳ Ｐゴシック" charset="0"/>
            </a:endParaRPr>
          </a:p>
        </p:txBody>
      </p:sp>
      <p:sp>
        <p:nvSpPr>
          <p:cNvPr id="103428" name="Subtitle 4"/>
          <p:cNvSpPr>
            <a:spLocks noGrp="1"/>
          </p:cNvSpPr>
          <p:nvPr>
            <p:ph type="subTitle" idx="1"/>
          </p:nvPr>
        </p:nvSpPr>
        <p:spPr/>
        <p:txBody>
          <a:bodyPr/>
          <a:lstStyle/>
          <a:p>
            <a:r>
              <a:rPr lang="en-US" dirty="0" smtClean="0">
                <a:latin typeface="Arial" charset="0"/>
                <a:cs typeface="Arial" charset="0"/>
              </a:rPr>
              <a:t>First widely deployed multiple access</a:t>
            </a:r>
            <a:endParaRPr lang="en-US" dirty="0">
              <a:latin typeface="Arial" charset="0"/>
              <a:cs typeface="Arial" charset="0"/>
            </a:endParaRPr>
          </a:p>
        </p:txBody>
      </p:sp>
    </p:spTree>
    <p:extLst>
      <p:ext uri="{BB962C8B-B14F-4D97-AF65-F5344CB8AC3E}">
        <p14:creationId xmlns:p14="http://schemas.microsoft.com/office/powerpoint/2010/main" val="3438674638"/>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C7AA2DA6-CA62-E742-B876-60DD5BBB587A}" type="slidenum">
              <a:rPr lang="en-US" sz="1400" b="0">
                <a:latin typeface="Times New Roman" charset="0"/>
              </a:rPr>
              <a:pPr eaLnBrk="1" hangingPunct="1"/>
              <a:t>56</a:t>
            </a:fld>
            <a:endParaRPr lang="en-US" sz="1400" b="0">
              <a:latin typeface="Times New Roman" charset="0"/>
            </a:endParaRPr>
          </a:p>
        </p:txBody>
      </p:sp>
      <p:sp>
        <p:nvSpPr>
          <p:cNvPr id="41987"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Benefits of Ethernet</a:t>
            </a:r>
          </a:p>
        </p:txBody>
      </p:sp>
      <p:sp>
        <p:nvSpPr>
          <p:cNvPr id="953347" name="Rectangle 3"/>
          <p:cNvSpPr>
            <a:spLocks noGrp="1" noChangeArrowheads="1"/>
          </p:cNvSpPr>
          <p:nvPr>
            <p:ph type="body" idx="1"/>
          </p:nvPr>
        </p:nvSpPr>
        <p:spPr/>
        <p:txBody>
          <a:bodyPr/>
          <a:lstStyle/>
          <a:p>
            <a:r>
              <a:rPr lang="en-US">
                <a:latin typeface="Arial" charset="0"/>
                <a:cs typeface="Arial" charset="0"/>
              </a:rPr>
              <a:t>Easy to administer and maintain</a:t>
            </a:r>
          </a:p>
          <a:p>
            <a:r>
              <a:rPr lang="en-US">
                <a:latin typeface="Arial" charset="0"/>
                <a:cs typeface="Arial" charset="0"/>
              </a:rPr>
              <a:t>Inexpensive</a:t>
            </a:r>
          </a:p>
          <a:p>
            <a:r>
              <a:rPr lang="en-US">
                <a:latin typeface="Arial" charset="0"/>
                <a:cs typeface="Arial" charset="0"/>
              </a:rPr>
              <a:t>Increasingly higher speed</a:t>
            </a:r>
          </a:p>
          <a:p>
            <a:r>
              <a:rPr lang="en-US">
                <a:latin typeface="Arial" charset="0"/>
                <a:cs typeface="Arial" charset="0"/>
              </a:rPr>
              <a:t>Evolvable!</a:t>
            </a:r>
          </a:p>
        </p:txBody>
      </p:sp>
    </p:spTree>
    <p:extLst>
      <p:ext uri="{BB962C8B-B14F-4D97-AF65-F5344CB8AC3E}">
        <p14:creationId xmlns:p14="http://schemas.microsoft.com/office/powerpoint/2010/main" val="39982369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33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533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533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533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3347"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atin typeface="Helvetica" charset="0"/>
                <a:ea typeface="ＭＳ Ｐゴシック" charset="0"/>
                <a:cs typeface="ＭＳ Ｐゴシック" charset="0"/>
              </a:rPr>
              <a:t>Evolution of Ethernet</a:t>
            </a:r>
          </a:p>
        </p:txBody>
      </p:sp>
      <p:sp>
        <p:nvSpPr>
          <p:cNvPr id="3" name="Content Placeholder 2"/>
          <p:cNvSpPr>
            <a:spLocks noGrp="1"/>
          </p:cNvSpPr>
          <p:nvPr>
            <p:ph idx="1"/>
          </p:nvPr>
        </p:nvSpPr>
        <p:spPr/>
        <p:txBody>
          <a:bodyPr/>
          <a:lstStyle/>
          <a:p>
            <a:pPr>
              <a:buClr>
                <a:schemeClr val="tx2"/>
              </a:buClr>
            </a:pPr>
            <a:r>
              <a:rPr lang="en-US">
                <a:latin typeface="Arial" charset="0"/>
                <a:cs typeface="Arial" charset="0"/>
              </a:rPr>
              <a:t>Changed </a:t>
            </a:r>
            <a:r>
              <a:rPr lang="en-US">
                <a:solidFill>
                  <a:srgbClr val="FF3300"/>
                </a:solidFill>
                <a:latin typeface="Arial" charset="0"/>
                <a:cs typeface="Arial" charset="0"/>
              </a:rPr>
              <a:t>everything</a:t>
            </a:r>
            <a:r>
              <a:rPr lang="en-US">
                <a:latin typeface="Arial" charset="0"/>
                <a:cs typeface="Arial" charset="0"/>
              </a:rPr>
              <a:t> except the frame </a:t>
            </a:r>
            <a:r>
              <a:rPr lang="en-US">
                <a:solidFill>
                  <a:srgbClr val="0000FF"/>
                </a:solidFill>
                <a:latin typeface="Arial" charset="0"/>
                <a:cs typeface="Arial" charset="0"/>
              </a:rPr>
              <a:t>format</a:t>
            </a:r>
          </a:p>
          <a:p>
            <a:pPr lvl="1">
              <a:buClr>
                <a:schemeClr val="tx2"/>
              </a:buClr>
            </a:pPr>
            <a:r>
              <a:rPr lang="en-US">
                <a:latin typeface="Arial" charset="0"/>
                <a:ea typeface="Arial" charset="0"/>
                <a:cs typeface="Arial" charset="0"/>
              </a:rPr>
              <a:t>From single coaxial cable to hub-based star</a:t>
            </a:r>
          </a:p>
          <a:p>
            <a:pPr lvl="1">
              <a:buClr>
                <a:schemeClr val="tx2"/>
              </a:buClr>
            </a:pPr>
            <a:r>
              <a:rPr lang="en-US">
                <a:latin typeface="Arial" charset="0"/>
                <a:ea typeface="Arial" charset="0"/>
                <a:cs typeface="Arial" charset="0"/>
              </a:rPr>
              <a:t>From shared media to </a:t>
            </a:r>
            <a:r>
              <a:rPr lang="en-US">
                <a:solidFill>
                  <a:srgbClr val="0000FF"/>
                </a:solidFill>
                <a:latin typeface="Arial" charset="0"/>
                <a:ea typeface="Arial" charset="0"/>
                <a:cs typeface="Arial" charset="0"/>
              </a:rPr>
              <a:t>switches</a:t>
            </a:r>
            <a:endParaRPr lang="en-US" i="1">
              <a:latin typeface="Arial" charset="0"/>
              <a:ea typeface="Arial" charset="0"/>
              <a:cs typeface="Arial" charset="0"/>
            </a:endParaRPr>
          </a:p>
          <a:p>
            <a:pPr lvl="1">
              <a:buClr>
                <a:schemeClr val="tx2"/>
              </a:buClr>
            </a:pPr>
            <a:r>
              <a:rPr lang="en-US">
                <a:latin typeface="Arial" charset="0"/>
                <a:ea typeface="Arial" charset="0"/>
                <a:cs typeface="Arial" charset="0"/>
              </a:rPr>
              <a:t>From electrical signaling to optical</a:t>
            </a:r>
            <a:br>
              <a:rPr lang="en-US">
                <a:latin typeface="Arial" charset="0"/>
                <a:ea typeface="Arial" charset="0"/>
                <a:cs typeface="Arial" charset="0"/>
              </a:rPr>
            </a:br>
            <a:endParaRPr lang="en-US">
              <a:latin typeface="Arial" charset="0"/>
              <a:ea typeface="Arial" charset="0"/>
              <a:cs typeface="Arial" charset="0"/>
            </a:endParaRPr>
          </a:p>
          <a:p>
            <a:r>
              <a:rPr lang="en-US">
                <a:solidFill>
                  <a:srgbClr val="0000FF"/>
                </a:solidFill>
                <a:latin typeface="Arial" charset="0"/>
                <a:cs typeface="Arial" charset="0"/>
              </a:rPr>
              <a:t>Lesson #1</a:t>
            </a:r>
            <a:endParaRPr lang="en-US">
              <a:latin typeface="Arial" charset="0"/>
              <a:cs typeface="Arial" charset="0"/>
            </a:endParaRPr>
          </a:p>
          <a:p>
            <a:pPr lvl="1"/>
            <a:r>
              <a:rPr lang="en-US">
                <a:latin typeface="Arial" charset="0"/>
                <a:ea typeface="Arial" charset="0"/>
                <a:cs typeface="Arial" charset="0"/>
              </a:rPr>
              <a:t>The right </a:t>
            </a:r>
            <a:r>
              <a:rPr lang="en-US">
                <a:solidFill>
                  <a:srgbClr val="0000FF"/>
                </a:solidFill>
                <a:latin typeface="Arial" charset="0"/>
                <a:ea typeface="Arial" charset="0"/>
                <a:cs typeface="Arial" charset="0"/>
              </a:rPr>
              <a:t>interface</a:t>
            </a:r>
            <a:r>
              <a:rPr lang="en-US">
                <a:latin typeface="Arial" charset="0"/>
                <a:ea typeface="Arial" charset="0"/>
                <a:cs typeface="Arial" charset="0"/>
              </a:rPr>
              <a:t> can accommodate many </a:t>
            </a:r>
            <a:r>
              <a:rPr lang="en-US">
                <a:solidFill>
                  <a:srgbClr val="0000FF"/>
                </a:solidFill>
                <a:latin typeface="Arial" charset="0"/>
                <a:ea typeface="Arial" charset="0"/>
                <a:cs typeface="Arial" charset="0"/>
              </a:rPr>
              <a:t>changes</a:t>
            </a:r>
            <a:r>
              <a:rPr lang="en-US">
                <a:latin typeface="Arial" charset="0"/>
                <a:ea typeface="Arial" charset="0"/>
                <a:cs typeface="Arial" charset="0"/>
              </a:rPr>
              <a:t> </a:t>
            </a:r>
          </a:p>
          <a:p>
            <a:pPr lvl="1"/>
            <a:r>
              <a:rPr lang="en-US">
                <a:latin typeface="Arial" charset="0"/>
                <a:ea typeface="Arial" charset="0"/>
                <a:cs typeface="Arial" charset="0"/>
              </a:rPr>
              <a:t>Implementation is hidden behind interface</a:t>
            </a:r>
          </a:p>
          <a:p>
            <a:pPr lvl="1"/>
            <a:endParaRPr lang="en-US">
              <a:latin typeface="Arial" charset="0"/>
              <a:ea typeface="Arial" charset="0"/>
              <a:cs typeface="Arial" charset="0"/>
            </a:endParaRPr>
          </a:p>
          <a:p>
            <a:r>
              <a:rPr lang="en-US">
                <a:solidFill>
                  <a:srgbClr val="0000FF"/>
                </a:solidFill>
                <a:latin typeface="Arial" charset="0"/>
                <a:cs typeface="Arial" charset="0"/>
              </a:rPr>
              <a:t>Lesson #2</a:t>
            </a:r>
            <a:endParaRPr lang="en-US">
              <a:latin typeface="Arial" charset="0"/>
              <a:cs typeface="Arial" charset="0"/>
            </a:endParaRPr>
          </a:p>
          <a:p>
            <a:pPr lvl="1"/>
            <a:r>
              <a:rPr lang="en-US">
                <a:latin typeface="Arial" charset="0"/>
                <a:ea typeface="Arial" charset="0"/>
                <a:cs typeface="Arial" charset="0"/>
              </a:rPr>
              <a:t>Really hard to displace the dominant technology</a:t>
            </a:r>
          </a:p>
          <a:p>
            <a:pPr lvl="1"/>
            <a:r>
              <a:rPr lang="en-US">
                <a:latin typeface="Arial" charset="0"/>
                <a:ea typeface="Arial" charset="0"/>
                <a:cs typeface="Arial" charset="0"/>
              </a:rPr>
              <a:t>Slight performance improvements are not enough</a:t>
            </a:r>
          </a:p>
          <a:p>
            <a:endParaRPr lang="en-US">
              <a:latin typeface="Arial" charset="0"/>
              <a:cs typeface="Arial" charset="0"/>
            </a:endParaRPr>
          </a:p>
        </p:txBody>
      </p:sp>
      <p:sp>
        <p:nvSpPr>
          <p:cNvPr id="4403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DAE9ED90-2B25-4D45-B2C3-CEC89C0725C6}" type="slidenum">
              <a:rPr lang="en-US" sz="1400" b="0">
                <a:latin typeface="Times New Roman" charset="0"/>
              </a:rPr>
              <a:pPr eaLnBrk="1" hangingPunct="1"/>
              <a:t>57</a:t>
            </a:fld>
            <a:endParaRPr lang="en-US" sz="1400" b="0">
              <a:latin typeface="Times New Roman" charset="0"/>
            </a:endParaRPr>
          </a:p>
        </p:txBody>
      </p:sp>
    </p:spTree>
    <p:extLst>
      <p:ext uri="{BB962C8B-B14F-4D97-AF65-F5344CB8AC3E}">
        <p14:creationId xmlns:p14="http://schemas.microsoft.com/office/powerpoint/2010/main" val="39304504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71B6DC75-26B0-344E-AB85-FA04F412CC9E}" type="slidenum">
              <a:rPr lang="en-US" sz="1400" b="0">
                <a:latin typeface="Times New Roman" charset="0"/>
              </a:rPr>
              <a:pPr eaLnBrk="1" hangingPunct="1"/>
              <a:t>58</a:t>
            </a:fld>
            <a:endParaRPr lang="en-US" sz="1400" b="0">
              <a:latin typeface="Times New Roman" charset="0"/>
            </a:endParaRPr>
          </a:p>
        </p:txBody>
      </p:sp>
      <p:sp>
        <p:nvSpPr>
          <p:cNvPr id="24579" name="Rectangle 2"/>
          <p:cNvSpPr>
            <a:spLocks noGrp="1" noChangeArrowheads="1"/>
          </p:cNvSpPr>
          <p:nvPr>
            <p:ph type="title"/>
          </p:nvPr>
        </p:nvSpPr>
        <p:spPr/>
        <p:txBody>
          <a:bodyPr/>
          <a:lstStyle/>
          <a:p>
            <a:r>
              <a:rPr lang="en-US" sz="3200">
                <a:latin typeface="Helvetica" charset="0"/>
                <a:ea typeface="ＭＳ Ｐゴシック" charset="0"/>
                <a:cs typeface="ＭＳ Ｐゴシック" charset="0"/>
              </a:rPr>
              <a:t>Ethernet: CSMA/CD Protocol</a:t>
            </a:r>
            <a:endParaRPr lang="en-US">
              <a:latin typeface="Helvetica" charset="0"/>
              <a:ea typeface="ＭＳ Ｐゴシック" charset="0"/>
              <a:cs typeface="ＭＳ Ｐゴシック" charset="0"/>
            </a:endParaRPr>
          </a:p>
        </p:txBody>
      </p:sp>
      <p:sp>
        <p:nvSpPr>
          <p:cNvPr id="939011" name="Rectangle 3"/>
          <p:cNvSpPr>
            <a:spLocks noGrp="1" noChangeArrowheads="1"/>
          </p:cNvSpPr>
          <p:nvPr>
            <p:ph type="body" idx="1"/>
          </p:nvPr>
        </p:nvSpPr>
        <p:spPr/>
        <p:txBody>
          <a:bodyPr/>
          <a:lstStyle/>
          <a:p>
            <a:pPr>
              <a:lnSpc>
                <a:spcPct val="110000"/>
              </a:lnSpc>
            </a:pPr>
            <a:r>
              <a:rPr lang="en-US" b="1" dirty="0">
                <a:latin typeface="Arial" charset="0"/>
                <a:cs typeface="Arial" charset="0"/>
              </a:rPr>
              <a:t>Carrier sense</a:t>
            </a:r>
            <a:r>
              <a:rPr lang="en-US" dirty="0">
                <a:latin typeface="Arial" charset="0"/>
                <a:cs typeface="Arial" charset="0"/>
              </a:rPr>
              <a:t>: wait for link to be idle</a:t>
            </a:r>
          </a:p>
          <a:p>
            <a:pPr>
              <a:lnSpc>
                <a:spcPct val="110000"/>
              </a:lnSpc>
            </a:pPr>
            <a:r>
              <a:rPr lang="en-US" b="1" dirty="0">
                <a:latin typeface="Arial" charset="0"/>
                <a:cs typeface="Arial" charset="0"/>
              </a:rPr>
              <a:t>Collision detection</a:t>
            </a:r>
            <a:r>
              <a:rPr lang="en-US" dirty="0">
                <a:latin typeface="Arial" charset="0"/>
                <a:cs typeface="Arial" charset="0"/>
              </a:rPr>
              <a:t>: listen while transmitting</a:t>
            </a:r>
          </a:p>
          <a:p>
            <a:pPr lvl="1">
              <a:lnSpc>
                <a:spcPct val="110000"/>
              </a:lnSpc>
            </a:pPr>
            <a:r>
              <a:rPr lang="en-US" dirty="0">
                <a:latin typeface="Arial" charset="0"/>
                <a:ea typeface="Arial" charset="0"/>
                <a:cs typeface="Arial" charset="0"/>
              </a:rPr>
              <a:t>No collision: transmission is complete</a:t>
            </a:r>
          </a:p>
          <a:p>
            <a:pPr lvl="1">
              <a:lnSpc>
                <a:spcPct val="110000"/>
              </a:lnSpc>
            </a:pPr>
            <a:r>
              <a:rPr lang="en-US" dirty="0">
                <a:latin typeface="Arial" charset="0"/>
                <a:ea typeface="Arial" charset="0"/>
                <a:cs typeface="Arial" charset="0"/>
              </a:rPr>
              <a:t>Collision: abort transmission &amp; send </a:t>
            </a:r>
            <a:r>
              <a:rPr lang="en-US" b="1" dirty="0">
                <a:solidFill>
                  <a:srgbClr val="0000FF"/>
                </a:solidFill>
                <a:latin typeface="Arial" charset="0"/>
                <a:ea typeface="Arial" charset="0"/>
                <a:cs typeface="Arial" charset="0"/>
              </a:rPr>
              <a:t>jam</a:t>
            </a:r>
            <a:r>
              <a:rPr lang="en-US" dirty="0">
                <a:latin typeface="Arial" charset="0"/>
                <a:ea typeface="Arial" charset="0"/>
                <a:cs typeface="Arial" charset="0"/>
              </a:rPr>
              <a:t> signal</a:t>
            </a:r>
          </a:p>
          <a:p>
            <a:pPr>
              <a:lnSpc>
                <a:spcPct val="110000"/>
              </a:lnSpc>
            </a:pPr>
            <a:r>
              <a:rPr lang="en-US" b="1" dirty="0">
                <a:latin typeface="Arial" charset="0"/>
                <a:cs typeface="Arial" charset="0"/>
              </a:rPr>
              <a:t>Random access</a:t>
            </a:r>
            <a:r>
              <a:rPr lang="en-US" dirty="0">
                <a:latin typeface="Arial" charset="0"/>
                <a:cs typeface="Arial" charset="0"/>
              </a:rPr>
              <a:t>: </a:t>
            </a:r>
            <a:r>
              <a:rPr lang="en-US" dirty="0">
                <a:solidFill>
                  <a:srgbClr val="0000FF"/>
                </a:solidFill>
                <a:latin typeface="Arial" charset="0"/>
                <a:cs typeface="Arial" charset="0"/>
              </a:rPr>
              <a:t>binary exponential back-off</a:t>
            </a:r>
            <a:endParaRPr lang="en-US" dirty="0">
              <a:latin typeface="Arial" charset="0"/>
              <a:cs typeface="Arial" charset="0"/>
            </a:endParaRPr>
          </a:p>
          <a:p>
            <a:pPr lvl="1">
              <a:lnSpc>
                <a:spcPct val="110000"/>
              </a:lnSpc>
            </a:pPr>
            <a:r>
              <a:rPr lang="en-US" dirty="0">
                <a:latin typeface="Arial" charset="0"/>
                <a:ea typeface="Arial" charset="0"/>
                <a:cs typeface="Arial" charset="0"/>
              </a:rPr>
              <a:t>After collision, wait a random time before trying again</a:t>
            </a:r>
          </a:p>
          <a:p>
            <a:pPr lvl="1">
              <a:lnSpc>
                <a:spcPct val="110000"/>
              </a:lnSpc>
            </a:pPr>
            <a:r>
              <a:rPr lang="en-US" dirty="0">
                <a:latin typeface="Arial" charset="0"/>
                <a:ea typeface="Arial" charset="0"/>
                <a:cs typeface="Arial" charset="0"/>
              </a:rPr>
              <a:t>After </a:t>
            </a:r>
            <a:r>
              <a:rPr lang="en-US" dirty="0" err="1">
                <a:latin typeface="Arial" charset="0"/>
                <a:ea typeface="Arial" charset="0"/>
                <a:cs typeface="Arial" charset="0"/>
              </a:rPr>
              <a:t>m</a:t>
            </a:r>
            <a:r>
              <a:rPr lang="en-US" baseline="30000" dirty="0" err="1">
                <a:latin typeface="Arial" charset="0"/>
                <a:ea typeface="Arial" charset="0"/>
                <a:cs typeface="Arial" charset="0"/>
              </a:rPr>
              <a:t>th</a:t>
            </a:r>
            <a:r>
              <a:rPr lang="en-US" baseline="30000" dirty="0">
                <a:latin typeface="Arial" charset="0"/>
                <a:ea typeface="Arial" charset="0"/>
                <a:cs typeface="Arial" charset="0"/>
              </a:rPr>
              <a:t> </a:t>
            </a:r>
            <a:r>
              <a:rPr lang="en-US" dirty="0">
                <a:latin typeface="Arial" charset="0"/>
                <a:ea typeface="Arial" charset="0"/>
                <a:cs typeface="Arial" charset="0"/>
              </a:rPr>
              <a:t>collision, choose K randomly from {0, …, 2</a:t>
            </a:r>
            <a:r>
              <a:rPr lang="en-US" baseline="30000" dirty="0">
                <a:latin typeface="Arial" charset="0"/>
                <a:ea typeface="Arial" charset="0"/>
                <a:cs typeface="Arial" charset="0"/>
              </a:rPr>
              <a:t>m</a:t>
            </a:r>
            <a:r>
              <a:rPr lang="en-US" dirty="0">
                <a:latin typeface="Arial" charset="0"/>
                <a:ea typeface="Arial" charset="0"/>
                <a:cs typeface="Arial" charset="0"/>
              </a:rPr>
              <a:t>-1}</a:t>
            </a:r>
          </a:p>
          <a:p>
            <a:pPr lvl="1">
              <a:lnSpc>
                <a:spcPct val="110000"/>
              </a:lnSpc>
            </a:pPr>
            <a:r>
              <a:rPr lang="en-US" dirty="0">
                <a:latin typeface="Arial" charset="0"/>
                <a:ea typeface="Arial" charset="0"/>
                <a:cs typeface="Arial" charset="0"/>
              </a:rPr>
              <a:t>… and wait for K*512 bit times before trying again</a:t>
            </a:r>
          </a:p>
          <a:p>
            <a:pPr lvl="2">
              <a:lnSpc>
                <a:spcPct val="110000"/>
              </a:lnSpc>
            </a:pPr>
            <a:r>
              <a:rPr lang="en-US" dirty="0">
                <a:latin typeface="Arial" charset="0"/>
                <a:ea typeface="Arial" charset="0"/>
                <a:cs typeface="Arial" charset="0"/>
              </a:rPr>
              <a:t>Using min packet size as </a:t>
            </a:r>
            <a:r>
              <a:rPr lang="ja-JP" altLang="en-US" dirty="0">
                <a:latin typeface="Arial" charset="0"/>
                <a:ea typeface="Arial" charset="0"/>
                <a:cs typeface="Arial" charset="0"/>
              </a:rPr>
              <a:t>“</a:t>
            </a:r>
            <a:r>
              <a:rPr lang="en-US" dirty="0">
                <a:latin typeface="Arial" charset="0"/>
                <a:ea typeface="Arial" charset="0"/>
                <a:cs typeface="Arial" charset="0"/>
              </a:rPr>
              <a:t>slot</a:t>
            </a:r>
            <a:r>
              <a:rPr lang="ja-JP" altLang="en-US" dirty="0">
                <a:latin typeface="Arial" charset="0"/>
                <a:ea typeface="Arial" charset="0"/>
                <a:cs typeface="Arial" charset="0"/>
              </a:rPr>
              <a:t>”</a:t>
            </a:r>
            <a:endParaRPr lang="en-US" dirty="0">
              <a:latin typeface="Arial" charset="0"/>
              <a:ea typeface="Arial" charset="0"/>
              <a:cs typeface="Arial" charset="0"/>
            </a:endParaRPr>
          </a:p>
          <a:p>
            <a:pPr lvl="2">
              <a:lnSpc>
                <a:spcPct val="110000"/>
              </a:lnSpc>
            </a:pPr>
            <a:r>
              <a:rPr lang="en-US" b="1" dirty="0">
                <a:latin typeface="Arial" charset="0"/>
                <a:ea typeface="Arial" charset="0"/>
                <a:cs typeface="Arial" charset="0"/>
              </a:rPr>
              <a:t>If transmission occurring when ready to send, wait until end of transmission (CSMA)</a:t>
            </a:r>
          </a:p>
        </p:txBody>
      </p:sp>
      <p:pic>
        <p:nvPicPr>
          <p:cNvPr id="24581" name="Picture 4" descr="551 metcalfe-enet"/>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381000"/>
            <a:ext cx="2438400" cy="13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4945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90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3901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3901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3901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3901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39011">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39011">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39011">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39011">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390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9011"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atin typeface="Helvetica" charset="0"/>
                <a:ea typeface="ＭＳ Ｐゴシック" charset="0"/>
                <a:cs typeface="ＭＳ Ｐゴシック" charset="0"/>
              </a:rPr>
              <a:t>Binary Exponential Backoff (BEB)</a:t>
            </a:r>
          </a:p>
        </p:txBody>
      </p:sp>
      <p:sp>
        <p:nvSpPr>
          <p:cNvPr id="3" name="Content Placeholder 2"/>
          <p:cNvSpPr>
            <a:spLocks noGrp="1"/>
          </p:cNvSpPr>
          <p:nvPr>
            <p:ph idx="1"/>
          </p:nvPr>
        </p:nvSpPr>
        <p:spPr/>
        <p:txBody>
          <a:bodyPr/>
          <a:lstStyle/>
          <a:p>
            <a:r>
              <a:rPr lang="en-US" dirty="0">
                <a:latin typeface="Arial" charset="0"/>
                <a:cs typeface="Arial" charset="0"/>
              </a:rPr>
              <a:t>Think of time as divided in slots</a:t>
            </a:r>
          </a:p>
          <a:p>
            <a:r>
              <a:rPr lang="en-US" dirty="0">
                <a:latin typeface="Arial" charset="0"/>
                <a:cs typeface="Arial" charset="0"/>
              </a:rPr>
              <a:t>After each collision, pick a slot randomly within next 2</a:t>
            </a:r>
            <a:r>
              <a:rPr lang="en-US" baseline="30000" dirty="0">
                <a:latin typeface="Arial" charset="0"/>
                <a:cs typeface="Arial" charset="0"/>
              </a:rPr>
              <a:t>m </a:t>
            </a:r>
            <a:r>
              <a:rPr lang="en-US" dirty="0">
                <a:latin typeface="Arial" charset="0"/>
                <a:cs typeface="Arial" charset="0"/>
              </a:rPr>
              <a:t>slots</a:t>
            </a:r>
          </a:p>
          <a:p>
            <a:pPr lvl="1"/>
            <a:r>
              <a:rPr lang="en-US" dirty="0">
                <a:latin typeface="Arial" charset="0"/>
                <a:ea typeface="Arial" charset="0"/>
                <a:cs typeface="Arial" charset="0"/>
              </a:rPr>
              <a:t>Where m is the number of collisions since last successful transmission</a:t>
            </a:r>
          </a:p>
          <a:p>
            <a:pPr lvl="1"/>
            <a:endParaRPr lang="en-US" dirty="0">
              <a:latin typeface="Arial" charset="0"/>
              <a:ea typeface="Arial" charset="0"/>
              <a:cs typeface="Arial" charset="0"/>
            </a:endParaRPr>
          </a:p>
          <a:p>
            <a:r>
              <a:rPr lang="en-US" dirty="0">
                <a:latin typeface="Arial" charset="0"/>
                <a:cs typeface="Arial" charset="0"/>
              </a:rPr>
              <a:t>Questions:</a:t>
            </a:r>
          </a:p>
          <a:p>
            <a:pPr lvl="1"/>
            <a:r>
              <a:rPr lang="en-US" dirty="0">
                <a:latin typeface="Arial" charset="0"/>
                <a:ea typeface="Arial" charset="0"/>
                <a:cs typeface="Arial" charset="0"/>
              </a:rPr>
              <a:t>Why </a:t>
            </a:r>
            <a:r>
              <a:rPr lang="en-US" dirty="0" err="1">
                <a:latin typeface="Arial" charset="0"/>
                <a:ea typeface="Arial" charset="0"/>
                <a:cs typeface="Arial" charset="0"/>
              </a:rPr>
              <a:t>backoff</a:t>
            </a:r>
            <a:r>
              <a:rPr lang="en-US" dirty="0">
                <a:latin typeface="Arial" charset="0"/>
                <a:ea typeface="Arial" charset="0"/>
                <a:cs typeface="Arial" charset="0"/>
              </a:rPr>
              <a:t>? </a:t>
            </a:r>
          </a:p>
          <a:p>
            <a:pPr lvl="1"/>
            <a:r>
              <a:rPr lang="en-US" dirty="0">
                <a:latin typeface="Arial" charset="0"/>
                <a:ea typeface="Arial" charset="0"/>
                <a:cs typeface="Arial" charset="0"/>
              </a:rPr>
              <a:t>Why random? </a:t>
            </a:r>
          </a:p>
          <a:p>
            <a:pPr lvl="1"/>
            <a:r>
              <a:rPr lang="en-US" dirty="0">
                <a:latin typeface="Arial" charset="0"/>
                <a:ea typeface="Arial" charset="0"/>
                <a:cs typeface="Arial" charset="0"/>
              </a:rPr>
              <a:t>Why 2</a:t>
            </a:r>
            <a:r>
              <a:rPr lang="en-US" baseline="30000" dirty="0">
                <a:latin typeface="Arial" charset="0"/>
                <a:ea typeface="Arial" charset="0"/>
                <a:cs typeface="Arial" charset="0"/>
              </a:rPr>
              <a:t>m</a:t>
            </a:r>
            <a:r>
              <a:rPr lang="en-US" dirty="0">
                <a:latin typeface="Arial" charset="0"/>
                <a:ea typeface="Arial" charset="0"/>
                <a:cs typeface="Arial" charset="0"/>
              </a:rPr>
              <a:t>?</a:t>
            </a:r>
          </a:p>
          <a:p>
            <a:pPr lvl="1"/>
            <a:r>
              <a:rPr lang="en-US" dirty="0">
                <a:latin typeface="Arial" charset="0"/>
                <a:ea typeface="Arial" charset="0"/>
                <a:cs typeface="Arial" charset="0"/>
              </a:rPr>
              <a:t>Why not listen while waiting?</a:t>
            </a:r>
          </a:p>
          <a:p>
            <a:endParaRPr lang="en-US" dirty="0">
              <a:latin typeface="Arial" charset="0"/>
              <a:cs typeface="Arial" charset="0"/>
            </a:endParaRPr>
          </a:p>
        </p:txBody>
      </p:sp>
      <p:sp>
        <p:nvSpPr>
          <p:cNvPr id="2662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6FACAC97-3BC9-244B-8D68-70D11FE60FE8}" type="slidenum">
              <a:rPr lang="en-US" sz="1400" b="0">
                <a:latin typeface="Times New Roman" charset="0"/>
              </a:rPr>
              <a:pPr eaLnBrk="1" hangingPunct="1"/>
              <a:t>59</a:t>
            </a:fld>
            <a:endParaRPr lang="en-US" sz="1400" b="0">
              <a:latin typeface="Times New Roman" charset="0"/>
            </a:endParaRPr>
          </a:p>
        </p:txBody>
      </p:sp>
    </p:spTree>
    <p:extLst>
      <p:ext uri="{BB962C8B-B14F-4D97-AF65-F5344CB8AC3E}">
        <p14:creationId xmlns:p14="http://schemas.microsoft.com/office/powerpoint/2010/main" val="27106481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Upcoming </a:t>
            </a:r>
            <a:r>
              <a:rPr lang="en-US" dirty="0" smtClean="0"/>
              <a:t>lectures</a:t>
            </a:r>
            <a:endParaRPr lang="en-US" dirty="0"/>
          </a:p>
        </p:txBody>
      </p:sp>
      <p:sp>
        <p:nvSpPr>
          <p:cNvPr id="3" name="Content Placeholder 2"/>
          <p:cNvSpPr>
            <a:spLocks noGrp="1"/>
          </p:cNvSpPr>
          <p:nvPr>
            <p:ph idx="1"/>
          </p:nvPr>
        </p:nvSpPr>
        <p:spPr/>
        <p:txBody>
          <a:bodyPr/>
          <a:lstStyle/>
          <a:p>
            <a:r>
              <a:rPr lang="en-US" dirty="0" smtClean="0"/>
              <a:t>Congestion Control</a:t>
            </a:r>
            <a:endParaRPr lang="en-US" dirty="0"/>
          </a:p>
          <a:p>
            <a:r>
              <a:rPr lang="en-US" dirty="0" smtClean="0"/>
              <a:t>Advanced </a:t>
            </a:r>
            <a:r>
              <a:rPr lang="en-US" dirty="0"/>
              <a:t>Topics in </a:t>
            </a:r>
            <a:r>
              <a:rPr lang="en-US" dirty="0" smtClean="0"/>
              <a:t>Congestion Control</a:t>
            </a:r>
          </a:p>
          <a:p>
            <a:r>
              <a:rPr lang="sk-SK" dirty="0" smtClean="0"/>
              <a:t>Wireless</a:t>
            </a:r>
            <a:r>
              <a:rPr lang="sk-SK" dirty="0"/>
              <a:t> </a:t>
            </a:r>
            <a:r>
              <a:rPr lang="sk-SK" dirty="0" smtClean="0"/>
              <a:t>(Yahel Ben-David)</a:t>
            </a:r>
          </a:p>
          <a:p>
            <a:r>
              <a:rPr lang="sk-SK" dirty="0" smtClean="0"/>
              <a:t>Multicast</a:t>
            </a:r>
            <a:r>
              <a:rPr lang="sk-SK" dirty="0"/>
              <a:t>/QoS/</a:t>
            </a:r>
            <a:r>
              <a:rPr lang="sk-SK" dirty="0" smtClean="0"/>
              <a:t>ReverseTR</a:t>
            </a:r>
            <a:r>
              <a:rPr lang="sk-SK" dirty="0"/>
              <a:t> </a:t>
            </a:r>
            <a:r>
              <a:rPr lang="sk-SK" dirty="0" smtClean="0"/>
              <a:t>(Scott and Colin)</a:t>
            </a:r>
          </a:p>
          <a:p>
            <a:r>
              <a:rPr lang="sk-SK" dirty="0" smtClean="0"/>
              <a:t>Security</a:t>
            </a:r>
            <a:endParaRPr lang="sk-SK" dirty="0"/>
          </a:p>
          <a:p>
            <a:r>
              <a:rPr lang="sk-SK" dirty="0" smtClean="0"/>
              <a:t>SDN I</a:t>
            </a:r>
            <a:endParaRPr lang="sk-SK" dirty="0"/>
          </a:p>
          <a:p>
            <a:r>
              <a:rPr lang="sk-SK" dirty="0" smtClean="0"/>
              <a:t>SDN II</a:t>
            </a:r>
            <a:endParaRPr lang="sk-SK" dirty="0"/>
          </a:p>
          <a:p>
            <a:r>
              <a:rPr lang="sk-SK" dirty="0" smtClean="0"/>
              <a:t>Alternate Architectures</a:t>
            </a:r>
          </a:p>
          <a:p>
            <a:r>
              <a:rPr lang="sk-SK" dirty="0" smtClean="0"/>
              <a:t>Summing up</a:t>
            </a:r>
            <a:r>
              <a:rPr lang="sk-SK" dirty="0"/>
              <a:t>				</a:t>
            </a:r>
          </a:p>
        </p:txBody>
      </p:sp>
      <p:sp>
        <p:nvSpPr>
          <p:cNvPr id="4" name="Slide Number Placeholder 3"/>
          <p:cNvSpPr>
            <a:spLocks noGrp="1"/>
          </p:cNvSpPr>
          <p:nvPr>
            <p:ph type="sldNum" sz="quarter" idx="10"/>
          </p:nvPr>
        </p:nvSpPr>
        <p:spPr/>
        <p:txBody>
          <a:bodyPr/>
          <a:lstStyle/>
          <a:p>
            <a:fld id="{104A0A2D-594B-8E49-B425-D639F4F9ACCA}" type="slidenum">
              <a:rPr lang="en-US" smtClean="0">
                <a:solidFill>
                  <a:srgbClr val="000000"/>
                </a:solidFill>
              </a:rPr>
              <a:pPr/>
              <a:t>6</a:t>
            </a:fld>
            <a:endParaRPr lang="en-US">
              <a:solidFill>
                <a:srgbClr val="000000"/>
              </a:solidFill>
            </a:endParaRPr>
          </a:p>
        </p:txBody>
      </p:sp>
    </p:spTree>
    <p:extLst>
      <p:ext uri="{BB962C8B-B14F-4D97-AF65-F5344CB8AC3E}">
        <p14:creationId xmlns:p14="http://schemas.microsoft.com/office/powerpoint/2010/main" val="30495589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atin typeface="Helvetica" charset="0"/>
                <a:ea typeface="ＭＳ Ｐゴシック" charset="0"/>
                <a:cs typeface="ＭＳ Ｐゴシック" charset="0"/>
              </a:rPr>
              <a:t>Behavior of BEB Under Light Load</a:t>
            </a:r>
          </a:p>
        </p:txBody>
      </p:sp>
      <p:sp>
        <p:nvSpPr>
          <p:cNvPr id="3" name="Content Placeholder 2"/>
          <p:cNvSpPr>
            <a:spLocks noGrp="1"/>
          </p:cNvSpPr>
          <p:nvPr>
            <p:ph idx="1"/>
          </p:nvPr>
        </p:nvSpPr>
        <p:spPr/>
        <p:txBody>
          <a:bodyPr/>
          <a:lstStyle/>
          <a:p>
            <a:pPr>
              <a:buFontTx/>
              <a:buNone/>
            </a:pPr>
            <a:r>
              <a:rPr lang="en-US">
                <a:latin typeface="Arial" charset="0"/>
                <a:cs typeface="Arial" charset="0"/>
              </a:rPr>
              <a:t>Look at collisions between two nodes</a:t>
            </a:r>
          </a:p>
          <a:p>
            <a:r>
              <a:rPr lang="en-US">
                <a:latin typeface="Arial" charset="0"/>
                <a:cs typeface="Arial" charset="0"/>
              </a:rPr>
              <a:t>First collision: pick one of the next two slots</a:t>
            </a:r>
          </a:p>
          <a:p>
            <a:pPr lvl="1"/>
            <a:r>
              <a:rPr lang="en-US">
                <a:latin typeface="Arial" charset="0"/>
                <a:ea typeface="Arial" charset="0"/>
                <a:cs typeface="Arial" charset="0"/>
              </a:rPr>
              <a:t>Chance of success after first collision: 50%</a:t>
            </a:r>
          </a:p>
          <a:p>
            <a:pPr lvl="1"/>
            <a:r>
              <a:rPr lang="en-US">
                <a:latin typeface="Arial" charset="0"/>
                <a:ea typeface="Arial" charset="0"/>
                <a:cs typeface="Arial" charset="0"/>
              </a:rPr>
              <a:t>Average delay 1.5 slots</a:t>
            </a:r>
          </a:p>
          <a:p>
            <a:r>
              <a:rPr lang="en-US">
                <a:latin typeface="Arial" charset="0"/>
                <a:cs typeface="Arial" charset="0"/>
              </a:rPr>
              <a:t>Second collision: pick one of the next four slots</a:t>
            </a:r>
          </a:p>
          <a:p>
            <a:pPr lvl="1"/>
            <a:r>
              <a:rPr lang="en-US">
                <a:latin typeface="Arial" charset="0"/>
                <a:ea typeface="Arial" charset="0"/>
                <a:cs typeface="Arial" charset="0"/>
              </a:rPr>
              <a:t>Chance of success after second collision: 75%</a:t>
            </a:r>
          </a:p>
          <a:p>
            <a:pPr lvl="1"/>
            <a:r>
              <a:rPr lang="en-US">
                <a:latin typeface="Arial" charset="0"/>
                <a:ea typeface="Arial" charset="0"/>
                <a:cs typeface="Arial" charset="0"/>
              </a:rPr>
              <a:t>Average delay 2.5 slots</a:t>
            </a:r>
          </a:p>
          <a:p>
            <a:r>
              <a:rPr lang="en-US">
                <a:latin typeface="Arial" charset="0"/>
                <a:cs typeface="Arial" charset="0"/>
              </a:rPr>
              <a:t>In general: after m</a:t>
            </a:r>
            <a:r>
              <a:rPr lang="en-US" baseline="30000">
                <a:latin typeface="Arial" charset="0"/>
                <a:cs typeface="Arial" charset="0"/>
              </a:rPr>
              <a:t>th</a:t>
            </a:r>
            <a:r>
              <a:rPr lang="en-US">
                <a:latin typeface="Arial" charset="0"/>
                <a:cs typeface="Arial" charset="0"/>
              </a:rPr>
              <a:t> collision</a:t>
            </a:r>
          </a:p>
          <a:p>
            <a:pPr lvl="1"/>
            <a:r>
              <a:rPr lang="en-US">
                <a:latin typeface="Arial" charset="0"/>
                <a:ea typeface="Arial" charset="0"/>
                <a:cs typeface="Arial" charset="0"/>
              </a:rPr>
              <a:t>Chance of success: 1-2</a:t>
            </a:r>
            <a:r>
              <a:rPr lang="en-US" baseline="30000">
                <a:latin typeface="Arial" charset="0"/>
                <a:ea typeface="Arial" charset="0"/>
                <a:cs typeface="Arial" charset="0"/>
              </a:rPr>
              <a:t>-m</a:t>
            </a:r>
          </a:p>
          <a:p>
            <a:pPr lvl="1"/>
            <a:r>
              <a:rPr lang="en-US">
                <a:latin typeface="Arial" charset="0"/>
                <a:ea typeface="Arial" charset="0"/>
                <a:cs typeface="Arial" charset="0"/>
              </a:rPr>
              <a:t>Average delay (in slots): ½ + 2</a:t>
            </a:r>
            <a:r>
              <a:rPr lang="en-US" baseline="30000">
                <a:latin typeface="Arial" charset="0"/>
                <a:ea typeface="Arial" charset="0"/>
                <a:cs typeface="Arial" charset="0"/>
              </a:rPr>
              <a:t>(m-1)</a:t>
            </a:r>
          </a:p>
          <a:p>
            <a:pPr lvl="1"/>
            <a:endParaRPr lang="en-US">
              <a:latin typeface="Arial" charset="0"/>
              <a:ea typeface="Arial" charset="0"/>
              <a:cs typeface="Arial" charset="0"/>
            </a:endParaRPr>
          </a:p>
          <a:p>
            <a:endParaRPr lang="en-US">
              <a:latin typeface="Arial" charset="0"/>
              <a:cs typeface="Arial" charset="0"/>
            </a:endParaRPr>
          </a:p>
        </p:txBody>
      </p:sp>
      <p:sp>
        <p:nvSpPr>
          <p:cNvPr id="2765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505B8A53-5CE3-5D45-9A2B-93F163DB32F0}" type="slidenum">
              <a:rPr lang="en-US" sz="1400" b="0">
                <a:latin typeface="Times New Roman" charset="0"/>
              </a:rPr>
              <a:pPr eaLnBrk="1" hangingPunct="1"/>
              <a:t>60</a:t>
            </a:fld>
            <a:endParaRPr lang="en-US" sz="1400" b="0">
              <a:latin typeface="Times New Roman" charset="0"/>
            </a:endParaRPr>
          </a:p>
        </p:txBody>
      </p:sp>
    </p:spTree>
    <p:extLst>
      <p:ext uri="{BB962C8B-B14F-4D97-AF65-F5344CB8AC3E}">
        <p14:creationId xmlns:p14="http://schemas.microsoft.com/office/powerpoint/2010/main" val="27262771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00" y="381000"/>
            <a:ext cx="9004300" cy="685800"/>
          </a:xfrm>
        </p:spPr>
        <p:txBody>
          <a:bodyPr/>
          <a:lstStyle/>
          <a:p>
            <a:r>
              <a:rPr lang="en-US" dirty="0" smtClean="0"/>
              <a:t>BEB: Theory </a:t>
            </a:r>
            <a:r>
              <a:rPr lang="en-US" dirty="0" err="1" smtClean="0"/>
              <a:t>vs</a:t>
            </a:r>
            <a:r>
              <a:rPr lang="en-US" dirty="0" smtClean="0"/>
              <a:t> Reality</a:t>
            </a:r>
            <a:endParaRPr lang="en-US" dirty="0"/>
          </a:p>
        </p:txBody>
      </p:sp>
      <p:sp>
        <p:nvSpPr>
          <p:cNvPr id="3" name="Content Placeholder 2"/>
          <p:cNvSpPr>
            <a:spLocks noGrp="1"/>
          </p:cNvSpPr>
          <p:nvPr>
            <p:ph idx="1"/>
          </p:nvPr>
        </p:nvSpPr>
        <p:spPr/>
        <p:txBody>
          <a:bodyPr/>
          <a:lstStyle/>
          <a:p>
            <a:pPr marL="0" indent="0" algn="ctr">
              <a:buNone/>
            </a:pPr>
            <a:r>
              <a:rPr lang="en-US" i="1" dirty="0"/>
              <a:t>In theory, there is no difference between theory and practice. But, in practice, there is</a:t>
            </a:r>
            <a:r>
              <a:rPr lang="en-US" i="1" dirty="0" smtClean="0"/>
              <a:t>.</a:t>
            </a:r>
          </a:p>
          <a:p>
            <a:pPr marL="0" indent="0" algn="ctr">
              <a:buNone/>
            </a:pPr>
            <a:endParaRPr lang="en-US" i="1" dirty="0"/>
          </a:p>
          <a:p>
            <a:pPr marL="0" indent="0" algn="ctr">
              <a:buNone/>
            </a:pPr>
            <a:endParaRPr lang="en-US" i="1" dirty="0"/>
          </a:p>
        </p:txBody>
      </p:sp>
      <p:sp>
        <p:nvSpPr>
          <p:cNvPr id="4" name="Slide Number Placeholder 3"/>
          <p:cNvSpPr>
            <a:spLocks noGrp="1"/>
          </p:cNvSpPr>
          <p:nvPr>
            <p:ph type="sldNum" sz="quarter" idx="10"/>
          </p:nvPr>
        </p:nvSpPr>
        <p:spPr/>
        <p:txBody>
          <a:bodyPr/>
          <a:lstStyle/>
          <a:p>
            <a:fld id="{104A0A2D-594B-8E49-B425-D639F4F9ACCA}" type="slidenum">
              <a:rPr lang="en-US" smtClean="0">
                <a:solidFill>
                  <a:srgbClr val="000000"/>
                </a:solidFill>
              </a:rPr>
              <a:pPr/>
              <a:t>61</a:t>
            </a:fld>
            <a:endParaRPr lang="en-US">
              <a:solidFill>
                <a:srgbClr val="000000"/>
              </a:solidFill>
            </a:endParaRPr>
          </a:p>
        </p:txBody>
      </p:sp>
    </p:spTree>
    <p:extLst>
      <p:ext uri="{BB962C8B-B14F-4D97-AF65-F5344CB8AC3E}">
        <p14:creationId xmlns:p14="http://schemas.microsoft.com/office/powerpoint/2010/main" val="12113296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BEB Reality</a:t>
            </a:r>
            <a:endParaRPr lang="en-US" dirty="0"/>
          </a:p>
        </p:txBody>
      </p:sp>
      <p:sp>
        <p:nvSpPr>
          <p:cNvPr id="3" name="Content Placeholder 2"/>
          <p:cNvSpPr>
            <a:spLocks noGrp="1"/>
          </p:cNvSpPr>
          <p:nvPr>
            <p:ph idx="1"/>
          </p:nvPr>
        </p:nvSpPr>
        <p:spPr/>
        <p:txBody>
          <a:bodyPr/>
          <a:lstStyle/>
          <a:p>
            <a:r>
              <a:rPr lang="en-US" dirty="0" smtClean="0">
                <a:latin typeface="Arial" charset="0"/>
                <a:ea typeface="Arial" charset="0"/>
                <a:cs typeface="Arial" charset="0"/>
              </a:rPr>
              <a:t>Performs </a:t>
            </a:r>
            <a:r>
              <a:rPr lang="en-US" dirty="0">
                <a:latin typeface="Arial" charset="0"/>
                <a:ea typeface="Arial" charset="0"/>
                <a:cs typeface="Arial" charset="0"/>
              </a:rPr>
              <a:t>well (far from optimal, but no one cares)</a:t>
            </a:r>
          </a:p>
          <a:p>
            <a:pPr lvl="1"/>
            <a:r>
              <a:rPr lang="en-US" i="1" dirty="0" smtClean="0">
                <a:latin typeface="Arial" charset="0"/>
                <a:ea typeface="Arial" charset="0"/>
                <a:cs typeface="Arial" charset="0"/>
              </a:rPr>
              <a:t>Large </a:t>
            </a:r>
            <a:r>
              <a:rPr lang="en-US" i="1" dirty="0">
                <a:latin typeface="Arial" charset="0"/>
                <a:ea typeface="Arial" charset="0"/>
                <a:cs typeface="Arial" charset="0"/>
              </a:rPr>
              <a:t>packets are ~23 times as large as minimal </a:t>
            </a:r>
            <a:r>
              <a:rPr lang="en-US" i="1" dirty="0" smtClean="0">
                <a:latin typeface="Arial" charset="0"/>
                <a:ea typeface="Arial" charset="0"/>
                <a:cs typeface="Arial" charset="0"/>
              </a:rPr>
              <a:t>slot</a:t>
            </a:r>
          </a:p>
          <a:p>
            <a:pPr lvl="1"/>
            <a:endParaRPr lang="en-US" dirty="0">
              <a:latin typeface="Arial" charset="0"/>
              <a:ea typeface="Arial" charset="0"/>
              <a:cs typeface="Arial" charset="0"/>
            </a:endParaRPr>
          </a:p>
          <a:p>
            <a:r>
              <a:rPr lang="en-US" dirty="0">
                <a:latin typeface="Arial" charset="0"/>
                <a:ea typeface="Arial" charset="0"/>
                <a:cs typeface="Arial" charset="0"/>
              </a:rPr>
              <a:t>Is mostly irrelevant</a:t>
            </a:r>
            <a:endParaRPr lang="en-US" i="1" dirty="0">
              <a:latin typeface="Arial" charset="0"/>
              <a:ea typeface="Arial" charset="0"/>
              <a:cs typeface="Arial" charset="0"/>
            </a:endParaRPr>
          </a:p>
          <a:p>
            <a:pPr lvl="1"/>
            <a:r>
              <a:rPr lang="en-US" i="1" dirty="0">
                <a:latin typeface="Arial" charset="0"/>
                <a:ea typeface="Arial" charset="0"/>
                <a:cs typeface="Arial" charset="0"/>
              </a:rPr>
              <a:t>Almost all current </a:t>
            </a:r>
            <a:r>
              <a:rPr lang="en-US" i="1" dirty="0" err="1">
                <a:latin typeface="Arial" charset="0"/>
                <a:ea typeface="Arial" charset="0"/>
                <a:cs typeface="Arial" charset="0"/>
              </a:rPr>
              <a:t>ethernets</a:t>
            </a:r>
            <a:r>
              <a:rPr lang="en-US" i="1" dirty="0">
                <a:latin typeface="Arial" charset="0"/>
                <a:ea typeface="Arial" charset="0"/>
                <a:cs typeface="Arial" charset="0"/>
              </a:rPr>
              <a:t> are </a:t>
            </a:r>
            <a:r>
              <a:rPr lang="en-US" b="1" i="1" dirty="0">
                <a:latin typeface="Arial" charset="0"/>
                <a:ea typeface="Arial" charset="0"/>
                <a:cs typeface="Arial" charset="0"/>
              </a:rPr>
              <a:t>switched</a:t>
            </a:r>
          </a:p>
          <a:p>
            <a:endParaRPr lang="en-US" dirty="0"/>
          </a:p>
        </p:txBody>
      </p:sp>
      <p:sp>
        <p:nvSpPr>
          <p:cNvPr id="4" name="Slide Number Placeholder 3"/>
          <p:cNvSpPr>
            <a:spLocks noGrp="1"/>
          </p:cNvSpPr>
          <p:nvPr>
            <p:ph type="sldNum" sz="quarter" idx="10"/>
          </p:nvPr>
        </p:nvSpPr>
        <p:spPr/>
        <p:txBody>
          <a:bodyPr/>
          <a:lstStyle/>
          <a:p>
            <a:fld id="{104A0A2D-594B-8E49-B425-D639F4F9ACCA}" type="slidenum">
              <a:rPr lang="en-US" smtClean="0">
                <a:solidFill>
                  <a:srgbClr val="000000"/>
                </a:solidFill>
              </a:rPr>
              <a:pPr/>
              <a:t>62</a:t>
            </a:fld>
            <a:endParaRPr lang="en-US">
              <a:solidFill>
                <a:srgbClr val="000000"/>
              </a:solidFill>
            </a:endParaRPr>
          </a:p>
        </p:txBody>
      </p:sp>
    </p:spTree>
    <p:extLst>
      <p:ext uri="{BB962C8B-B14F-4D97-AF65-F5344CB8AC3E}">
        <p14:creationId xmlns:p14="http://schemas.microsoft.com/office/powerpoint/2010/main" val="38543907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dirty="0" smtClean="0">
                <a:latin typeface="Helvetica" charset="0"/>
                <a:ea typeface="ＭＳ Ｐゴシック" charset="0"/>
                <a:cs typeface="ＭＳ Ｐゴシック" charset="0"/>
              </a:rPr>
              <a:t>BEB Theory</a:t>
            </a:r>
            <a:endParaRPr lang="en-US" dirty="0">
              <a:latin typeface="Helvetica" charset="0"/>
              <a:ea typeface="ＭＳ Ｐゴシック" charset="0"/>
              <a:cs typeface="ＭＳ Ｐゴシック" charset="0"/>
            </a:endParaRPr>
          </a:p>
        </p:txBody>
      </p:sp>
      <p:sp>
        <p:nvSpPr>
          <p:cNvPr id="112643" name="Content Placeholder 2"/>
          <p:cNvSpPr>
            <a:spLocks noGrp="1"/>
          </p:cNvSpPr>
          <p:nvPr>
            <p:ph idx="1"/>
          </p:nvPr>
        </p:nvSpPr>
        <p:spPr/>
        <p:txBody>
          <a:bodyPr/>
          <a:lstStyle/>
          <a:p>
            <a:r>
              <a:rPr lang="en-US" dirty="0" smtClean="0">
                <a:latin typeface="Arial" charset="0"/>
                <a:cs typeface="Arial" charset="0"/>
              </a:rPr>
              <a:t>A </a:t>
            </a:r>
            <a:r>
              <a:rPr lang="en-US" dirty="0">
                <a:latin typeface="Arial" charset="0"/>
                <a:cs typeface="Arial" charset="0"/>
              </a:rPr>
              <a:t>very interesting </a:t>
            </a:r>
            <a:r>
              <a:rPr lang="en-US" dirty="0" smtClean="0">
                <a:latin typeface="Arial" charset="0"/>
                <a:cs typeface="Arial" charset="0"/>
              </a:rPr>
              <a:t>algorithm</a:t>
            </a:r>
          </a:p>
          <a:p>
            <a:pPr lvl="2"/>
            <a:endParaRPr lang="en-US" dirty="0">
              <a:latin typeface="Arial" charset="0"/>
              <a:cs typeface="Arial" charset="0"/>
            </a:endParaRPr>
          </a:p>
          <a:p>
            <a:r>
              <a:rPr lang="en-US" dirty="0">
                <a:latin typeface="Arial" charset="0"/>
                <a:ea typeface="Arial" charset="0"/>
                <a:cs typeface="Arial" charset="0"/>
              </a:rPr>
              <a:t>Stability </a:t>
            </a:r>
            <a:r>
              <a:rPr lang="en-US" dirty="0" smtClean="0">
                <a:latin typeface="Arial" charset="0"/>
                <a:ea typeface="Arial" charset="0"/>
                <a:cs typeface="Arial" charset="0"/>
              </a:rPr>
              <a:t>for </a:t>
            </a:r>
            <a:r>
              <a:rPr lang="en-US" dirty="0">
                <a:latin typeface="Arial" charset="0"/>
                <a:ea typeface="Arial" charset="0"/>
                <a:cs typeface="Arial" charset="0"/>
              </a:rPr>
              <a:t>finite N only proved in 1985</a:t>
            </a:r>
          </a:p>
          <a:p>
            <a:pPr lvl="1"/>
            <a:r>
              <a:rPr lang="en-US" dirty="0">
                <a:latin typeface="Arial" charset="0"/>
                <a:ea typeface="Arial" charset="0"/>
                <a:cs typeface="Arial" charset="0"/>
              </a:rPr>
              <a:t>Ethernet can handle nonzero traffic load without </a:t>
            </a:r>
            <a:r>
              <a:rPr lang="en-US" dirty="0" smtClean="0">
                <a:latin typeface="Arial" charset="0"/>
                <a:ea typeface="Arial" charset="0"/>
                <a:cs typeface="Arial" charset="0"/>
              </a:rPr>
              <a:t>collapse</a:t>
            </a:r>
          </a:p>
          <a:p>
            <a:pPr lvl="2"/>
            <a:r>
              <a:rPr lang="en-US" dirty="0" smtClean="0">
                <a:latin typeface="Arial" charset="0"/>
                <a:ea typeface="Arial" charset="0"/>
                <a:cs typeface="Arial" charset="0"/>
              </a:rPr>
              <a:t>Greenberg et al. (AT&amp;T)</a:t>
            </a:r>
            <a:endParaRPr lang="en-US" dirty="0">
              <a:latin typeface="Arial" charset="0"/>
              <a:ea typeface="Arial" charset="0"/>
              <a:cs typeface="Arial" charset="0"/>
            </a:endParaRPr>
          </a:p>
          <a:p>
            <a:pPr lvl="2"/>
            <a:endParaRPr lang="en-US" dirty="0" smtClean="0">
              <a:latin typeface="Arial" charset="0"/>
              <a:ea typeface="Arial" charset="0"/>
              <a:cs typeface="Arial" charset="0"/>
            </a:endParaRPr>
          </a:p>
          <a:p>
            <a:r>
              <a:rPr lang="en-US" dirty="0" smtClean="0">
                <a:latin typeface="Arial" charset="0"/>
                <a:ea typeface="Arial" charset="0"/>
                <a:cs typeface="Arial" charset="0"/>
              </a:rPr>
              <a:t>All </a:t>
            </a:r>
            <a:r>
              <a:rPr lang="en-US" dirty="0" err="1">
                <a:latin typeface="Arial" charset="0"/>
                <a:ea typeface="Arial" charset="0"/>
                <a:cs typeface="Arial" charset="0"/>
              </a:rPr>
              <a:t>backoff</a:t>
            </a:r>
            <a:r>
              <a:rPr lang="en-US" dirty="0">
                <a:latin typeface="Arial" charset="0"/>
                <a:ea typeface="Arial" charset="0"/>
                <a:cs typeface="Arial" charset="0"/>
              </a:rPr>
              <a:t> algorithms unstable for infinite N (1985)</a:t>
            </a:r>
          </a:p>
          <a:p>
            <a:pPr lvl="1"/>
            <a:r>
              <a:rPr lang="en-US" dirty="0">
                <a:latin typeface="Arial" charset="0"/>
                <a:ea typeface="Arial" charset="0"/>
                <a:cs typeface="Arial" charset="0"/>
              </a:rPr>
              <a:t>Poisson model: infinite user pool, </a:t>
            </a:r>
            <a:r>
              <a:rPr lang="en-US" dirty="0" smtClean="0">
                <a:latin typeface="Arial" charset="0"/>
                <a:ea typeface="Arial" charset="0"/>
                <a:cs typeface="Arial" charset="0"/>
              </a:rPr>
              <a:t>total </a:t>
            </a:r>
            <a:r>
              <a:rPr lang="en-US" dirty="0">
                <a:latin typeface="Arial" charset="0"/>
                <a:ea typeface="Arial" charset="0"/>
                <a:cs typeface="Arial" charset="0"/>
              </a:rPr>
              <a:t>demand is </a:t>
            </a:r>
            <a:r>
              <a:rPr lang="en-US" dirty="0" smtClean="0">
                <a:latin typeface="Arial" charset="0"/>
                <a:ea typeface="Arial" charset="0"/>
                <a:cs typeface="Arial" charset="0"/>
              </a:rPr>
              <a:t>finite</a:t>
            </a:r>
          </a:p>
          <a:p>
            <a:pPr lvl="2"/>
            <a:r>
              <a:rPr lang="en-US" dirty="0" smtClean="0">
                <a:latin typeface="Arial" charset="0"/>
                <a:ea typeface="Arial" charset="0"/>
                <a:cs typeface="Arial" charset="0"/>
              </a:rPr>
              <a:t>David Aldous (UCB Statistics)</a:t>
            </a:r>
          </a:p>
          <a:p>
            <a:pPr lvl="1"/>
            <a:endParaRPr lang="en-US" dirty="0">
              <a:latin typeface="Arial" charset="0"/>
              <a:ea typeface="Arial" charset="0"/>
              <a:cs typeface="Arial" charset="0"/>
            </a:endParaRPr>
          </a:p>
          <a:p>
            <a:r>
              <a:rPr lang="en-US" dirty="0">
                <a:latin typeface="Arial" charset="0"/>
                <a:ea typeface="Arial" charset="0"/>
                <a:cs typeface="Arial" charset="0"/>
              </a:rPr>
              <a:t>Not of practical interest, but </a:t>
            </a:r>
            <a:r>
              <a:rPr lang="en-US" dirty="0" smtClean="0">
                <a:latin typeface="Arial" charset="0"/>
                <a:ea typeface="Arial" charset="0"/>
                <a:cs typeface="Arial" charset="0"/>
              </a:rPr>
              <a:t>gives important insight</a:t>
            </a:r>
          </a:p>
          <a:p>
            <a:pPr lvl="1"/>
            <a:r>
              <a:rPr lang="en-US" dirty="0" smtClean="0">
                <a:latin typeface="Arial" charset="0"/>
                <a:ea typeface="Arial" charset="0"/>
                <a:cs typeface="Arial" charset="0"/>
              </a:rPr>
              <a:t>Multiple access should be in your “bag of tricks”</a:t>
            </a:r>
            <a:endParaRPr lang="en-US" dirty="0">
              <a:latin typeface="Arial" charset="0"/>
              <a:ea typeface="Arial" charset="0"/>
              <a:cs typeface="Arial" charset="0"/>
            </a:endParaRPr>
          </a:p>
        </p:txBody>
      </p:sp>
      <p:sp>
        <p:nvSpPr>
          <p:cNvPr id="2867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398AF502-89C7-F84C-A488-F67A33D10025}" type="slidenum">
              <a:rPr lang="en-US" sz="1400" b="0">
                <a:latin typeface="Times New Roman" charset="0"/>
              </a:rPr>
              <a:pPr eaLnBrk="1" hangingPunct="1"/>
              <a:t>63</a:t>
            </a:fld>
            <a:endParaRPr lang="en-US" sz="1400" b="0">
              <a:latin typeface="Times New Roman" charset="0"/>
            </a:endParaRPr>
          </a:p>
        </p:txBody>
      </p:sp>
    </p:spTree>
    <p:extLst>
      <p:ext uri="{BB962C8B-B14F-4D97-AF65-F5344CB8AC3E}">
        <p14:creationId xmlns:p14="http://schemas.microsoft.com/office/powerpoint/2010/main" val="39195561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4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4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4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64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264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2643">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264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264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build="p" bldLvl="3"/>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p:txBody>
          <a:bodyPr/>
          <a:lstStyle/>
          <a:p>
            <a:r>
              <a:rPr lang="en-US" dirty="0"/>
              <a:t>T</a:t>
            </a:r>
            <a:r>
              <a:rPr lang="en-US" dirty="0" smtClean="0"/>
              <a:t>wo hosts, each with infinite packets to send</a:t>
            </a:r>
          </a:p>
          <a:p>
            <a:endParaRPr lang="en-US" dirty="0"/>
          </a:p>
          <a:p>
            <a:r>
              <a:rPr lang="en-US" dirty="0" smtClean="0"/>
              <a:t>What happens under BEB?</a:t>
            </a:r>
          </a:p>
          <a:p>
            <a:endParaRPr lang="en-US" dirty="0" smtClean="0"/>
          </a:p>
          <a:p>
            <a:r>
              <a:rPr lang="en-US" dirty="0" smtClean="0"/>
              <a:t>Throughput high or low?</a:t>
            </a:r>
          </a:p>
          <a:p>
            <a:endParaRPr lang="en-US" dirty="0" smtClean="0"/>
          </a:p>
          <a:p>
            <a:r>
              <a:rPr lang="en-US" dirty="0" smtClean="0"/>
              <a:t>Bandwidth shared equally or not?</a:t>
            </a:r>
            <a:endParaRPr lang="en-US" dirty="0"/>
          </a:p>
        </p:txBody>
      </p:sp>
      <p:sp>
        <p:nvSpPr>
          <p:cNvPr id="4" name="Slide Number Placeholder 3"/>
          <p:cNvSpPr>
            <a:spLocks noGrp="1"/>
          </p:cNvSpPr>
          <p:nvPr>
            <p:ph type="sldNum" sz="quarter" idx="10"/>
          </p:nvPr>
        </p:nvSpPr>
        <p:spPr/>
        <p:txBody>
          <a:bodyPr/>
          <a:lstStyle/>
          <a:p>
            <a:fld id="{104A0A2D-594B-8E49-B425-D639F4F9ACCA}" type="slidenum">
              <a:rPr lang="en-US" smtClean="0">
                <a:solidFill>
                  <a:srgbClr val="000000"/>
                </a:solidFill>
              </a:rPr>
              <a:pPr/>
              <a:t>64</a:t>
            </a:fld>
            <a:endParaRPr lang="en-US">
              <a:solidFill>
                <a:srgbClr val="000000"/>
              </a:solidFill>
            </a:endParaRPr>
          </a:p>
        </p:txBody>
      </p:sp>
    </p:spTree>
    <p:extLst>
      <p:ext uri="{BB962C8B-B14F-4D97-AF65-F5344CB8AC3E}">
        <p14:creationId xmlns:p14="http://schemas.microsoft.com/office/powerpoint/2010/main" val="26713350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BEB Game Show!</a:t>
            </a:r>
            <a:endParaRPr lang="en-US" dirty="0"/>
          </a:p>
        </p:txBody>
      </p:sp>
      <p:sp>
        <p:nvSpPr>
          <p:cNvPr id="3" name="Content Placeholder 2"/>
          <p:cNvSpPr>
            <a:spLocks noGrp="1"/>
          </p:cNvSpPr>
          <p:nvPr>
            <p:ph idx="1"/>
          </p:nvPr>
        </p:nvSpPr>
        <p:spPr/>
        <p:txBody>
          <a:bodyPr/>
          <a:lstStyle/>
          <a:p>
            <a:r>
              <a:rPr lang="en-US" dirty="0" smtClean="0"/>
              <a:t>Starring two enthusiastic volunteers</a:t>
            </a:r>
          </a:p>
          <a:p>
            <a:endParaRPr lang="en-US" dirty="0"/>
          </a:p>
          <a:p>
            <a:endParaRPr lang="en-US" dirty="0"/>
          </a:p>
        </p:txBody>
      </p:sp>
      <p:sp>
        <p:nvSpPr>
          <p:cNvPr id="4" name="Slide Number Placeholder 3"/>
          <p:cNvSpPr>
            <a:spLocks noGrp="1"/>
          </p:cNvSpPr>
          <p:nvPr>
            <p:ph type="sldNum" sz="quarter" idx="10"/>
          </p:nvPr>
        </p:nvSpPr>
        <p:spPr/>
        <p:txBody>
          <a:bodyPr/>
          <a:lstStyle/>
          <a:p>
            <a:fld id="{104A0A2D-594B-8E49-B425-D639F4F9ACCA}" type="slidenum">
              <a:rPr lang="en-US" smtClean="0">
                <a:solidFill>
                  <a:srgbClr val="000000"/>
                </a:solidFill>
              </a:rPr>
              <a:pPr/>
              <a:t>65</a:t>
            </a:fld>
            <a:endParaRPr lang="en-US">
              <a:solidFill>
                <a:srgbClr val="000000"/>
              </a:solidFill>
            </a:endParaRPr>
          </a:p>
        </p:txBody>
      </p:sp>
    </p:spTree>
    <p:extLst>
      <p:ext uri="{BB962C8B-B14F-4D97-AF65-F5344CB8AC3E}">
        <p14:creationId xmlns:p14="http://schemas.microsoft.com/office/powerpoint/2010/main" val="1153658352"/>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atin typeface="Helvetica" charset="0"/>
                <a:ea typeface="ＭＳ Ｐゴシック" charset="0"/>
                <a:cs typeface="ＭＳ Ｐゴシック" charset="0"/>
              </a:rPr>
              <a:t>MAC </a:t>
            </a:r>
            <a:r>
              <a:rPr lang="ja-JP" altLang="en-US">
                <a:latin typeface="Helvetica" charset="0"/>
                <a:ea typeface="ＭＳ Ｐゴシック" charset="0"/>
                <a:cs typeface="ＭＳ Ｐゴシック" charset="0"/>
              </a:rPr>
              <a:t>“</a:t>
            </a:r>
            <a:r>
              <a:rPr lang="en-US">
                <a:latin typeface="Helvetica" charset="0"/>
                <a:ea typeface="ＭＳ Ｐゴシック" charset="0"/>
                <a:cs typeface="ＭＳ Ｐゴシック" charset="0"/>
              </a:rPr>
              <a:t>Channel Capture</a:t>
            </a:r>
            <a:r>
              <a:rPr lang="ja-JP" altLang="en-US">
                <a:latin typeface="Helvetica" charset="0"/>
                <a:ea typeface="ＭＳ Ｐゴシック" charset="0"/>
                <a:cs typeface="ＭＳ Ｐゴシック" charset="0"/>
              </a:rPr>
              <a:t>”</a:t>
            </a:r>
            <a:r>
              <a:rPr lang="en-US">
                <a:latin typeface="Helvetica" charset="0"/>
                <a:ea typeface="ＭＳ Ｐゴシック" charset="0"/>
                <a:cs typeface="ＭＳ Ｐゴシック" charset="0"/>
              </a:rPr>
              <a:t> in BEB</a:t>
            </a:r>
          </a:p>
        </p:txBody>
      </p:sp>
      <p:sp>
        <p:nvSpPr>
          <p:cNvPr id="113667" name="Content Placeholder 2"/>
          <p:cNvSpPr>
            <a:spLocks noGrp="1"/>
          </p:cNvSpPr>
          <p:nvPr>
            <p:ph idx="1"/>
          </p:nvPr>
        </p:nvSpPr>
        <p:spPr/>
        <p:txBody>
          <a:bodyPr/>
          <a:lstStyle/>
          <a:p>
            <a:r>
              <a:rPr lang="en-US" dirty="0">
                <a:latin typeface="Arial" charset="0"/>
                <a:cs typeface="Arial" charset="0"/>
              </a:rPr>
              <a:t>F</a:t>
            </a:r>
            <a:r>
              <a:rPr lang="en-US" dirty="0" smtClean="0">
                <a:latin typeface="Arial" charset="0"/>
                <a:cs typeface="Arial" charset="0"/>
              </a:rPr>
              <a:t>inite </a:t>
            </a:r>
            <a:r>
              <a:rPr lang="en-US" dirty="0">
                <a:latin typeface="Arial" charset="0"/>
                <a:cs typeface="Arial" charset="0"/>
              </a:rPr>
              <a:t>chance that </a:t>
            </a:r>
            <a:r>
              <a:rPr lang="en-US" dirty="0" smtClean="0">
                <a:latin typeface="Arial" charset="0"/>
                <a:cs typeface="Arial" charset="0"/>
              </a:rPr>
              <a:t>first </a:t>
            </a:r>
            <a:r>
              <a:rPr lang="en-US" dirty="0">
                <a:latin typeface="Arial" charset="0"/>
                <a:cs typeface="Arial" charset="0"/>
              </a:rPr>
              <a:t>one to have a successful transmission will never relinquish the channel</a:t>
            </a:r>
          </a:p>
          <a:p>
            <a:pPr lvl="1"/>
            <a:r>
              <a:rPr lang="en-US" dirty="0">
                <a:latin typeface="Arial" charset="0"/>
                <a:ea typeface="Arial" charset="0"/>
                <a:cs typeface="Arial" charset="0"/>
              </a:rPr>
              <a:t>The other host will </a:t>
            </a:r>
            <a:r>
              <a:rPr lang="en-US" i="1" dirty="0">
                <a:latin typeface="Arial" charset="0"/>
                <a:ea typeface="Arial" charset="0"/>
                <a:cs typeface="Arial" charset="0"/>
              </a:rPr>
              <a:t>never </a:t>
            </a:r>
            <a:r>
              <a:rPr lang="en-US" dirty="0">
                <a:latin typeface="Arial" charset="0"/>
                <a:ea typeface="Arial" charset="0"/>
                <a:cs typeface="Arial" charset="0"/>
              </a:rPr>
              <a:t>send a </a:t>
            </a:r>
            <a:r>
              <a:rPr lang="en-US" dirty="0" smtClean="0">
                <a:latin typeface="Arial" charset="0"/>
                <a:ea typeface="Arial" charset="0"/>
                <a:cs typeface="Arial" charset="0"/>
              </a:rPr>
              <a:t>packet</a:t>
            </a:r>
          </a:p>
          <a:p>
            <a:pPr lvl="1"/>
            <a:endParaRPr lang="en-US" dirty="0">
              <a:latin typeface="Arial" charset="0"/>
              <a:ea typeface="Arial" charset="0"/>
              <a:cs typeface="Arial" charset="0"/>
            </a:endParaRPr>
          </a:p>
          <a:p>
            <a:r>
              <a:rPr lang="en-US" dirty="0" smtClean="0">
                <a:latin typeface="Arial" charset="0"/>
                <a:ea typeface="Arial" charset="0"/>
                <a:cs typeface="Arial" charset="0"/>
              </a:rPr>
              <a:t>Therefore, asymptotically channel is fully utilized and completely allocated to one host</a:t>
            </a:r>
            <a:endParaRPr lang="en-US" dirty="0">
              <a:latin typeface="Arial" charset="0"/>
              <a:cs typeface="Arial" charset="0"/>
            </a:endParaRPr>
          </a:p>
          <a:p>
            <a:endParaRPr lang="en-US" dirty="0">
              <a:latin typeface="Arial" charset="0"/>
              <a:cs typeface="Arial" charset="0"/>
            </a:endParaRPr>
          </a:p>
          <a:p>
            <a:pPr>
              <a:buFontTx/>
              <a:buNone/>
            </a:pPr>
            <a:endParaRPr lang="en-US" dirty="0">
              <a:latin typeface="Arial" charset="0"/>
              <a:cs typeface="Arial" charset="0"/>
            </a:endParaRPr>
          </a:p>
        </p:txBody>
      </p:sp>
      <p:sp>
        <p:nvSpPr>
          <p:cNvPr id="2970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CDF7B1EF-5A64-874B-9D8A-6B8802D55E3B}" type="slidenum">
              <a:rPr lang="en-US" sz="1400" b="0">
                <a:latin typeface="Times New Roman" charset="0"/>
              </a:rPr>
              <a:pPr eaLnBrk="1" hangingPunct="1"/>
              <a:t>66</a:t>
            </a:fld>
            <a:endParaRPr lang="en-US" sz="1400" b="0">
              <a:latin typeface="Times New Roman" charset="0"/>
            </a:endParaRPr>
          </a:p>
        </p:txBody>
      </p:sp>
    </p:spTree>
    <p:extLst>
      <p:ext uri="{BB962C8B-B14F-4D97-AF65-F5344CB8AC3E}">
        <p14:creationId xmlns:p14="http://schemas.microsoft.com/office/powerpoint/2010/main" val="9458646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6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366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36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atin typeface="Helvetica" charset="0"/>
                <a:ea typeface="ＭＳ Ｐゴシック" charset="0"/>
                <a:cs typeface="ＭＳ Ｐゴシック" charset="0"/>
              </a:rPr>
              <a:t>Example</a:t>
            </a:r>
          </a:p>
        </p:txBody>
      </p:sp>
      <p:sp>
        <p:nvSpPr>
          <p:cNvPr id="113667" name="Content Placeholder 2"/>
          <p:cNvSpPr>
            <a:spLocks noGrp="1"/>
          </p:cNvSpPr>
          <p:nvPr>
            <p:ph idx="1"/>
          </p:nvPr>
        </p:nvSpPr>
        <p:spPr/>
        <p:txBody>
          <a:bodyPr/>
          <a:lstStyle/>
          <a:p>
            <a:r>
              <a:rPr lang="en-US">
                <a:latin typeface="Arial" charset="0"/>
                <a:cs typeface="Arial" charset="0"/>
              </a:rPr>
              <a:t>Two hosts, each with infinite packets to send</a:t>
            </a:r>
          </a:p>
          <a:p>
            <a:pPr lvl="1"/>
            <a:r>
              <a:rPr lang="en-US">
                <a:latin typeface="Arial" charset="0"/>
                <a:ea typeface="Arial" charset="0"/>
                <a:cs typeface="Arial" charset="0"/>
              </a:rPr>
              <a:t>Slot 1: collision</a:t>
            </a:r>
          </a:p>
          <a:p>
            <a:pPr lvl="1"/>
            <a:r>
              <a:rPr lang="en-US">
                <a:latin typeface="Arial" charset="0"/>
                <a:ea typeface="Arial" charset="0"/>
                <a:cs typeface="Arial" charset="0"/>
              </a:rPr>
              <a:t>Slot 2: each resends with prob ½</a:t>
            </a:r>
          </a:p>
          <a:p>
            <a:pPr lvl="2"/>
            <a:r>
              <a:rPr lang="en-US">
                <a:latin typeface="Arial" charset="0"/>
                <a:ea typeface="Arial" charset="0"/>
                <a:cs typeface="Arial" charset="0"/>
              </a:rPr>
              <a:t>Assume host A sends, host B does not</a:t>
            </a:r>
          </a:p>
          <a:p>
            <a:pPr lvl="1"/>
            <a:r>
              <a:rPr lang="en-US">
                <a:latin typeface="Arial" charset="0"/>
                <a:ea typeface="Arial" charset="0"/>
                <a:cs typeface="Arial" charset="0"/>
              </a:rPr>
              <a:t>Slot 3: A and B both send (collision)</a:t>
            </a:r>
          </a:p>
          <a:p>
            <a:pPr lvl="1"/>
            <a:r>
              <a:rPr lang="en-US">
                <a:latin typeface="Arial" charset="0"/>
                <a:ea typeface="Arial" charset="0"/>
                <a:cs typeface="Arial" charset="0"/>
              </a:rPr>
              <a:t>Slot 4: A sends with probability ½, B with prob. ¼</a:t>
            </a:r>
          </a:p>
          <a:p>
            <a:pPr lvl="2"/>
            <a:r>
              <a:rPr lang="en-US">
                <a:latin typeface="Arial" charset="0"/>
                <a:ea typeface="Arial" charset="0"/>
                <a:cs typeface="Arial" charset="0"/>
              </a:rPr>
              <a:t>Assume A sends, B does not</a:t>
            </a:r>
          </a:p>
          <a:p>
            <a:pPr lvl="1"/>
            <a:r>
              <a:rPr lang="en-US">
                <a:latin typeface="Arial" charset="0"/>
                <a:ea typeface="Arial" charset="0"/>
                <a:cs typeface="Arial" charset="0"/>
              </a:rPr>
              <a:t>Slot 5: A definitely sends, B sends with prob. ¼</a:t>
            </a:r>
          </a:p>
          <a:p>
            <a:pPr lvl="2"/>
            <a:r>
              <a:rPr lang="en-US">
                <a:latin typeface="Arial" charset="0"/>
                <a:ea typeface="Arial" charset="0"/>
                <a:cs typeface="Arial" charset="0"/>
              </a:rPr>
              <a:t>Assume collision</a:t>
            </a:r>
          </a:p>
          <a:p>
            <a:pPr lvl="1"/>
            <a:r>
              <a:rPr lang="en-US">
                <a:latin typeface="Arial" charset="0"/>
                <a:ea typeface="Arial" charset="0"/>
                <a:cs typeface="Arial" charset="0"/>
              </a:rPr>
              <a:t>Slot 6: A sends with probability ½, B with prob. 1/8</a:t>
            </a:r>
          </a:p>
          <a:p>
            <a:pPr lvl="1"/>
            <a:endParaRPr lang="en-US">
              <a:latin typeface="Arial" charset="0"/>
              <a:ea typeface="Arial" charset="0"/>
              <a:cs typeface="Arial" charset="0"/>
            </a:endParaRPr>
          </a:p>
          <a:p>
            <a:r>
              <a:rPr lang="en-US">
                <a:latin typeface="Arial" charset="0"/>
                <a:cs typeface="Arial" charset="0"/>
              </a:rPr>
              <a:t>Conclusion: if A gets through first, the prob. of B sending successfully halves with each collision</a:t>
            </a:r>
          </a:p>
          <a:p>
            <a:endParaRPr lang="en-US">
              <a:latin typeface="Arial" charset="0"/>
              <a:cs typeface="Arial" charset="0"/>
            </a:endParaRPr>
          </a:p>
          <a:p>
            <a:endParaRPr lang="en-US">
              <a:latin typeface="Arial" charset="0"/>
              <a:cs typeface="Arial" charset="0"/>
            </a:endParaRPr>
          </a:p>
          <a:p>
            <a:endParaRPr lang="en-US">
              <a:latin typeface="Arial" charset="0"/>
              <a:cs typeface="Arial" charset="0"/>
            </a:endParaRPr>
          </a:p>
          <a:p>
            <a:pPr>
              <a:buFontTx/>
              <a:buNone/>
            </a:pPr>
            <a:endParaRPr lang="en-US">
              <a:latin typeface="Arial" charset="0"/>
              <a:cs typeface="Arial" charset="0"/>
            </a:endParaRPr>
          </a:p>
        </p:txBody>
      </p:sp>
      <p:sp>
        <p:nvSpPr>
          <p:cNvPr id="3072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F4FFF0C3-E0CB-664F-BB22-A28BB55E8B07}" type="slidenum">
              <a:rPr lang="en-US" sz="1400" b="0">
                <a:latin typeface="Times New Roman" charset="0"/>
              </a:rPr>
              <a:pPr eaLnBrk="1" hangingPunct="1"/>
              <a:t>67</a:t>
            </a:fld>
            <a:endParaRPr lang="en-US" sz="1400" b="0">
              <a:latin typeface="Times New Roman" charset="0"/>
            </a:endParaRPr>
          </a:p>
        </p:txBody>
      </p:sp>
    </p:spTree>
    <p:extLst>
      <p:ext uri="{BB962C8B-B14F-4D97-AF65-F5344CB8AC3E}">
        <p14:creationId xmlns:p14="http://schemas.microsoft.com/office/powerpoint/2010/main" val="21022792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6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36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36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366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366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366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3667">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3667">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3667">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3667">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366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build="p" bldLvl="3"/>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Question</a:t>
            </a:r>
            <a:endParaRPr lang="en-US" dirty="0"/>
          </a:p>
        </p:txBody>
      </p:sp>
      <p:sp>
        <p:nvSpPr>
          <p:cNvPr id="3" name="Content Placeholder 2"/>
          <p:cNvSpPr>
            <a:spLocks noGrp="1"/>
          </p:cNvSpPr>
          <p:nvPr>
            <p:ph idx="1"/>
          </p:nvPr>
        </p:nvSpPr>
        <p:spPr/>
        <p:txBody>
          <a:bodyPr/>
          <a:lstStyle/>
          <a:p>
            <a:r>
              <a:rPr lang="en-US" dirty="0" smtClean="0"/>
              <a:t>Hosts now have large but finite # packets to send</a:t>
            </a:r>
          </a:p>
          <a:p>
            <a:endParaRPr lang="en-US" dirty="0"/>
          </a:p>
          <a:p>
            <a:r>
              <a:rPr lang="en-US" dirty="0" smtClean="0"/>
              <a:t>What happens under BEB?</a:t>
            </a:r>
          </a:p>
          <a:p>
            <a:endParaRPr lang="en-US" dirty="0" smtClean="0"/>
          </a:p>
          <a:p>
            <a:r>
              <a:rPr lang="en-US" dirty="0" smtClean="0"/>
              <a:t>Throughput high or low?</a:t>
            </a:r>
          </a:p>
          <a:p>
            <a:endParaRPr lang="en-US" dirty="0" smtClean="0"/>
          </a:p>
        </p:txBody>
      </p:sp>
      <p:sp>
        <p:nvSpPr>
          <p:cNvPr id="4" name="Slide Number Placeholder 3"/>
          <p:cNvSpPr>
            <a:spLocks noGrp="1"/>
          </p:cNvSpPr>
          <p:nvPr>
            <p:ph type="sldNum" sz="quarter" idx="10"/>
          </p:nvPr>
        </p:nvSpPr>
        <p:spPr/>
        <p:txBody>
          <a:bodyPr/>
          <a:lstStyle/>
          <a:p>
            <a:fld id="{104A0A2D-594B-8E49-B425-D639F4F9ACCA}" type="slidenum">
              <a:rPr lang="en-US" smtClean="0">
                <a:solidFill>
                  <a:srgbClr val="000000"/>
                </a:solidFill>
              </a:rPr>
              <a:pPr/>
              <a:t>68</a:t>
            </a:fld>
            <a:endParaRPr lang="en-US">
              <a:solidFill>
                <a:srgbClr val="000000"/>
              </a:solidFill>
            </a:endParaRPr>
          </a:p>
        </p:txBody>
      </p:sp>
    </p:spTree>
    <p:extLst>
      <p:ext uri="{BB962C8B-B14F-4D97-AF65-F5344CB8AC3E}">
        <p14:creationId xmlns:p14="http://schemas.microsoft.com/office/powerpoint/2010/main" val="3471432391"/>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a:t>
            </a:r>
            <a:endParaRPr lang="en-US" dirty="0"/>
          </a:p>
        </p:txBody>
      </p:sp>
      <p:sp>
        <p:nvSpPr>
          <p:cNvPr id="3" name="Content Placeholder 2"/>
          <p:cNvSpPr>
            <a:spLocks noGrp="1"/>
          </p:cNvSpPr>
          <p:nvPr>
            <p:ph idx="1"/>
          </p:nvPr>
        </p:nvSpPr>
        <p:spPr/>
        <p:txBody>
          <a:bodyPr/>
          <a:lstStyle/>
          <a:p>
            <a:r>
              <a:rPr lang="en-US" dirty="0" smtClean="0"/>
              <a:t>Efficiency less than one, no matter how many packets</a:t>
            </a:r>
          </a:p>
          <a:p>
            <a:endParaRPr lang="en-US" dirty="0"/>
          </a:p>
          <a:p>
            <a:r>
              <a:rPr lang="en-US" dirty="0" smtClean="0"/>
              <a:t>Time you wait for loser to start is proportional to time winner was sending….</a:t>
            </a:r>
          </a:p>
        </p:txBody>
      </p:sp>
      <p:sp>
        <p:nvSpPr>
          <p:cNvPr id="4" name="Slide Number Placeholder 3"/>
          <p:cNvSpPr>
            <a:spLocks noGrp="1"/>
          </p:cNvSpPr>
          <p:nvPr>
            <p:ph type="sldNum" sz="quarter" idx="10"/>
          </p:nvPr>
        </p:nvSpPr>
        <p:spPr/>
        <p:txBody>
          <a:bodyPr/>
          <a:lstStyle/>
          <a:p>
            <a:fld id="{104A0A2D-594B-8E49-B425-D639F4F9ACCA}" type="slidenum">
              <a:rPr lang="en-US" smtClean="0">
                <a:solidFill>
                  <a:srgbClr val="000000"/>
                </a:solidFill>
              </a:rPr>
              <a:pPr/>
              <a:t>69</a:t>
            </a:fld>
            <a:endParaRPr lang="en-US">
              <a:solidFill>
                <a:srgbClr val="000000"/>
              </a:solidFill>
            </a:endParaRPr>
          </a:p>
        </p:txBody>
      </p:sp>
    </p:spTree>
    <p:extLst>
      <p:ext uri="{BB962C8B-B14F-4D97-AF65-F5344CB8AC3E}">
        <p14:creationId xmlns:p14="http://schemas.microsoft.com/office/powerpoint/2010/main" val="115856035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Clarification from last time</a:t>
            </a:r>
            <a:endParaRPr lang="en-US" dirty="0"/>
          </a:p>
        </p:txBody>
      </p:sp>
      <p:sp>
        <p:nvSpPr>
          <p:cNvPr id="3" name="Content Placeholder 2"/>
          <p:cNvSpPr>
            <a:spLocks noGrp="1"/>
          </p:cNvSpPr>
          <p:nvPr>
            <p:ph idx="1"/>
          </p:nvPr>
        </p:nvSpPr>
        <p:spPr/>
        <p:txBody>
          <a:bodyPr/>
          <a:lstStyle/>
          <a:p>
            <a:r>
              <a:rPr lang="en-US" dirty="0" smtClean="0"/>
              <a:t>Routing tables in “Routing Along DAGs” are per-destination</a:t>
            </a:r>
          </a:p>
          <a:p>
            <a:pPr lvl="4"/>
            <a:endParaRPr lang="en-US" dirty="0"/>
          </a:p>
          <a:p>
            <a:r>
              <a:rPr lang="en-US" dirty="0" smtClean="0"/>
              <a:t>Each link has a direction for each destination</a:t>
            </a:r>
          </a:p>
          <a:p>
            <a:pPr lvl="1"/>
            <a:r>
              <a:rPr lang="en-US" dirty="0" smtClean="0"/>
              <a:t>The direction of the link needed to reach A may be different than the direction of the link needed to reach B</a:t>
            </a:r>
          </a:p>
          <a:p>
            <a:pPr lvl="5"/>
            <a:endParaRPr lang="en-US" dirty="0"/>
          </a:p>
          <a:p>
            <a:r>
              <a:rPr lang="en-US" dirty="0" smtClean="0"/>
              <a:t>This is no different than distance vector routing</a:t>
            </a:r>
          </a:p>
          <a:p>
            <a:pPr lvl="1"/>
            <a:r>
              <a:rPr lang="en-US" dirty="0" smtClean="0"/>
              <a:t>DV has a distance for each destination</a:t>
            </a:r>
          </a:p>
          <a:p>
            <a:pPr lvl="1"/>
            <a:endParaRPr lang="en-US" dirty="0"/>
          </a:p>
          <a:p>
            <a:r>
              <a:rPr lang="en-US" dirty="0" smtClean="0"/>
              <a:t>RAD has a vector of directions for each link</a:t>
            </a:r>
            <a:endParaRPr lang="en-US" dirty="0"/>
          </a:p>
        </p:txBody>
      </p:sp>
      <p:sp>
        <p:nvSpPr>
          <p:cNvPr id="4" name="Slide Number Placeholder 3"/>
          <p:cNvSpPr>
            <a:spLocks noGrp="1"/>
          </p:cNvSpPr>
          <p:nvPr>
            <p:ph type="sldNum" sz="quarter" idx="10"/>
          </p:nvPr>
        </p:nvSpPr>
        <p:spPr/>
        <p:txBody>
          <a:bodyPr/>
          <a:lstStyle/>
          <a:p>
            <a:fld id="{104A0A2D-594B-8E49-B425-D639F4F9ACCA}" type="slidenum">
              <a:rPr lang="en-US" smtClean="0">
                <a:solidFill>
                  <a:srgbClr val="000000"/>
                </a:solidFill>
              </a:rPr>
              <a:pPr/>
              <a:t>7</a:t>
            </a:fld>
            <a:endParaRPr lang="en-US">
              <a:solidFill>
                <a:srgbClr val="000000"/>
              </a:solidFill>
            </a:endParaRPr>
          </a:p>
        </p:txBody>
      </p:sp>
    </p:spTree>
    <p:extLst>
      <p:ext uri="{BB962C8B-B14F-4D97-AF65-F5344CB8AC3E}">
        <p14:creationId xmlns:p14="http://schemas.microsoft.com/office/powerpoint/2010/main" val="2726389017"/>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atin typeface="Helvetica" charset="0"/>
                <a:ea typeface="ＭＳ Ｐゴシック" charset="0"/>
                <a:cs typeface="ＭＳ Ｐゴシック" charset="0"/>
              </a:rPr>
              <a:t>Different Backoff Functions</a:t>
            </a:r>
          </a:p>
        </p:txBody>
      </p:sp>
      <p:sp>
        <p:nvSpPr>
          <p:cNvPr id="3" name="Content Placeholder 2"/>
          <p:cNvSpPr>
            <a:spLocks noGrp="1"/>
          </p:cNvSpPr>
          <p:nvPr>
            <p:ph idx="1"/>
          </p:nvPr>
        </p:nvSpPr>
        <p:spPr/>
        <p:txBody>
          <a:bodyPr/>
          <a:lstStyle/>
          <a:p>
            <a:r>
              <a:rPr lang="en-US" dirty="0">
                <a:latin typeface="Arial" charset="0"/>
                <a:cs typeface="Arial" charset="0"/>
              </a:rPr>
              <a:t>Exponential: </a:t>
            </a:r>
            <a:r>
              <a:rPr lang="en-US" dirty="0" err="1">
                <a:latin typeface="Arial" charset="0"/>
                <a:cs typeface="Arial" charset="0"/>
              </a:rPr>
              <a:t>backoff</a:t>
            </a:r>
            <a:r>
              <a:rPr lang="en-US" dirty="0">
                <a:latin typeface="Arial" charset="0"/>
                <a:cs typeface="Arial" charset="0"/>
              </a:rPr>
              <a:t> ~ </a:t>
            </a:r>
            <a:r>
              <a:rPr lang="en-US" dirty="0" err="1">
                <a:latin typeface="Arial" charset="0"/>
                <a:cs typeface="Arial" charset="0"/>
              </a:rPr>
              <a:t>a</a:t>
            </a:r>
            <a:r>
              <a:rPr lang="en-US" baseline="30000" dirty="0" err="1">
                <a:latin typeface="Arial" charset="0"/>
                <a:cs typeface="Arial" charset="0"/>
              </a:rPr>
              <a:t>i</a:t>
            </a:r>
            <a:endParaRPr lang="en-US" baseline="30000" dirty="0">
              <a:latin typeface="Arial" charset="0"/>
              <a:cs typeface="Arial" charset="0"/>
            </a:endParaRPr>
          </a:p>
          <a:p>
            <a:pPr lvl="1"/>
            <a:r>
              <a:rPr lang="en-US" dirty="0">
                <a:latin typeface="Arial" charset="0"/>
                <a:ea typeface="Arial" charset="0"/>
                <a:cs typeface="Arial" charset="0"/>
              </a:rPr>
              <a:t>Channel </a:t>
            </a:r>
            <a:r>
              <a:rPr lang="en-US" dirty="0" smtClean="0">
                <a:latin typeface="Arial" charset="0"/>
                <a:ea typeface="Arial" charset="0"/>
                <a:cs typeface="Arial" charset="0"/>
              </a:rPr>
              <a:t>capture?</a:t>
            </a:r>
          </a:p>
          <a:p>
            <a:pPr lvl="1"/>
            <a:r>
              <a:rPr lang="en-US" dirty="0" smtClean="0">
                <a:latin typeface="Arial" charset="0"/>
                <a:ea typeface="Arial" charset="0"/>
                <a:cs typeface="Arial" charset="0"/>
              </a:rPr>
              <a:t>Efficiency?</a:t>
            </a:r>
            <a:endParaRPr lang="en-US" i="1" dirty="0">
              <a:solidFill>
                <a:srgbClr val="FF0000"/>
              </a:solidFill>
              <a:latin typeface="Arial" charset="0"/>
              <a:ea typeface="Arial" charset="0"/>
              <a:cs typeface="Arial" charset="0"/>
            </a:endParaRPr>
          </a:p>
          <a:p>
            <a:pPr lvl="2"/>
            <a:endParaRPr lang="en-US" dirty="0">
              <a:latin typeface="Arial" charset="0"/>
              <a:ea typeface="Arial" charset="0"/>
              <a:cs typeface="Arial" charset="0"/>
            </a:endParaRPr>
          </a:p>
          <a:p>
            <a:r>
              <a:rPr lang="en-US" dirty="0" err="1">
                <a:latin typeface="Arial" charset="0"/>
                <a:cs typeface="Arial" charset="0"/>
              </a:rPr>
              <a:t>Superlinear</a:t>
            </a:r>
            <a:r>
              <a:rPr lang="en-US" dirty="0">
                <a:latin typeface="Arial" charset="0"/>
                <a:cs typeface="Arial" charset="0"/>
              </a:rPr>
              <a:t> polynomial: </a:t>
            </a:r>
            <a:r>
              <a:rPr lang="en-US" dirty="0" err="1">
                <a:latin typeface="Arial" charset="0"/>
                <a:cs typeface="Arial" charset="0"/>
              </a:rPr>
              <a:t>backoff</a:t>
            </a:r>
            <a:r>
              <a:rPr lang="en-US" dirty="0">
                <a:latin typeface="Arial" charset="0"/>
                <a:cs typeface="Arial" charset="0"/>
              </a:rPr>
              <a:t> ~ </a:t>
            </a:r>
            <a:r>
              <a:rPr lang="en-US" dirty="0" err="1">
                <a:latin typeface="Arial" charset="0"/>
                <a:cs typeface="Arial" charset="0"/>
              </a:rPr>
              <a:t>i</a:t>
            </a:r>
            <a:r>
              <a:rPr lang="en-US" baseline="30000" dirty="0" err="1">
                <a:latin typeface="Arial" charset="0"/>
                <a:cs typeface="Arial" charset="0"/>
              </a:rPr>
              <a:t>p</a:t>
            </a:r>
            <a:r>
              <a:rPr lang="en-US" dirty="0">
                <a:latin typeface="Arial" charset="0"/>
                <a:cs typeface="Arial" charset="0"/>
              </a:rPr>
              <a:t> p&gt;1</a:t>
            </a:r>
          </a:p>
          <a:p>
            <a:pPr lvl="1"/>
            <a:r>
              <a:rPr lang="en-US" dirty="0">
                <a:latin typeface="Arial" charset="0"/>
                <a:ea typeface="Arial" charset="0"/>
                <a:cs typeface="Arial" charset="0"/>
              </a:rPr>
              <a:t>Channel </a:t>
            </a:r>
            <a:r>
              <a:rPr lang="en-US" dirty="0" smtClean="0">
                <a:latin typeface="Arial" charset="0"/>
                <a:ea typeface="Arial" charset="0"/>
                <a:cs typeface="Arial" charset="0"/>
              </a:rPr>
              <a:t>capture?</a:t>
            </a:r>
            <a:endParaRPr lang="en-US" dirty="0">
              <a:latin typeface="Arial" charset="0"/>
              <a:ea typeface="Arial" charset="0"/>
              <a:cs typeface="Arial" charset="0"/>
            </a:endParaRPr>
          </a:p>
          <a:p>
            <a:pPr lvl="1"/>
            <a:r>
              <a:rPr lang="en-US" dirty="0" smtClean="0">
                <a:latin typeface="Arial" charset="0"/>
                <a:ea typeface="Arial" charset="0"/>
                <a:cs typeface="Arial" charset="0"/>
              </a:rPr>
              <a:t>Efficiency?</a:t>
            </a:r>
          </a:p>
          <a:p>
            <a:pPr lvl="2"/>
            <a:endParaRPr lang="en-US" dirty="0">
              <a:latin typeface="Arial" charset="0"/>
              <a:ea typeface="Arial" charset="0"/>
              <a:cs typeface="Arial" charset="0"/>
            </a:endParaRPr>
          </a:p>
          <a:p>
            <a:r>
              <a:rPr lang="en-US" dirty="0" err="1">
                <a:latin typeface="Arial" charset="0"/>
                <a:cs typeface="Arial" charset="0"/>
              </a:rPr>
              <a:t>Sublinear</a:t>
            </a:r>
            <a:r>
              <a:rPr lang="en-US" dirty="0">
                <a:latin typeface="Arial" charset="0"/>
                <a:cs typeface="Arial" charset="0"/>
              </a:rPr>
              <a:t> polynomial: </a:t>
            </a:r>
            <a:r>
              <a:rPr lang="en-US" dirty="0" err="1">
                <a:latin typeface="Arial" charset="0"/>
                <a:cs typeface="Arial" charset="0"/>
              </a:rPr>
              <a:t>backoff</a:t>
            </a:r>
            <a:r>
              <a:rPr lang="en-US" dirty="0">
                <a:latin typeface="Arial" charset="0"/>
                <a:cs typeface="Arial" charset="0"/>
              </a:rPr>
              <a:t> ~ </a:t>
            </a:r>
            <a:r>
              <a:rPr lang="en-US" dirty="0" err="1">
                <a:latin typeface="Arial" charset="0"/>
                <a:cs typeface="Arial" charset="0"/>
              </a:rPr>
              <a:t>i</a:t>
            </a:r>
            <a:r>
              <a:rPr lang="en-US" baseline="30000" dirty="0" err="1">
                <a:latin typeface="Arial" charset="0"/>
                <a:cs typeface="Arial" charset="0"/>
              </a:rPr>
              <a:t>p</a:t>
            </a:r>
            <a:r>
              <a:rPr lang="en-US" dirty="0">
                <a:latin typeface="Arial" charset="0"/>
                <a:cs typeface="Arial" charset="0"/>
              </a:rPr>
              <a:t> p≤1</a:t>
            </a:r>
          </a:p>
          <a:p>
            <a:pPr lvl="1"/>
            <a:r>
              <a:rPr lang="en-US" dirty="0">
                <a:latin typeface="Arial" charset="0"/>
                <a:ea typeface="Arial" charset="0"/>
                <a:cs typeface="Arial" charset="0"/>
              </a:rPr>
              <a:t>C</a:t>
            </a:r>
            <a:r>
              <a:rPr lang="en-US" dirty="0" smtClean="0">
                <a:latin typeface="Arial" charset="0"/>
                <a:ea typeface="Arial" charset="0"/>
                <a:cs typeface="Arial" charset="0"/>
              </a:rPr>
              <a:t>hannel capture?</a:t>
            </a:r>
            <a:endParaRPr lang="en-US" dirty="0">
              <a:latin typeface="Arial" charset="0"/>
              <a:ea typeface="Arial" charset="0"/>
              <a:cs typeface="Arial" charset="0"/>
            </a:endParaRPr>
          </a:p>
          <a:p>
            <a:pPr lvl="1"/>
            <a:r>
              <a:rPr lang="en-US" dirty="0" smtClean="0">
                <a:latin typeface="Arial" charset="0"/>
                <a:ea typeface="Arial" charset="0"/>
                <a:cs typeface="Arial" charset="0"/>
              </a:rPr>
              <a:t>Efficiency?</a:t>
            </a:r>
            <a:endParaRPr lang="en-US" i="1" dirty="0">
              <a:solidFill>
                <a:srgbClr val="FF0000"/>
              </a:solidFill>
              <a:latin typeface="Arial" charset="0"/>
              <a:ea typeface="Arial" charset="0"/>
              <a:cs typeface="Arial" charset="0"/>
            </a:endParaRPr>
          </a:p>
        </p:txBody>
      </p:sp>
      <p:sp>
        <p:nvSpPr>
          <p:cNvPr id="3482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A8F08667-EC54-4E47-9129-B24074B25809}" type="slidenum">
              <a:rPr lang="en-US" sz="1400" b="0">
                <a:latin typeface="Times New Roman" charset="0"/>
              </a:rPr>
              <a:pPr eaLnBrk="1" hangingPunct="1"/>
              <a:t>70</a:t>
            </a:fld>
            <a:endParaRPr lang="en-US" sz="1400" b="0">
              <a:latin typeface="Times New Roman" charset="0"/>
            </a:endParaRPr>
          </a:p>
        </p:txBody>
      </p:sp>
    </p:spTree>
    <p:extLst>
      <p:ext uri="{BB962C8B-B14F-4D97-AF65-F5344CB8AC3E}">
        <p14:creationId xmlns:p14="http://schemas.microsoft.com/office/powerpoint/2010/main" val="27233074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atin typeface="Helvetica" charset="0"/>
                <a:ea typeface="ＭＳ Ｐゴシック" charset="0"/>
                <a:cs typeface="ＭＳ Ｐゴシック" charset="0"/>
              </a:rPr>
              <a:t>Different Backoff Functions</a:t>
            </a:r>
          </a:p>
        </p:txBody>
      </p:sp>
      <p:sp>
        <p:nvSpPr>
          <p:cNvPr id="3" name="Content Placeholder 2"/>
          <p:cNvSpPr>
            <a:spLocks noGrp="1"/>
          </p:cNvSpPr>
          <p:nvPr>
            <p:ph idx="1"/>
          </p:nvPr>
        </p:nvSpPr>
        <p:spPr/>
        <p:txBody>
          <a:bodyPr/>
          <a:lstStyle/>
          <a:p>
            <a:r>
              <a:rPr lang="en-US" dirty="0">
                <a:latin typeface="Arial" charset="0"/>
                <a:cs typeface="Arial" charset="0"/>
              </a:rPr>
              <a:t>Exponential: </a:t>
            </a:r>
            <a:r>
              <a:rPr lang="en-US" dirty="0" err="1">
                <a:latin typeface="Arial" charset="0"/>
                <a:cs typeface="Arial" charset="0"/>
              </a:rPr>
              <a:t>backoff</a:t>
            </a:r>
            <a:r>
              <a:rPr lang="en-US" dirty="0">
                <a:latin typeface="Arial" charset="0"/>
                <a:cs typeface="Arial" charset="0"/>
              </a:rPr>
              <a:t> ~ </a:t>
            </a:r>
            <a:r>
              <a:rPr lang="en-US" dirty="0" err="1">
                <a:latin typeface="Arial" charset="0"/>
                <a:cs typeface="Arial" charset="0"/>
              </a:rPr>
              <a:t>a</a:t>
            </a:r>
            <a:r>
              <a:rPr lang="en-US" baseline="30000" dirty="0" err="1">
                <a:latin typeface="Arial" charset="0"/>
                <a:cs typeface="Arial" charset="0"/>
              </a:rPr>
              <a:t>i</a:t>
            </a:r>
            <a:endParaRPr lang="en-US" baseline="30000" dirty="0">
              <a:latin typeface="Arial" charset="0"/>
              <a:cs typeface="Arial" charset="0"/>
            </a:endParaRPr>
          </a:p>
          <a:p>
            <a:pPr lvl="1"/>
            <a:r>
              <a:rPr lang="en-US" dirty="0">
                <a:latin typeface="Arial" charset="0"/>
                <a:ea typeface="Arial" charset="0"/>
                <a:cs typeface="Arial" charset="0"/>
              </a:rPr>
              <a:t>Channel capture </a:t>
            </a:r>
            <a:r>
              <a:rPr lang="en-US" sz="2000" i="1" dirty="0">
                <a:solidFill>
                  <a:srgbClr val="FF0000"/>
                </a:solidFill>
                <a:latin typeface="Arial" charset="0"/>
                <a:ea typeface="Arial" charset="0"/>
                <a:cs typeface="Arial" charset="0"/>
              </a:rPr>
              <a:t>(loser might not send until winner idle)</a:t>
            </a:r>
            <a:endParaRPr lang="en-US" dirty="0">
              <a:latin typeface="Arial" charset="0"/>
              <a:ea typeface="Arial" charset="0"/>
              <a:cs typeface="Arial" charset="0"/>
            </a:endParaRPr>
          </a:p>
          <a:p>
            <a:pPr lvl="1"/>
            <a:r>
              <a:rPr lang="en-US" dirty="0">
                <a:latin typeface="Arial" charset="0"/>
                <a:ea typeface="Arial" charset="0"/>
                <a:cs typeface="Arial" charset="0"/>
              </a:rPr>
              <a:t>Efficiency less than 1 </a:t>
            </a:r>
            <a:r>
              <a:rPr lang="en-US" sz="2000" i="1" dirty="0">
                <a:solidFill>
                  <a:srgbClr val="FF0000"/>
                </a:solidFill>
                <a:latin typeface="Arial" charset="0"/>
                <a:ea typeface="Arial" charset="0"/>
                <a:cs typeface="Arial" charset="0"/>
              </a:rPr>
              <a:t>(time wasted waiting for loser to start)</a:t>
            </a:r>
            <a:endParaRPr lang="en-US" i="1" dirty="0">
              <a:solidFill>
                <a:srgbClr val="FF0000"/>
              </a:solidFill>
              <a:latin typeface="Arial" charset="0"/>
              <a:ea typeface="Arial" charset="0"/>
              <a:cs typeface="Arial" charset="0"/>
            </a:endParaRPr>
          </a:p>
          <a:p>
            <a:pPr lvl="1"/>
            <a:endParaRPr lang="en-US" dirty="0">
              <a:latin typeface="Arial" charset="0"/>
              <a:ea typeface="Arial" charset="0"/>
              <a:cs typeface="Arial" charset="0"/>
            </a:endParaRPr>
          </a:p>
          <a:p>
            <a:r>
              <a:rPr lang="en-US" dirty="0" err="1">
                <a:latin typeface="Arial" charset="0"/>
                <a:cs typeface="Arial" charset="0"/>
              </a:rPr>
              <a:t>Superlinear</a:t>
            </a:r>
            <a:r>
              <a:rPr lang="en-US" dirty="0">
                <a:latin typeface="Arial" charset="0"/>
                <a:cs typeface="Arial" charset="0"/>
              </a:rPr>
              <a:t> polynomial: </a:t>
            </a:r>
            <a:r>
              <a:rPr lang="en-US" dirty="0" err="1">
                <a:latin typeface="Arial" charset="0"/>
                <a:cs typeface="Arial" charset="0"/>
              </a:rPr>
              <a:t>backoff</a:t>
            </a:r>
            <a:r>
              <a:rPr lang="en-US" dirty="0">
                <a:latin typeface="Arial" charset="0"/>
                <a:cs typeface="Arial" charset="0"/>
              </a:rPr>
              <a:t> ~ </a:t>
            </a:r>
            <a:r>
              <a:rPr lang="en-US" dirty="0" err="1">
                <a:latin typeface="Arial" charset="0"/>
                <a:cs typeface="Arial" charset="0"/>
              </a:rPr>
              <a:t>i</a:t>
            </a:r>
            <a:r>
              <a:rPr lang="en-US" baseline="30000" dirty="0" err="1">
                <a:latin typeface="Arial" charset="0"/>
                <a:cs typeface="Arial" charset="0"/>
              </a:rPr>
              <a:t>p</a:t>
            </a:r>
            <a:r>
              <a:rPr lang="en-US" dirty="0">
                <a:latin typeface="Arial" charset="0"/>
                <a:cs typeface="Arial" charset="0"/>
              </a:rPr>
              <a:t> p&gt;1</a:t>
            </a:r>
          </a:p>
          <a:p>
            <a:pPr lvl="1"/>
            <a:r>
              <a:rPr lang="en-US" dirty="0">
                <a:latin typeface="Arial" charset="0"/>
                <a:ea typeface="Arial" charset="0"/>
                <a:cs typeface="Arial" charset="0"/>
              </a:rPr>
              <a:t>Channel capture</a:t>
            </a:r>
          </a:p>
          <a:p>
            <a:pPr lvl="1"/>
            <a:r>
              <a:rPr lang="en-US" dirty="0">
                <a:latin typeface="Arial" charset="0"/>
                <a:ea typeface="Arial" charset="0"/>
                <a:cs typeface="Arial" charset="0"/>
              </a:rPr>
              <a:t>Efficiency is 1 (for any finite </a:t>
            </a:r>
            <a:r>
              <a:rPr lang="en-US" dirty="0" smtClean="0">
                <a:latin typeface="Arial" charset="0"/>
                <a:ea typeface="Arial" charset="0"/>
                <a:cs typeface="Arial" charset="0"/>
              </a:rPr>
              <a:t># of hosts N)</a:t>
            </a:r>
            <a:endParaRPr lang="en-US" dirty="0">
              <a:latin typeface="Arial" charset="0"/>
              <a:ea typeface="Arial" charset="0"/>
              <a:cs typeface="Arial" charset="0"/>
            </a:endParaRPr>
          </a:p>
          <a:p>
            <a:pPr lvl="1"/>
            <a:endParaRPr lang="en-US" dirty="0">
              <a:latin typeface="Arial" charset="0"/>
              <a:ea typeface="Arial" charset="0"/>
              <a:cs typeface="Arial" charset="0"/>
            </a:endParaRPr>
          </a:p>
          <a:p>
            <a:r>
              <a:rPr lang="en-US" dirty="0" err="1">
                <a:latin typeface="Arial" charset="0"/>
                <a:cs typeface="Arial" charset="0"/>
              </a:rPr>
              <a:t>Sublinear</a:t>
            </a:r>
            <a:r>
              <a:rPr lang="en-US" dirty="0">
                <a:latin typeface="Arial" charset="0"/>
                <a:cs typeface="Arial" charset="0"/>
              </a:rPr>
              <a:t> polynomial: </a:t>
            </a:r>
            <a:r>
              <a:rPr lang="en-US" dirty="0" err="1">
                <a:latin typeface="Arial" charset="0"/>
                <a:cs typeface="Arial" charset="0"/>
              </a:rPr>
              <a:t>backoff</a:t>
            </a:r>
            <a:r>
              <a:rPr lang="en-US" dirty="0">
                <a:latin typeface="Arial" charset="0"/>
                <a:cs typeface="Arial" charset="0"/>
              </a:rPr>
              <a:t> ~ </a:t>
            </a:r>
            <a:r>
              <a:rPr lang="en-US" dirty="0" err="1">
                <a:latin typeface="Arial" charset="0"/>
                <a:cs typeface="Arial" charset="0"/>
              </a:rPr>
              <a:t>i</a:t>
            </a:r>
            <a:r>
              <a:rPr lang="en-US" baseline="30000" dirty="0" err="1">
                <a:latin typeface="Arial" charset="0"/>
                <a:cs typeface="Arial" charset="0"/>
              </a:rPr>
              <a:t>p</a:t>
            </a:r>
            <a:r>
              <a:rPr lang="en-US" dirty="0">
                <a:latin typeface="Arial" charset="0"/>
                <a:cs typeface="Arial" charset="0"/>
              </a:rPr>
              <a:t> p≤1</a:t>
            </a:r>
          </a:p>
          <a:p>
            <a:pPr lvl="1"/>
            <a:r>
              <a:rPr lang="en-US" dirty="0">
                <a:latin typeface="Arial" charset="0"/>
                <a:ea typeface="Arial" charset="0"/>
                <a:cs typeface="Arial" charset="0"/>
              </a:rPr>
              <a:t>No channel capture </a:t>
            </a:r>
            <a:r>
              <a:rPr lang="en-US" sz="2000" i="1" dirty="0">
                <a:solidFill>
                  <a:srgbClr val="FF0000"/>
                </a:solidFill>
                <a:latin typeface="Arial" charset="0"/>
                <a:ea typeface="Arial" charset="0"/>
                <a:cs typeface="Arial" charset="0"/>
              </a:rPr>
              <a:t>(loser not shut out)</a:t>
            </a:r>
            <a:endParaRPr lang="en-US" dirty="0">
              <a:latin typeface="Arial" charset="0"/>
              <a:ea typeface="Arial" charset="0"/>
              <a:cs typeface="Arial" charset="0"/>
            </a:endParaRPr>
          </a:p>
          <a:p>
            <a:pPr lvl="1"/>
            <a:r>
              <a:rPr lang="en-US" dirty="0">
                <a:latin typeface="Arial" charset="0"/>
                <a:ea typeface="Arial" charset="0"/>
                <a:cs typeface="Arial" charset="0"/>
              </a:rPr>
              <a:t>Efficiency is less than 1 (and goes to zero for large N)</a:t>
            </a:r>
          </a:p>
          <a:p>
            <a:pPr lvl="2"/>
            <a:r>
              <a:rPr lang="en-US" i="1" dirty="0">
                <a:solidFill>
                  <a:srgbClr val="FF0000"/>
                </a:solidFill>
                <a:latin typeface="Arial" charset="0"/>
                <a:ea typeface="Arial" charset="0"/>
                <a:cs typeface="Arial" charset="0"/>
              </a:rPr>
              <a:t>Time wasted resolving collisions</a:t>
            </a:r>
          </a:p>
        </p:txBody>
      </p:sp>
      <p:sp>
        <p:nvSpPr>
          <p:cNvPr id="3482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eaLnBrk="1" hangingPunct="1"/>
            <a:fld id="{A8F08667-EC54-4E47-9129-B24074B25809}" type="slidenum">
              <a:rPr lang="en-US" sz="1400" b="0">
                <a:latin typeface="Times New Roman" charset="0"/>
              </a:rPr>
              <a:pPr eaLnBrk="1" hangingPunct="1"/>
              <a:t>71</a:t>
            </a:fld>
            <a:endParaRPr lang="en-US" sz="1400" b="0">
              <a:latin typeface="Times New Roman" charset="0"/>
            </a:endParaRPr>
          </a:p>
        </p:txBody>
      </p:sp>
    </p:spTree>
    <p:extLst>
      <p:ext uri="{BB962C8B-B14F-4D97-AF65-F5344CB8AC3E}">
        <p14:creationId xmlns:p14="http://schemas.microsoft.com/office/powerpoint/2010/main" val="2565501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I Care?</a:t>
            </a:r>
            <a:endParaRPr lang="en-US" dirty="0"/>
          </a:p>
        </p:txBody>
      </p:sp>
      <p:sp>
        <p:nvSpPr>
          <p:cNvPr id="3" name="Content Placeholder 2"/>
          <p:cNvSpPr>
            <a:spLocks noGrp="1"/>
          </p:cNvSpPr>
          <p:nvPr>
            <p:ph idx="1"/>
          </p:nvPr>
        </p:nvSpPr>
        <p:spPr/>
        <p:txBody>
          <a:bodyPr/>
          <a:lstStyle/>
          <a:p>
            <a:r>
              <a:rPr lang="en-US" dirty="0" smtClean="0"/>
              <a:t>Why do you like music?</a:t>
            </a:r>
          </a:p>
          <a:p>
            <a:pPr lvl="2"/>
            <a:endParaRPr lang="en-US" dirty="0"/>
          </a:p>
          <a:p>
            <a:r>
              <a:rPr lang="en-US" dirty="0" smtClean="0"/>
              <a:t>It makes me happy….</a:t>
            </a:r>
          </a:p>
          <a:p>
            <a:pPr lvl="2"/>
            <a:endParaRPr lang="en-US" dirty="0"/>
          </a:p>
          <a:p>
            <a:r>
              <a:rPr lang="en-US" dirty="0" smtClean="0"/>
              <a:t>But also, until this work was done, no one knew about capture, or what properties of the </a:t>
            </a:r>
            <a:r>
              <a:rPr lang="en-US" dirty="0" err="1" smtClean="0"/>
              <a:t>backoff</a:t>
            </a:r>
            <a:r>
              <a:rPr lang="en-US" dirty="0" smtClean="0"/>
              <a:t> enabled it.</a:t>
            </a:r>
          </a:p>
          <a:p>
            <a:pPr lvl="3"/>
            <a:endParaRPr lang="en-US" dirty="0"/>
          </a:p>
          <a:p>
            <a:r>
              <a:rPr lang="en-US" dirty="0" smtClean="0"/>
              <a:t>You don’t understand something until you’ve </a:t>
            </a:r>
            <a:r>
              <a:rPr lang="en-US" b="1" i="1" dirty="0" smtClean="0"/>
              <a:t>played</a:t>
            </a:r>
            <a:r>
              <a:rPr lang="en-US" dirty="0" smtClean="0"/>
              <a:t> with it.  Just getting it to work isn’t enough.</a:t>
            </a:r>
            <a:endParaRPr lang="en-US" dirty="0"/>
          </a:p>
        </p:txBody>
      </p:sp>
      <p:sp>
        <p:nvSpPr>
          <p:cNvPr id="4" name="Slide Number Placeholder 3"/>
          <p:cNvSpPr>
            <a:spLocks noGrp="1"/>
          </p:cNvSpPr>
          <p:nvPr>
            <p:ph type="sldNum" sz="quarter" idx="10"/>
          </p:nvPr>
        </p:nvSpPr>
        <p:spPr/>
        <p:txBody>
          <a:bodyPr/>
          <a:lstStyle/>
          <a:p>
            <a:fld id="{104A0A2D-594B-8E49-B425-D639F4F9ACCA}" type="slidenum">
              <a:rPr lang="en-US" smtClean="0">
                <a:solidFill>
                  <a:srgbClr val="000000"/>
                </a:solidFill>
              </a:rPr>
              <a:pPr/>
              <a:t>72</a:t>
            </a:fld>
            <a:endParaRPr lang="en-US">
              <a:solidFill>
                <a:srgbClr val="000000"/>
              </a:solidFill>
            </a:endParaRPr>
          </a:p>
        </p:txBody>
      </p:sp>
    </p:spTree>
    <p:extLst>
      <p:ext uri="{BB962C8B-B14F-4D97-AF65-F5344CB8AC3E}">
        <p14:creationId xmlns:p14="http://schemas.microsoft.com/office/powerpoint/2010/main" val="18110934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That’s All for Today!</a:t>
            </a:r>
            <a:endParaRPr lang="en-US" dirty="0"/>
          </a:p>
        </p:txBody>
      </p:sp>
      <p:sp>
        <p:nvSpPr>
          <p:cNvPr id="3" name="Content Placeholder 2"/>
          <p:cNvSpPr>
            <a:spLocks noGrp="1"/>
          </p:cNvSpPr>
          <p:nvPr>
            <p:ph idx="1"/>
          </p:nvPr>
        </p:nvSpPr>
        <p:spPr/>
        <p:txBody>
          <a:bodyPr/>
          <a:lstStyle/>
          <a:p>
            <a:r>
              <a:rPr lang="en-US" dirty="0" smtClean="0"/>
              <a:t>Next week, congestion control</a:t>
            </a:r>
          </a:p>
        </p:txBody>
      </p:sp>
      <p:sp>
        <p:nvSpPr>
          <p:cNvPr id="4" name="Slide Number Placeholder 3"/>
          <p:cNvSpPr>
            <a:spLocks noGrp="1"/>
          </p:cNvSpPr>
          <p:nvPr>
            <p:ph type="sldNum" sz="quarter" idx="10"/>
          </p:nvPr>
        </p:nvSpPr>
        <p:spPr/>
        <p:txBody>
          <a:bodyPr/>
          <a:lstStyle/>
          <a:p>
            <a:fld id="{104A0A2D-594B-8E49-B425-D639F4F9ACCA}" type="slidenum">
              <a:rPr lang="en-US" smtClean="0">
                <a:solidFill>
                  <a:srgbClr val="000000"/>
                </a:solidFill>
              </a:rPr>
              <a:pPr/>
              <a:t>73</a:t>
            </a:fld>
            <a:endParaRPr lang="en-US">
              <a:solidFill>
                <a:srgbClr val="000000"/>
              </a:solidFill>
            </a:endParaRPr>
          </a:p>
        </p:txBody>
      </p:sp>
    </p:spTree>
    <p:extLst>
      <p:ext uri="{BB962C8B-B14F-4D97-AF65-F5344CB8AC3E}">
        <p14:creationId xmlns:p14="http://schemas.microsoft.com/office/powerpoint/2010/main" val="145684893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History</a:t>
            </a:r>
            <a:endParaRPr lang="en-US" dirty="0"/>
          </a:p>
        </p:txBody>
      </p:sp>
      <p:sp>
        <p:nvSpPr>
          <p:cNvPr id="3" name="Content Placeholder 2"/>
          <p:cNvSpPr>
            <a:spLocks noGrp="1"/>
          </p:cNvSpPr>
          <p:nvPr>
            <p:ph idx="1"/>
          </p:nvPr>
        </p:nvSpPr>
        <p:spPr/>
        <p:txBody>
          <a:bodyPr/>
          <a:lstStyle/>
          <a:p>
            <a:r>
              <a:rPr lang="en-US" dirty="0" smtClean="0"/>
              <a:t>Ethernet was invented as a broadcast technology</a:t>
            </a:r>
          </a:p>
          <a:p>
            <a:pPr lvl="1"/>
            <a:r>
              <a:rPr lang="en-US" dirty="0" smtClean="0"/>
              <a:t>Each packet received by all attached hosts</a:t>
            </a:r>
          </a:p>
          <a:p>
            <a:pPr lvl="7"/>
            <a:endParaRPr lang="en-US" dirty="0"/>
          </a:p>
          <a:p>
            <a:r>
              <a:rPr lang="en-US" dirty="0" smtClean="0"/>
              <a:t>Easy to set up, cheap to build</a:t>
            </a:r>
          </a:p>
          <a:p>
            <a:pPr lvl="1"/>
            <a:r>
              <a:rPr lang="en-US" dirty="0" smtClean="0"/>
              <a:t>But hosts had to share channel (multiple access)</a:t>
            </a:r>
          </a:p>
          <a:p>
            <a:pPr lvl="7"/>
            <a:endParaRPr lang="en-US" dirty="0"/>
          </a:p>
          <a:p>
            <a:r>
              <a:rPr lang="en-US" dirty="0" smtClean="0"/>
              <a:t>Current Ethernets are “switched”</a:t>
            </a:r>
          </a:p>
          <a:p>
            <a:pPr lvl="1"/>
            <a:r>
              <a:rPr lang="en-US" dirty="0" smtClean="0"/>
              <a:t>No sharing</a:t>
            </a:r>
          </a:p>
          <a:p>
            <a:pPr lvl="7"/>
            <a:endParaRPr lang="en-US" dirty="0"/>
          </a:p>
          <a:p>
            <a:r>
              <a:rPr lang="en-US" dirty="0" smtClean="0"/>
              <a:t>But need spanning tree to route on switches</a:t>
            </a:r>
          </a:p>
          <a:p>
            <a:pPr lvl="1"/>
            <a:r>
              <a:rPr lang="en-US" dirty="0" smtClean="0"/>
              <a:t>Everyone hates spanning tree, trying to eliminate it</a:t>
            </a:r>
          </a:p>
          <a:p>
            <a:endParaRPr lang="en-US" dirty="0"/>
          </a:p>
          <a:p>
            <a:endParaRPr lang="en-US" dirty="0"/>
          </a:p>
        </p:txBody>
      </p:sp>
      <p:sp>
        <p:nvSpPr>
          <p:cNvPr id="4" name="Slide Number Placeholder 3"/>
          <p:cNvSpPr>
            <a:spLocks noGrp="1"/>
          </p:cNvSpPr>
          <p:nvPr>
            <p:ph type="sldNum" sz="quarter" idx="10"/>
          </p:nvPr>
        </p:nvSpPr>
        <p:spPr/>
        <p:txBody>
          <a:bodyPr/>
          <a:lstStyle/>
          <a:p>
            <a:fld id="{104A0A2D-594B-8E49-B425-D639F4F9ACCA}" type="slidenum">
              <a:rPr lang="en-US" smtClean="0">
                <a:solidFill>
                  <a:srgbClr val="000000"/>
                </a:solidFill>
              </a:rPr>
              <a:pPr/>
              <a:t>8</a:t>
            </a:fld>
            <a:endParaRPr lang="en-US">
              <a:solidFill>
                <a:srgbClr val="000000"/>
              </a:solidFill>
            </a:endParaRPr>
          </a:p>
        </p:txBody>
      </p:sp>
    </p:spTree>
    <p:extLst>
      <p:ext uri="{BB962C8B-B14F-4D97-AF65-F5344CB8AC3E}">
        <p14:creationId xmlns:p14="http://schemas.microsoft.com/office/powerpoint/2010/main" val="29155323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a:t>
            </a:r>
            <a:endParaRPr lang="en-US" dirty="0"/>
          </a:p>
        </p:txBody>
      </p:sp>
      <p:sp>
        <p:nvSpPr>
          <p:cNvPr id="3" name="Content Placeholder 2"/>
          <p:cNvSpPr>
            <a:spLocks noGrp="1"/>
          </p:cNvSpPr>
          <p:nvPr>
            <p:ph idx="1"/>
          </p:nvPr>
        </p:nvSpPr>
        <p:spPr/>
        <p:txBody>
          <a:bodyPr/>
          <a:lstStyle/>
          <a:p>
            <a:r>
              <a:rPr lang="en-US" dirty="0" smtClean="0"/>
              <a:t>Study two algorithms that are dying out</a:t>
            </a:r>
          </a:p>
          <a:p>
            <a:pPr lvl="1"/>
            <a:r>
              <a:rPr lang="en-US" dirty="0" smtClean="0"/>
              <a:t>But both important conceptually!</a:t>
            </a:r>
          </a:p>
          <a:p>
            <a:pPr lvl="4"/>
            <a:endParaRPr lang="en-US" dirty="0"/>
          </a:p>
          <a:p>
            <a:r>
              <a:rPr lang="en-US" dirty="0"/>
              <a:t>Spanning Tree (endangered algorithms list</a:t>
            </a:r>
            <a:r>
              <a:rPr lang="en-US" dirty="0" smtClean="0"/>
              <a:t>)</a:t>
            </a:r>
          </a:p>
          <a:p>
            <a:pPr lvl="1"/>
            <a:r>
              <a:rPr lang="en-US" dirty="0" smtClean="0"/>
              <a:t>Still used, but alternatives being developed</a:t>
            </a:r>
            <a:endParaRPr lang="en-US" dirty="0"/>
          </a:p>
          <a:p>
            <a:pPr lvl="5"/>
            <a:endParaRPr lang="en-US" dirty="0"/>
          </a:p>
          <a:p>
            <a:r>
              <a:rPr lang="en-US" dirty="0" smtClean="0"/>
              <a:t>Multiple Access in wired media (extinct)</a:t>
            </a:r>
          </a:p>
          <a:p>
            <a:pPr lvl="1"/>
            <a:r>
              <a:rPr lang="en-US" dirty="0" smtClean="0"/>
              <a:t>Not used at all, but useful background for wireless</a:t>
            </a:r>
          </a:p>
          <a:p>
            <a:endParaRPr lang="en-US" dirty="0"/>
          </a:p>
        </p:txBody>
      </p:sp>
      <p:sp>
        <p:nvSpPr>
          <p:cNvPr id="4" name="Slide Number Placeholder 3"/>
          <p:cNvSpPr>
            <a:spLocks noGrp="1"/>
          </p:cNvSpPr>
          <p:nvPr>
            <p:ph type="sldNum" sz="quarter" idx="10"/>
          </p:nvPr>
        </p:nvSpPr>
        <p:spPr/>
        <p:txBody>
          <a:bodyPr/>
          <a:lstStyle/>
          <a:p>
            <a:fld id="{104A0A2D-594B-8E49-B425-D639F4F9ACCA}" type="slidenum">
              <a:rPr lang="en-US" smtClean="0">
                <a:solidFill>
                  <a:srgbClr val="000000"/>
                </a:solidFill>
              </a:rPr>
              <a:pPr/>
              <a:t>9</a:t>
            </a:fld>
            <a:endParaRPr lang="en-US">
              <a:solidFill>
                <a:srgbClr val="000000"/>
              </a:solidFill>
            </a:endParaRPr>
          </a:p>
        </p:txBody>
      </p:sp>
    </p:spTree>
    <p:extLst>
      <p:ext uri="{BB962C8B-B14F-4D97-AF65-F5344CB8AC3E}">
        <p14:creationId xmlns:p14="http://schemas.microsoft.com/office/powerpoint/2010/main" val="1176889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cs426">
  <a:themeElements>
    <a:clrScheme name="">
      <a:dk1>
        <a:srgbClr val="000000"/>
      </a:dk1>
      <a:lt1>
        <a:srgbClr val="FFFFFF"/>
      </a:lt1>
      <a:dk2>
        <a:srgbClr val="000000"/>
      </a:dk2>
      <a:lt2>
        <a:srgbClr val="777777"/>
      </a:lt2>
      <a:accent1>
        <a:srgbClr val="F47A00"/>
      </a:accent1>
      <a:accent2>
        <a:srgbClr val="000066"/>
      </a:accent2>
      <a:accent3>
        <a:srgbClr val="FFFFFF"/>
      </a:accent3>
      <a:accent4>
        <a:srgbClr val="000000"/>
      </a:accent4>
      <a:accent5>
        <a:srgbClr val="F8BEAA"/>
      </a:accent5>
      <a:accent6>
        <a:srgbClr val="00005C"/>
      </a:accent6>
      <a:hlink>
        <a:srgbClr val="A50021"/>
      </a:hlink>
      <a:folHlink>
        <a:srgbClr val="008000"/>
      </a:folHlink>
    </a:clrScheme>
    <a:fontScheme name="cs426">
      <a:majorFont>
        <a:latin typeface="Helvetica"/>
        <a:ea typeface=""/>
        <a:cs typeface=""/>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a:ln>
              <a:noFill/>
            </a:ln>
            <a:solidFill>
              <a:schemeClr val="tx1"/>
            </a:solidFill>
            <a:effectLst/>
            <a:latin typeface="Courier New"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a:ln>
              <a:noFill/>
            </a:ln>
            <a:solidFill>
              <a:schemeClr val="tx1"/>
            </a:solidFill>
            <a:effectLst/>
            <a:latin typeface="Courier New" charset="0"/>
          </a:defRPr>
        </a:defPPr>
      </a:lstStyle>
    </a:lnDef>
  </a:objectDefaults>
  <a:extraClrSchemeLst>
    <a:extraClrScheme>
      <a:clrScheme name="cs426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s426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s426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s426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s426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s426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s426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64597</TotalTime>
  <Words>3750</Words>
  <Application>Microsoft Macintosh PowerPoint</Application>
  <PresentationFormat>On-screen Show (4:3)</PresentationFormat>
  <Paragraphs>805</Paragraphs>
  <Slides>73</Slides>
  <Notes>45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73</vt:i4>
      </vt:variant>
    </vt:vector>
  </HeadingPairs>
  <TitlesOfParts>
    <vt:vector size="76" baseType="lpstr">
      <vt:lpstr>cs426</vt:lpstr>
      <vt:lpstr>Clip</vt:lpstr>
      <vt:lpstr>Document</vt:lpstr>
      <vt:lpstr>Multiple Access and Spanning Tree</vt:lpstr>
      <vt:lpstr>Give it up for Gautam!</vt:lpstr>
      <vt:lpstr>…And to Jamie!</vt:lpstr>
      <vt:lpstr>Today is Panda’s Birthday!</vt:lpstr>
      <vt:lpstr>Good News!</vt:lpstr>
      <vt:lpstr>Upcoming lectures</vt:lpstr>
      <vt:lpstr>Clarification from last time</vt:lpstr>
      <vt:lpstr>Some History</vt:lpstr>
      <vt:lpstr>Today</vt:lpstr>
      <vt:lpstr>Routing in Switched Ethernets</vt:lpstr>
      <vt:lpstr>Shuttling Data at Different Layers</vt:lpstr>
      <vt:lpstr>Switches Enable Concurrent Comm.</vt:lpstr>
      <vt:lpstr>Self Learning</vt:lpstr>
      <vt:lpstr>Flooding Can Lead to Loops</vt:lpstr>
      <vt:lpstr>Solution: Spanning Trees</vt:lpstr>
      <vt:lpstr>You: Design a Spanning Tree Algorithm</vt:lpstr>
      <vt:lpstr>What Do We Know?</vt:lpstr>
      <vt:lpstr>Two Shortest Paths Create Cycle!</vt:lpstr>
      <vt:lpstr>Must only choose one</vt:lpstr>
      <vt:lpstr>Algorithm Has Two Aspects</vt:lpstr>
      <vt:lpstr>Breaking Ties</vt:lpstr>
      <vt:lpstr>Constructing a Spanning Tree</vt:lpstr>
      <vt:lpstr>Steps in Spanning Tree Algorithm</vt:lpstr>
      <vt:lpstr>Example From Switch #4’s Viewpoint</vt:lpstr>
      <vt:lpstr>Example From Switch #4’s Viewpoint</vt:lpstr>
      <vt:lpstr>Which links are on spanning tree?</vt:lpstr>
      <vt:lpstr>Links on spanning tree</vt:lpstr>
      <vt:lpstr>Now which ones are on the spanning tree?</vt:lpstr>
      <vt:lpstr>Robust Spanning Tree Algorithm</vt:lpstr>
      <vt:lpstr>Why do people hate spanning tree?</vt:lpstr>
      <vt:lpstr>Broadcast vs Point-to-Point</vt:lpstr>
      <vt:lpstr>Point-to-Point vs. Broadcast Media</vt:lpstr>
      <vt:lpstr>Multiple Access Algorithm</vt:lpstr>
      <vt:lpstr>Channel Partitioning: TDMA</vt:lpstr>
      <vt:lpstr>Channel Partitioning: FDMA</vt:lpstr>
      <vt:lpstr>“Taking Turns” MAC protocols</vt:lpstr>
      <vt:lpstr>None of these are the “Internet way”…</vt:lpstr>
      <vt:lpstr>Random Access MAC Protocols</vt:lpstr>
      <vt:lpstr>Random Access MAC Protocols</vt:lpstr>
      <vt:lpstr>Key Ideas of Random Access</vt:lpstr>
      <vt:lpstr>Where it all Started: AlohaNet</vt:lpstr>
      <vt:lpstr>Aloha Signaling</vt:lpstr>
      <vt:lpstr>Slotted ALOHA</vt:lpstr>
      <vt:lpstr>Slot-by-Slot Example</vt:lpstr>
      <vt:lpstr>Efficiency of Slotted Aloha</vt:lpstr>
      <vt:lpstr>Pros and Cons of Slotted Aloha</vt:lpstr>
      <vt:lpstr>Improving on Slotted Aloha</vt:lpstr>
      <vt:lpstr>CSMA (Carrier Sense Multiple Access)</vt:lpstr>
      <vt:lpstr>CSMA Collisions</vt:lpstr>
      <vt:lpstr>CSMA/CD (Collision Detection)</vt:lpstr>
      <vt:lpstr>CSMA/CD Collision Detection</vt:lpstr>
      <vt:lpstr>Limits on CSMA/CD Network Length</vt:lpstr>
      <vt:lpstr>Limits on CSMA/CD Network Length</vt:lpstr>
      <vt:lpstr>Performance of CSMA/CD</vt:lpstr>
      <vt:lpstr>Ethernet Multiple Access</vt:lpstr>
      <vt:lpstr>Benefits of Ethernet</vt:lpstr>
      <vt:lpstr>Evolution of Ethernet</vt:lpstr>
      <vt:lpstr>Ethernet: CSMA/CD Protocol</vt:lpstr>
      <vt:lpstr>Binary Exponential Backoff (BEB)</vt:lpstr>
      <vt:lpstr>Behavior of BEB Under Light Load</vt:lpstr>
      <vt:lpstr>BEB: Theory vs Reality</vt:lpstr>
      <vt:lpstr>BEB Reality</vt:lpstr>
      <vt:lpstr>BEB Theory</vt:lpstr>
      <vt:lpstr>Question</vt:lpstr>
      <vt:lpstr>The BEB Game Show!</vt:lpstr>
      <vt:lpstr>MAC “Channel Capture” in BEB</vt:lpstr>
      <vt:lpstr>Example</vt:lpstr>
      <vt:lpstr>Another Question</vt:lpstr>
      <vt:lpstr>Answer</vt:lpstr>
      <vt:lpstr>Different Backoff Functions</vt:lpstr>
      <vt:lpstr>Different Backoff Functions</vt:lpstr>
      <vt:lpstr>Why Do I Care?</vt:lpstr>
      <vt:lpstr>That’s All for Today!</vt:lpstr>
    </vt:vector>
  </TitlesOfParts>
  <Manager/>
  <Company>Stanford University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Nick McKeown</dc:creator>
  <cp:keywords/>
  <dc:description/>
  <cp:lastModifiedBy>Scott Shenker</cp:lastModifiedBy>
  <cp:revision>2321</cp:revision>
  <cp:lastPrinted>2012-10-26T00:11:09Z</cp:lastPrinted>
  <dcterms:created xsi:type="dcterms:W3CDTF">2010-06-16T02:08:28Z</dcterms:created>
  <dcterms:modified xsi:type="dcterms:W3CDTF">2012-10-26T10:55:31Z</dcterms:modified>
  <cp:category/>
</cp:coreProperties>
</file>