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8" r:id="rId1"/>
  </p:sldMasterIdLst>
  <p:notesMasterIdLst>
    <p:notesMasterId r:id="rId64"/>
  </p:notesMasterIdLst>
  <p:handoutMasterIdLst>
    <p:handoutMasterId r:id="rId65"/>
  </p:handoutMasterIdLst>
  <p:sldIdLst>
    <p:sldId id="694" r:id="rId2"/>
    <p:sldId id="903" r:id="rId3"/>
    <p:sldId id="896" r:id="rId4"/>
    <p:sldId id="897" r:id="rId5"/>
    <p:sldId id="901" r:id="rId6"/>
    <p:sldId id="902" r:id="rId7"/>
    <p:sldId id="941" r:id="rId8"/>
    <p:sldId id="940" r:id="rId9"/>
    <p:sldId id="898" r:id="rId10"/>
    <p:sldId id="899" r:id="rId11"/>
    <p:sldId id="904" r:id="rId12"/>
    <p:sldId id="912" r:id="rId13"/>
    <p:sldId id="937" r:id="rId14"/>
    <p:sldId id="938" r:id="rId15"/>
    <p:sldId id="932" r:id="rId16"/>
    <p:sldId id="933" r:id="rId17"/>
    <p:sldId id="934" r:id="rId18"/>
    <p:sldId id="935" r:id="rId19"/>
    <p:sldId id="936" r:id="rId20"/>
    <p:sldId id="908" r:id="rId21"/>
    <p:sldId id="909" r:id="rId22"/>
    <p:sldId id="910" r:id="rId23"/>
    <p:sldId id="907" r:id="rId24"/>
    <p:sldId id="906" r:id="rId25"/>
    <p:sldId id="916" r:id="rId26"/>
    <p:sldId id="914" r:id="rId27"/>
    <p:sldId id="915" r:id="rId28"/>
    <p:sldId id="917" r:id="rId29"/>
    <p:sldId id="918" r:id="rId30"/>
    <p:sldId id="919" r:id="rId31"/>
    <p:sldId id="920" r:id="rId32"/>
    <p:sldId id="921" r:id="rId33"/>
    <p:sldId id="922" r:id="rId34"/>
    <p:sldId id="923" r:id="rId35"/>
    <p:sldId id="924" r:id="rId36"/>
    <p:sldId id="925" r:id="rId37"/>
    <p:sldId id="926" r:id="rId38"/>
    <p:sldId id="927" r:id="rId39"/>
    <p:sldId id="928" r:id="rId40"/>
    <p:sldId id="929" r:id="rId41"/>
    <p:sldId id="930" r:id="rId42"/>
    <p:sldId id="931" r:id="rId43"/>
    <p:sldId id="942" r:id="rId44"/>
    <p:sldId id="911" r:id="rId45"/>
    <p:sldId id="840" r:id="rId46"/>
    <p:sldId id="881" r:id="rId47"/>
    <p:sldId id="882" r:id="rId48"/>
    <p:sldId id="883" r:id="rId49"/>
    <p:sldId id="841" r:id="rId50"/>
    <p:sldId id="842" r:id="rId51"/>
    <p:sldId id="843" r:id="rId52"/>
    <p:sldId id="884" r:id="rId53"/>
    <p:sldId id="844" r:id="rId54"/>
    <p:sldId id="943" r:id="rId55"/>
    <p:sldId id="845" r:id="rId56"/>
    <p:sldId id="846" r:id="rId57"/>
    <p:sldId id="847" r:id="rId58"/>
    <p:sldId id="848" r:id="rId59"/>
    <p:sldId id="849" r:id="rId60"/>
    <p:sldId id="850" r:id="rId61"/>
    <p:sldId id="851" r:id="rId62"/>
    <p:sldId id="852" r:id="rId6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clrMru>
    <a:srgbClr val="8B0F0A"/>
    <a:srgbClr val="F5F5DA"/>
    <a:srgbClr val="C3D69B"/>
    <a:srgbClr val="2F2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 snapToObjects="1">
      <p:cViewPr>
        <p:scale>
          <a:sx n="100" d="100"/>
          <a:sy n="100" d="100"/>
        </p:scale>
        <p:origin x="-88" y="-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12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notesMaster" Target="notesMasters/notesMaster1.xml"/><Relationship Id="rId65" Type="http://schemas.openxmlformats.org/officeDocument/2006/relationships/handoutMaster" Target="handoutMasters/handoutMaster1.xml"/><Relationship Id="rId66" Type="http://schemas.openxmlformats.org/officeDocument/2006/relationships/printerSettings" Target="printerSettings/printerSettings1.bin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F2A4BE6E-E9AE-8340-8D80-67BC35BF3814}" type="datetime1">
              <a:rPr lang="en-US"/>
              <a:pPr>
                <a:defRPr/>
              </a:pPr>
              <a:t>10/15/12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08FFA71E-1584-DE40-8112-93F193FBB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08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5580796D-0312-9A4A-AD0D-50343A4E006E}" type="datetime1">
              <a:rPr lang="en-US"/>
              <a:pPr>
                <a:defRPr/>
              </a:pPr>
              <a:t>10/15/12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E50E609E-E8D3-7341-9173-2B1EA0EA0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56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02756" indent="-270291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081164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513629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1946095" indent="-21623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378560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811026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243491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675957" indent="-216233" algn="r" defTabSz="90547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9D0CE26-0361-414C-90C9-5EFABCBC4EFB}" type="slidenum">
              <a:rPr lang="en-US" sz="1200" b="0">
                <a:solidFill>
                  <a:prstClr val="black"/>
                </a:solidFill>
                <a:latin typeface="Times New Roman" charset="0"/>
              </a:rPr>
              <a:pPr eaLnBrk="1" hangingPunct="1"/>
              <a:t>1</a:t>
            </a:fld>
            <a:endParaRPr lang="en-US" sz="1200" b="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4633E6-CCA8-D34B-ACA6-4BCAA652505E}" type="slidenum">
              <a:rPr lang="en-US" sz="1200" b="0">
                <a:latin typeface="Times New Roman" charset="0"/>
              </a:rPr>
              <a:pPr eaLnBrk="1" hangingPunct="1"/>
              <a:t>29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50BBEDB-916D-3846-A7F0-C3D5F3C91F22}" type="slidenum">
              <a:rPr lang="en-US" sz="1200" b="0">
                <a:latin typeface="Times New Roman" charset="0"/>
              </a:rPr>
              <a:pPr eaLnBrk="1" hangingPunct="1"/>
              <a:t>30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50BBEDB-916D-3846-A7F0-C3D5F3C91F22}" type="slidenum">
              <a:rPr lang="en-US" sz="1200" b="0">
                <a:latin typeface="Times New Roman" charset="0"/>
              </a:rPr>
              <a:pPr eaLnBrk="1" hangingPunct="1"/>
              <a:t>31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3200844-4843-4742-AC76-3A2BFB1A275A}" type="slidenum">
              <a:rPr lang="en-US" sz="1200" b="0">
                <a:latin typeface="Times New Roman" charset="0"/>
              </a:rPr>
              <a:pPr eaLnBrk="1" hangingPunct="1"/>
              <a:t>32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24AA143-4958-F344-9D47-C49E6475F95B}" type="slidenum">
              <a:rPr lang="en-US" sz="1200" b="0">
                <a:latin typeface="Times New Roman" charset="0"/>
              </a:rPr>
              <a:pPr eaLnBrk="1" hangingPunct="1"/>
              <a:t>33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1A3C9C0-F079-7B41-9FA0-731C25F84367}" type="slidenum">
              <a:rPr lang="en-US" sz="1200" b="0">
                <a:latin typeface="Times New Roman" charset="0"/>
              </a:rPr>
              <a:pPr eaLnBrk="1" hangingPunct="1"/>
              <a:t>34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1A3C9C0-F079-7B41-9FA0-731C25F84367}" type="slidenum">
              <a:rPr lang="en-US" sz="1200" b="0">
                <a:latin typeface="Times New Roman" charset="0"/>
              </a:rPr>
              <a:pPr eaLnBrk="1" hangingPunct="1"/>
              <a:t>35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9BE79A2-F0BC-5840-90FB-5D6C1DFE4744}" type="slidenum">
              <a:rPr lang="en-US" sz="1200" b="0">
                <a:latin typeface="Times New Roman" charset="0"/>
              </a:rPr>
              <a:pPr eaLnBrk="1" hangingPunct="1"/>
              <a:t>36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0B98F08-71B2-1C49-9757-9352A519D699}" type="slidenum">
              <a:rPr lang="en-US" sz="1200" b="0">
                <a:latin typeface="Times New Roman" charset="0"/>
              </a:rPr>
              <a:pPr eaLnBrk="1" hangingPunct="1"/>
              <a:t>37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2A3E35-0851-BD40-9477-0D2B5F6DAA9B}" type="slidenum">
              <a:rPr lang="en-US" sz="1200" b="0">
                <a:latin typeface="Times New Roman" charset="0"/>
              </a:rPr>
              <a:pPr eaLnBrk="1" hangingPunct="1"/>
              <a:t>38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67CD463-C36B-2E48-9D8A-C2FBF3F8D466}" type="slidenum">
              <a:rPr lang="en-US" sz="1200" b="0">
                <a:latin typeface="Times New Roman" charset="0"/>
              </a:rPr>
              <a:pPr eaLnBrk="1" hangingPunct="1"/>
              <a:t>15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56447C0-A186-DD40-BC05-9D09DDC0A078}" type="slidenum">
              <a:rPr lang="en-US" sz="1200" b="0">
                <a:latin typeface="Times New Roman" charset="0"/>
              </a:rPr>
              <a:pPr eaLnBrk="1" hangingPunct="1"/>
              <a:t>39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0CEDFBA-E20A-C34D-827B-2EAA4AC0DDA3}" type="slidenum">
              <a:rPr lang="en-US" sz="1200" b="0">
                <a:latin typeface="Times New Roman" charset="0"/>
              </a:rPr>
              <a:pPr eaLnBrk="1" hangingPunct="1"/>
              <a:t>40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A3C8062-490D-8343-A3E5-312490AFF82B}" type="slidenum">
              <a:rPr lang="en-US" sz="1200" b="0">
                <a:latin typeface="Times New Roman" charset="0"/>
              </a:rPr>
              <a:pPr eaLnBrk="1" hangingPunct="1"/>
              <a:t>41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key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0E609E-E8D3-7341-9173-2B1EA0EA0FF7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316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4668A1-E2C4-A044-8082-D016712C6A29}" type="slidenum">
              <a:rPr lang="en-US" sz="1200" b="0">
                <a:latin typeface="Times New Roman" charset="0"/>
              </a:rPr>
              <a:pPr eaLnBrk="1" hangingPunct="1"/>
              <a:t>44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053EBF9-85DB-054F-BBBE-DFCCDF397FE0}" type="slidenum">
              <a:rPr lang="en-US" sz="1200" b="0">
                <a:latin typeface="Times New Roman" charset="0"/>
              </a:rPr>
              <a:pPr eaLnBrk="1" hangingPunct="1"/>
              <a:t>49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3AFC50A-81EF-C747-AE3B-08BDB1070397}" type="slidenum">
              <a:rPr lang="en-US" sz="1200" b="0">
                <a:latin typeface="Times New Roman" charset="0"/>
              </a:rPr>
              <a:pPr eaLnBrk="1" hangingPunct="1"/>
              <a:t>50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75A15B-A938-0A44-90FE-340ED01BB9CC}" type="slidenum">
              <a:rPr lang="en-US" sz="1200" b="0">
                <a:latin typeface="Times New Roman" charset="0"/>
              </a:rPr>
              <a:pPr eaLnBrk="1" hangingPunct="1"/>
              <a:t>51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96810C-338E-D74B-925C-D218989B4E5A}" type="slidenum">
              <a:rPr lang="en-US" sz="1200" b="0">
                <a:latin typeface="Times New Roman" charset="0"/>
              </a:rPr>
              <a:pPr eaLnBrk="1" hangingPunct="1"/>
              <a:t>53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3F59BAB-A21D-9242-8697-1BA5384646B7}" type="slidenum">
              <a:rPr lang="en-US" sz="1200" b="0">
                <a:latin typeface="Times New Roman" charset="0"/>
              </a:rPr>
              <a:pPr eaLnBrk="1" hangingPunct="1"/>
              <a:t>55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9F34DE9-4BD4-544B-8AF5-F969935A8083}" type="slidenum">
              <a:rPr lang="en-US" sz="1200" b="0">
                <a:latin typeface="Times New Roman" charset="0"/>
              </a:rPr>
              <a:pPr eaLnBrk="1" hangingPunct="1"/>
              <a:t>16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8238" y="674688"/>
            <a:ext cx="4583112" cy="3438525"/>
          </a:xfrm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039" y="4346727"/>
            <a:ext cx="5089922" cy="41275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EDFD077-3FC6-8549-9373-E3467DBD0E18}" type="slidenum">
              <a:rPr lang="en-US" sz="1200" b="0">
                <a:latin typeface="Times New Roman" charset="0"/>
              </a:rPr>
              <a:pPr eaLnBrk="1" hangingPunct="1"/>
              <a:t>56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452393-DA59-0443-AB8F-3028D487BCCC}" type="slidenum">
              <a:rPr lang="en-US" sz="1200" b="0">
                <a:latin typeface="Times New Roman" charset="0"/>
              </a:rPr>
              <a:pPr eaLnBrk="1" hangingPunct="1"/>
              <a:t>57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FF1F925-1A20-7740-8DD9-732B3C6F8FAC}" type="slidenum">
              <a:rPr lang="en-US" sz="1200" b="0">
                <a:latin typeface="Times New Roman" charset="0"/>
              </a:rPr>
              <a:pPr eaLnBrk="1" hangingPunct="1"/>
              <a:t>58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FE5504C-F607-8F43-806C-BF3D145AA915}" type="slidenum">
              <a:rPr lang="en-US" sz="1200" b="0">
                <a:latin typeface="Times New Roman" charset="0"/>
              </a:rPr>
              <a:pPr eaLnBrk="1" hangingPunct="1"/>
              <a:t>59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1FC022D-C361-AA44-80A8-9AA375724581}" type="slidenum">
              <a:rPr lang="en-US" sz="1200" b="0">
                <a:latin typeface="Times New Roman" charset="0"/>
              </a:rPr>
              <a:pPr eaLnBrk="1" hangingPunct="1"/>
              <a:t>60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0447342-CC48-0341-A4D7-77D0C5BAED94}" type="slidenum">
              <a:rPr lang="en-US" sz="1200" b="0">
                <a:latin typeface="Times New Roman" charset="0"/>
              </a:rPr>
              <a:pPr eaLnBrk="1" hangingPunct="1"/>
              <a:t>61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465D43-5AF1-CE4B-B850-BC2F66AEA0FC}" type="slidenum">
              <a:rPr lang="en-US" sz="1200" b="0">
                <a:latin typeface="Times New Roman" charset="0"/>
              </a:rPr>
              <a:pPr eaLnBrk="1" hangingPunct="1"/>
              <a:t>62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7F6F633-5A5A-CA44-8D18-A2B7237E4388}" type="slidenum">
              <a:rPr lang="en-US" sz="1200" b="0">
                <a:latin typeface="Times New Roman" charset="0"/>
              </a:rPr>
              <a:pPr eaLnBrk="1" hangingPunct="1"/>
              <a:t>18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0DA761C-542A-EA45-B2F3-A64F2AAF34D0}" type="slidenum">
              <a:rPr lang="en-US" sz="1200" b="0">
                <a:latin typeface="Times New Roman" charset="0"/>
              </a:rPr>
              <a:pPr eaLnBrk="1" hangingPunct="1"/>
              <a:t>19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Each link layer technology uses its own solution for these services.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And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they support different subsets.  Some do error detection, some do flow control, etc.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F1C8DD0-A2A5-9A44-B66D-68E982D18E04}" type="slidenum">
              <a:rPr lang="en-US" sz="1200" b="0">
                <a:latin typeface="Times New Roman" charset="0"/>
              </a:rPr>
              <a:pPr eaLnBrk="1" hangingPunct="1"/>
              <a:t>20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23B87BA-C31F-704A-AE65-21DD8AF33AE2}" type="slidenum">
              <a:rPr lang="en-US" sz="1200" b="0">
                <a:latin typeface="Times New Roman" charset="0"/>
              </a:rPr>
              <a:pPr eaLnBrk="1" hangingPunct="1"/>
              <a:t>23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13A69C8-ED64-FE45-82C7-E6144CB5CC28}" type="slidenum">
              <a:rPr lang="en-US" sz="1200" b="0">
                <a:latin typeface="Times New Roman" charset="0"/>
              </a:rPr>
              <a:pPr eaLnBrk="1" hangingPunct="1"/>
              <a:t>25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CAFAB58-4D76-964B-9254-B0D6B66315FA}" type="slidenum">
              <a:rPr lang="en-US" sz="1200" b="0">
                <a:latin typeface="Times New Roman" charset="0"/>
              </a:rPr>
              <a:pPr eaLnBrk="1" hangingPunct="1"/>
              <a:t>28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defTabSz="914400">
              <a:defRPr/>
            </a:pPr>
            <a:endParaRPr lang="en-US" sz="2000" b="1">
              <a:solidFill>
                <a:srgbClr val="000000"/>
              </a:solidFill>
              <a:latin typeface="Courier New" charset="0"/>
              <a:ea typeface="Arial"/>
              <a:cs typeface="Arial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defTabSz="914400">
              <a:defRPr/>
            </a:pPr>
            <a:endParaRPr lang="en-US" sz="2000" b="1">
              <a:solidFill>
                <a:srgbClr val="000000"/>
              </a:solidFill>
              <a:latin typeface="Courier New" charset="0"/>
              <a:ea typeface="Arial"/>
              <a:cs typeface="Arial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defTabSz="914400">
              <a:defRPr/>
            </a:pPr>
            <a:endParaRPr lang="en-US" sz="2000" b="1">
              <a:solidFill>
                <a:srgbClr val="000000"/>
              </a:solidFill>
              <a:latin typeface="Courier New" charset="0"/>
              <a:ea typeface="Arial"/>
              <a:cs typeface="Arial"/>
            </a:endParaRPr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CBFF3A6-1665-9845-867A-CA7A33AA45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70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493591-D99F-2646-9094-F1C04ACE95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53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652D55-E885-C048-B8BB-3578C4A333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302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4582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38600"/>
            <a:ext cx="84582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73F55-F82C-3C40-922D-417D94C542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9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4A0A2D-594B-8E49-B425-D639F4F9ACC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83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1B093-4EA2-7741-BD85-5FBD756D50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06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6FB05A-D753-B245-8877-DD266B56CB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912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4C7A69-4413-9847-9F25-EFF5683668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90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345B8-2E11-6D46-810E-66FDDB94BDB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4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DC797-15E9-4142-9092-34BBA509F4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24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73234-4214-C84D-8D13-D3EB26A12B6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95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D16065-09C1-4645-B7F5-1FED2BF48AB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00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61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458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3246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 New Roman" charset="0"/>
              </a:defRPr>
            </a:lvl1pPr>
          </a:lstStyle>
          <a:p>
            <a:pPr algn="r" defTabSz="914400"/>
            <a:fld id="{7FB3BC06-7BDD-DA47-A8FF-351417EA07B4}" type="slidenum">
              <a:rPr lang="en-US">
                <a:solidFill>
                  <a:srgbClr val="000000"/>
                </a:solidFill>
                <a:cs typeface="Arial" charset="0"/>
              </a:rPr>
              <a:pPr algn="r" defTabSz="914400"/>
              <a:t>‹#›</a:t>
            </a:fld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defTabSz="914400">
              <a:defRPr/>
            </a:pPr>
            <a:endParaRPr lang="en-US" sz="2000" b="1">
              <a:solidFill>
                <a:srgbClr val="000000"/>
              </a:solidFill>
              <a:latin typeface="Courier New" charset="0"/>
              <a:ea typeface="Arial"/>
              <a:cs typeface="Arial"/>
            </a:endParaRPr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381000" y="1143000"/>
            <a:ext cx="0" cy="5562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defTabSz="914400">
              <a:defRPr/>
            </a:pPr>
            <a:endParaRPr lang="en-US" sz="2000" b="1">
              <a:solidFill>
                <a:srgbClr val="000000"/>
              </a:solidFill>
              <a:latin typeface="Courier New" charset="0"/>
              <a:ea typeface="Arial"/>
              <a:cs typeface="Arial"/>
            </a:endParaRPr>
          </a:p>
        </p:txBody>
      </p:sp>
      <p:sp>
        <p:nvSpPr>
          <p:cNvPr id="63496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defTabSz="914400">
              <a:defRPr/>
            </a:pPr>
            <a:endParaRPr lang="en-US" sz="2000" b="1">
              <a:solidFill>
                <a:srgbClr val="000000"/>
              </a:solidFill>
              <a:latin typeface="Courier New" charset="0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53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accent2"/>
          </a:solidFill>
          <a:latin typeface="+mj-lt"/>
          <a:ea typeface="+mn-ea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6" Type="http://schemas.openxmlformats.org/officeDocument/2006/relationships/oleObject" Target="../embeddings/oleObject1.bin"/><Relationship Id="rId7" Type="http://schemas.openxmlformats.org/officeDocument/2006/relationships/image" Target="../media/image6.emf"/><Relationship Id="rId8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E1A0D6B-30D6-704B-A190-0595DA43D5C4}" type="slidenum">
              <a:rPr lang="en-US" sz="1400" b="0">
                <a:solidFill>
                  <a:srgbClr val="000000"/>
                </a:solidFill>
                <a:latin typeface="Times New Roman" charset="0"/>
              </a:rPr>
              <a:pPr eaLnBrk="1" hangingPunct="1"/>
              <a:t>1</a:t>
            </a:fld>
            <a:endParaRPr lang="en-US" sz="1400" b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100" y="2514600"/>
            <a:ext cx="8559800" cy="11430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Link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-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Layer and ICMP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10000"/>
            <a:ext cx="7680325" cy="2743200"/>
          </a:xfrm>
        </p:spPr>
        <p:txBody>
          <a:bodyPr/>
          <a:lstStyle/>
          <a:p>
            <a:r>
              <a:rPr lang="en-US" sz="2400" dirty="0">
                <a:latin typeface="Arial" charset="0"/>
              </a:rPr>
              <a:t>EE122 Fall </a:t>
            </a:r>
            <a:r>
              <a:rPr lang="en-US" sz="2400" dirty="0" smtClean="0">
                <a:latin typeface="Arial" charset="0"/>
              </a:rPr>
              <a:t>2012</a:t>
            </a:r>
            <a:endParaRPr lang="en-US" sz="2400" dirty="0">
              <a:latin typeface="Arial" charset="0"/>
            </a:endParaRPr>
          </a:p>
          <a:p>
            <a:r>
              <a:rPr lang="en-US" sz="2400" dirty="0">
                <a:latin typeface="Arial" charset="0"/>
              </a:rPr>
              <a:t>Scott Shenker</a:t>
            </a:r>
          </a:p>
          <a:p>
            <a:r>
              <a:rPr lang="en-US" sz="2000" dirty="0">
                <a:latin typeface="Arial" charset="0"/>
              </a:rPr>
              <a:t>http://</a:t>
            </a:r>
            <a:r>
              <a:rPr lang="en-US" sz="2000" dirty="0" err="1">
                <a:latin typeface="Arial" charset="0"/>
              </a:rPr>
              <a:t>inst.eecs.berkeley.edu</a:t>
            </a:r>
            <a:r>
              <a:rPr lang="en-US" sz="2000" dirty="0">
                <a:latin typeface="Arial" charset="0"/>
              </a:rPr>
              <a:t>/~ee122/</a:t>
            </a:r>
          </a:p>
          <a:p>
            <a:r>
              <a:rPr lang="en-US" sz="2000" dirty="0">
                <a:latin typeface="Arial" charset="0"/>
              </a:rPr>
              <a:t>Materials with thanks to Jennifer Rexford, Ion </a:t>
            </a:r>
            <a:r>
              <a:rPr lang="en-US" sz="2000" dirty="0" err="1">
                <a:latin typeface="Arial" charset="0"/>
              </a:rPr>
              <a:t>Stoica</a:t>
            </a:r>
            <a:r>
              <a:rPr lang="en-US" sz="2000" dirty="0">
                <a:latin typeface="Arial" charset="0"/>
              </a:rPr>
              <a:t>, Vern </a:t>
            </a:r>
            <a:r>
              <a:rPr lang="en-US" sz="2000" dirty="0" err="1">
                <a:latin typeface="Arial" charset="0"/>
              </a:rPr>
              <a:t>Paxson</a:t>
            </a:r>
            <a:r>
              <a:rPr lang="en-US" sz="2000" dirty="0">
                <a:latin typeface="Arial" charset="0"/>
              </a:rPr>
              <a:t/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and other colleagues at Princeton and UC Berkeley</a:t>
            </a:r>
          </a:p>
        </p:txBody>
      </p:sp>
      <p:pic>
        <p:nvPicPr>
          <p:cNvPr id="139268" name="Picture 5" descr="j03005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395288"/>
            <a:ext cx="2957512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822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Victory is Mine!</a:t>
            </a:r>
            <a:endParaRPr lang="en-US" sz="4400" dirty="0"/>
          </a:p>
        </p:txBody>
      </p:sp>
      <p:pic>
        <p:nvPicPr>
          <p:cNvPr id="5" name="Content Placeholder 4" descr="number_one_winner_500_clr_8129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648" r="-35648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063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in the spirit of fair play….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won’t collect on the bet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I will donate my stake of $220 to the EE122 review sessions refreshment fund</a:t>
            </a:r>
          </a:p>
          <a:p>
            <a:pPr lvl="4"/>
            <a:endParaRPr lang="en-US" dirty="0"/>
          </a:p>
          <a:p>
            <a:r>
              <a:rPr lang="en-US" dirty="0" smtClean="0"/>
              <a:t>I’m taking bets for the final….(10:1 odds again)</a:t>
            </a:r>
          </a:p>
          <a:p>
            <a:pPr lvl="3"/>
            <a:endParaRPr lang="en-US" dirty="0"/>
          </a:p>
          <a:p>
            <a:r>
              <a:rPr lang="en-US" dirty="0" smtClean="0"/>
              <a:t>I was accused (in writing) for “cheating” on the bet</a:t>
            </a:r>
          </a:p>
          <a:p>
            <a:pPr lvl="1"/>
            <a:r>
              <a:rPr lang="en-US" dirty="0" smtClean="0"/>
              <a:t>I won’t forget who you are…….</a:t>
            </a:r>
          </a:p>
          <a:p>
            <a:pPr lvl="1"/>
            <a:r>
              <a:rPr lang="en-US" dirty="0" smtClean="0"/>
              <a:t>P. S.  My TAs agree with you</a:t>
            </a:r>
          </a:p>
          <a:p>
            <a:pPr lvl="1"/>
            <a:r>
              <a:rPr lang="en-US" b="1" dirty="0" smtClean="0"/>
              <a:t>P. P. S.  None of them will ever graduate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663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Where Are We?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095EA3-FBAE-C44E-B991-0235F367DCCF}" type="slidenum">
              <a:rPr lang="en-US" sz="1400" b="0">
                <a:latin typeface="Times New Roman" charset="0"/>
              </a:rPr>
              <a:pPr eaLnBrk="1" hangingPunct="1"/>
              <a:t>12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533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route</a:t>
            </a:r>
          </a:p>
          <a:p>
            <a:pPr lvl="1"/>
            <a:r>
              <a:rPr lang="en-US" dirty="0" smtClean="0"/>
              <a:t>L2 (learning switches)</a:t>
            </a:r>
          </a:p>
          <a:p>
            <a:pPr lvl="1"/>
            <a:r>
              <a:rPr lang="en-US" dirty="0" smtClean="0"/>
              <a:t>L3 (DV, LS)</a:t>
            </a:r>
          </a:p>
          <a:p>
            <a:r>
              <a:rPr lang="en-US" dirty="0" smtClean="0"/>
              <a:t>How to get an IP address (DHCP)</a:t>
            </a:r>
          </a:p>
          <a:p>
            <a:r>
              <a:rPr lang="en-US" dirty="0" smtClean="0"/>
              <a:t>How to resolve names to IP addresses (DNS)</a:t>
            </a:r>
          </a:p>
          <a:p>
            <a:r>
              <a:rPr lang="en-US" dirty="0" smtClean="0"/>
              <a:t>How to forward packets (LPM)</a:t>
            </a:r>
          </a:p>
          <a:p>
            <a:r>
              <a:rPr lang="en-US" dirty="0" smtClean="0"/>
              <a:t>How to deliver packet reliably (TCP)</a:t>
            </a:r>
          </a:p>
          <a:p>
            <a:r>
              <a:rPr lang="en-US" dirty="0" smtClean="0"/>
              <a:t>How to access content (HTTP)</a:t>
            </a:r>
          </a:p>
          <a:p>
            <a:r>
              <a:rPr lang="en-US" dirty="0" smtClean="0"/>
              <a:t>……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49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Pieces (covered today)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Basics of link-layer (L2) networks</a:t>
            </a:r>
          </a:p>
          <a:p>
            <a:pPr lvl="1"/>
            <a:r>
              <a:rPr lang="en-US" dirty="0" smtClean="0"/>
              <a:t>Will do details of </a:t>
            </a:r>
            <a:r>
              <a:rPr lang="en-US" dirty="0" err="1" smtClean="0"/>
              <a:t>ethernet</a:t>
            </a:r>
            <a:r>
              <a:rPr lang="en-US" dirty="0" smtClean="0"/>
              <a:t> later</a:t>
            </a:r>
          </a:p>
          <a:p>
            <a:pPr lvl="5"/>
            <a:endParaRPr lang="en-US" dirty="0"/>
          </a:p>
          <a:p>
            <a:r>
              <a:rPr lang="en-US" dirty="0" smtClean="0"/>
              <a:t>Using link-layer networks to reach destination</a:t>
            </a:r>
          </a:p>
          <a:p>
            <a:pPr lvl="1"/>
            <a:r>
              <a:rPr lang="en-US" dirty="0" smtClean="0"/>
              <a:t>L2 involved at first/last hops (and in between)</a:t>
            </a:r>
          </a:p>
          <a:p>
            <a:pPr lvl="5"/>
            <a:endParaRPr lang="en-US" dirty="0"/>
          </a:p>
          <a:p>
            <a:r>
              <a:rPr lang="en-US" dirty="0" smtClean="0"/>
              <a:t>How do I find out about network problems?</a:t>
            </a:r>
          </a:p>
          <a:p>
            <a:pPr lvl="1"/>
            <a:r>
              <a:rPr lang="en-US" dirty="0" smtClean="0"/>
              <a:t>Loops, MTU limitations,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595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2DD0D07-84B3-3940-A391-C56B605A6A0F}" type="slidenum">
              <a:rPr lang="en-US" sz="1400" b="0">
                <a:latin typeface="Times New Roman" charset="0"/>
              </a:rPr>
              <a:pPr eaLnBrk="1" hangingPunct="1"/>
              <a:t>15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8300" y="2130425"/>
            <a:ext cx="8597900" cy="1470025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Background on Link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-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Layer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6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364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7EB7B14-E524-3146-AA03-5B8D1F8EB6EA}" type="slidenum">
              <a:rPr lang="en-US" sz="1400" b="0">
                <a:latin typeface="Times New Roman" charset="0"/>
              </a:rPr>
              <a:pPr eaLnBrk="1" hangingPunct="1"/>
              <a:t>16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Message, Segment, Packet, and Frame</a:t>
            </a: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693738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703263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806450" y="1839913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>
                <a:latin typeface="Times New Roman" charset="0"/>
              </a:rPr>
              <a:t>HTTP</a:t>
            </a: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890588" y="3030538"/>
            <a:ext cx="60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>
                <a:latin typeface="Times New Roman" charset="0"/>
              </a:rPr>
              <a:t>TCP</a:t>
            </a:r>
          </a:p>
        </p:txBody>
      </p:sp>
      <p:grpSp>
        <p:nvGrpSpPr>
          <p:cNvPr id="25608" name="Group 7"/>
          <p:cNvGrpSpPr>
            <a:grpSpLocks/>
          </p:cNvGrpSpPr>
          <p:nvPr/>
        </p:nvGrpSpPr>
        <p:grpSpPr bwMode="auto">
          <a:xfrm>
            <a:off x="688975" y="4119563"/>
            <a:ext cx="914400" cy="582612"/>
            <a:chOff x="323" y="2664"/>
            <a:chExt cx="576" cy="367"/>
          </a:xfrm>
        </p:grpSpPr>
        <p:sp>
          <p:nvSpPr>
            <p:cNvPr id="25678" name="Rectangle 8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9" name="Text Box 9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 b="0">
                  <a:latin typeface="Times New Roman" charset="0"/>
                </a:rPr>
                <a:t>IP</a:t>
              </a:r>
            </a:p>
          </p:txBody>
        </p:sp>
      </p:grpSp>
      <p:sp>
        <p:nvSpPr>
          <p:cNvPr id="25609" name="Rectangle 10"/>
          <p:cNvSpPr>
            <a:spLocks noChangeArrowheads="1"/>
          </p:cNvSpPr>
          <p:nvPr/>
        </p:nvSpPr>
        <p:spPr bwMode="auto">
          <a:xfrm>
            <a:off x="669925" y="53498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679450" y="5387975"/>
            <a:ext cx="8953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Ethernet</a:t>
            </a:r>
          </a:p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interface</a:t>
            </a:r>
          </a:p>
        </p:txBody>
      </p:sp>
      <p:sp>
        <p:nvSpPr>
          <p:cNvPr id="25611" name="Line 12"/>
          <p:cNvSpPr>
            <a:spLocks noChangeShapeType="1"/>
          </p:cNvSpPr>
          <p:nvPr/>
        </p:nvSpPr>
        <p:spPr bwMode="auto">
          <a:xfrm>
            <a:off x="1147763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3"/>
          <p:cNvSpPr>
            <a:spLocks noChangeShapeType="1"/>
          </p:cNvSpPr>
          <p:nvPr/>
        </p:nvSpPr>
        <p:spPr bwMode="auto">
          <a:xfrm>
            <a:off x="1147763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4"/>
          <p:cNvSpPr>
            <a:spLocks noChangeShapeType="1"/>
          </p:cNvSpPr>
          <p:nvPr/>
        </p:nvSpPr>
        <p:spPr bwMode="auto">
          <a:xfrm>
            <a:off x="1147763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Rectangle 15"/>
          <p:cNvSpPr>
            <a:spLocks noChangeArrowheads="1"/>
          </p:cNvSpPr>
          <p:nvPr/>
        </p:nvSpPr>
        <p:spPr bwMode="auto">
          <a:xfrm>
            <a:off x="538163" y="1538288"/>
            <a:ext cx="1303337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Rectangle 16"/>
          <p:cNvSpPr>
            <a:spLocks noChangeArrowheads="1"/>
          </p:cNvSpPr>
          <p:nvPr/>
        </p:nvSpPr>
        <p:spPr bwMode="auto">
          <a:xfrm>
            <a:off x="7648575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Rectangle 17"/>
          <p:cNvSpPr>
            <a:spLocks noChangeArrowheads="1"/>
          </p:cNvSpPr>
          <p:nvPr/>
        </p:nvSpPr>
        <p:spPr bwMode="auto">
          <a:xfrm>
            <a:off x="7658100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Rectangle 18"/>
          <p:cNvSpPr>
            <a:spLocks noChangeArrowheads="1"/>
          </p:cNvSpPr>
          <p:nvPr/>
        </p:nvSpPr>
        <p:spPr bwMode="auto">
          <a:xfrm>
            <a:off x="7643813" y="4119563"/>
            <a:ext cx="914400" cy="5826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Rectangle 19"/>
          <p:cNvSpPr>
            <a:spLocks noChangeArrowheads="1"/>
          </p:cNvSpPr>
          <p:nvPr/>
        </p:nvSpPr>
        <p:spPr bwMode="auto">
          <a:xfrm>
            <a:off x="7659688" y="5310188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Text Box 20"/>
          <p:cNvSpPr txBox="1">
            <a:spLocks noChangeArrowheads="1"/>
          </p:cNvSpPr>
          <p:nvPr/>
        </p:nvSpPr>
        <p:spPr bwMode="auto">
          <a:xfrm>
            <a:off x="7761288" y="1839913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>
                <a:latin typeface="Times New Roman" charset="0"/>
              </a:rPr>
              <a:t>HTTP</a:t>
            </a:r>
          </a:p>
        </p:txBody>
      </p:sp>
      <p:sp>
        <p:nvSpPr>
          <p:cNvPr id="25620" name="Text Box 21"/>
          <p:cNvSpPr txBox="1">
            <a:spLocks noChangeArrowheads="1"/>
          </p:cNvSpPr>
          <p:nvPr/>
        </p:nvSpPr>
        <p:spPr bwMode="auto">
          <a:xfrm>
            <a:off x="7845425" y="3030538"/>
            <a:ext cx="60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>
                <a:latin typeface="Times New Roman" charset="0"/>
              </a:rPr>
              <a:t>TCP</a:t>
            </a:r>
          </a:p>
        </p:txBody>
      </p:sp>
      <p:sp>
        <p:nvSpPr>
          <p:cNvPr id="25621" name="Text Box 22"/>
          <p:cNvSpPr txBox="1">
            <a:spLocks noChangeArrowheads="1"/>
          </p:cNvSpPr>
          <p:nvPr/>
        </p:nvSpPr>
        <p:spPr bwMode="auto">
          <a:xfrm>
            <a:off x="7940675" y="423545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>
                <a:latin typeface="Times New Roman" charset="0"/>
              </a:rPr>
              <a:t>IP</a:t>
            </a:r>
          </a:p>
        </p:txBody>
      </p:sp>
      <p:sp>
        <p:nvSpPr>
          <p:cNvPr id="25622" name="Text Box 23"/>
          <p:cNvSpPr txBox="1">
            <a:spLocks noChangeArrowheads="1"/>
          </p:cNvSpPr>
          <p:nvPr/>
        </p:nvSpPr>
        <p:spPr bwMode="auto">
          <a:xfrm>
            <a:off x="7685088" y="5349875"/>
            <a:ext cx="8953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Ethernet</a:t>
            </a:r>
          </a:p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interface</a:t>
            </a:r>
          </a:p>
        </p:txBody>
      </p:sp>
      <p:sp>
        <p:nvSpPr>
          <p:cNvPr id="25623" name="Line 24"/>
          <p:cNvSpPr>
            <a:spLocks noChangeShapeType="1"/>
          </p:cNvSpPr>
          <p:nvPr/>
        </p:nvSpPr>
        <p:spPr bwMode="auto">
          <a:xfrm>
            <a:off x="8102600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/>
        </p:nvSpPr>
        <p:spPr bwMode="auto">
          <a:xfrm>
            <a:off x="8102600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6"/>
          <p:cNvSpPr>
            <a:spLocks noChangeShapeType="1"/>
          </p:cNvSpPr>
          <p:nvPr/>
        </p:nvSpPr>
        <p:spPr bwMode="auto">
          <a:xfrm>
            <a:off x="8102600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Rectangle 27"/>
          <p:cNvSpPr>
            <a:spLocks noChangeArrowheads="1"/>
          </p:cNvSpPr>
          <p:nvPr/>
        </p:nvSpPr>
        <p:spPr bwMode="auto">
          <a:xfrm>
            <a:off x="7493000" y="1538288"/>
            <a:ext cx="1303338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/>
        </p:nvSpPr>
        <p:spPr bwMode="auto">
          <a:xfrm>
            <a:off x="1139825" y="5935663"/>
            <a:ext cx="0" cy="373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/>
        </p:nvSpPr>
        <p:spPr bwMode="auto">
          <a:xfrm>
            <a:off x="808038" y="63087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29" name="Group 30"/>
          <p:cNvGrpSpPr>
            <a:grpSpLocks/>
          </p:cNvGrpSpPr>
          <p:nvPr/>
        </p:nvGrpSpPr>
        <p:grpSpPr bwMode="auto">
          <a:xfrm>
            <a:off x="2905125" y="4148138"/>
            <a:ext cx="914400" cy="582612"/>
            <a:chOff x="323" y="2664"/>
            <a:chExt cx="576" cy="367"/>
          </a:xfrm>
        </p:grpSpPr>
        <p:sp>
          <p:nvSpPr>
            <p:cNvPr id="25676" name="Rectangle 31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7" name="Text Box 32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 b="0">
                  <a:latin typeface="Times New Roman" charset="0"/>
                </a:rPr>
                <a:t>IP</a:t>
              </a:r>
            </a:p>
          </p:txBody>
        </p:sp>
      </p:grpSp>
      <p:grpSp>
        <p:nvGrpSpPr>
          <p:cNvPr id="25630" name="Group 33"/>
          <p:cNvGrpSpPr>
            <a:grpSpLocks/>
          </p:cNvGrpSpPr>
          <p:nvPr/>
        </p:nvGrpSpPr>
        <p:grpSpPr bwMode="auto">
          <a:xfrm>
            <a:off x="5549900" y="4148138"/>
            <a:ext cx="914400" cy="582612"/>
            <a:chOff x="323" y="2664"/>
            <a:chExt cx="576" cy="367"/>
          </a:xfrm>
        </p:grpSpPr>
        <p:sp>
          <p:nvSpPr>
            <p:cNvPr id="25674" name="Rectangle 34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5" name="Text Box 35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 b="0">
                  <a:latin typeface="Times New Roman" charset="0"/>
                </a:rPr>
                <a:t>IP</a:t>
              </a:r>
            </a:p>
          </p:txBody>
        </p:sp>
      </p:grpSp>
      <p:sp>
        <p:nvSpPr>
          <p:cNvPr id="25631" name="Rectangle 36"/>
          <p:cNvSpPr>
            <a:spLocks noChangeArrowheads="1"/>
          </p:cNvSpPr>
          <p:nvPr/>
        </p:nvSpPr>
        <p:spPr bwMode="auto">
          <a:xfrm>
            <a:off x="2306638" y="53498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Text Box 37"/>
          <p:cNvSpPr txBox="1">
            <a:spLocks noChangeArrowheads="1"/>
          </p:cNvSpPr>
          <p:nvPr/>
        </p:nvSpPr>
        <p:spPr bwMode="auto">
          <a:xfrm>
            <a:off x="2308225" y="5349875"/>
            <a:ext cx="8953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Ethernet</a:t>
            </a:r>
          </a:p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interface</a:t>
            </a:r>
          </a:p>
        </p:txBody>
      </p:sp>
      <p:grpSp>
        <p:nvGrpSpPr>
          <p:cNvPr id="25633" name="Group 38"/>
          <p:cNvGrpSpPr>
            <a:grpSpLocks/>
          </p:cNvGrpSpPr>
          <p:nvPr/>
        </p:nvGrpSpPr>
        <p:grpSpPr bwMode="auto">
          <a:xfrm>
            <a:off x="6205538" y="5324475"/>
            <a:ext cx="912812" cy="606425"/>
            <a:chOff x="323" y="3421"/>
            <a:chExt cx="580" cy="367"/>
          </a:xfrm>
        </p:grpSpPr>
        <p:sp>
          <p:nvSpPr>
            <p:cNvPr id="25672" name="Rectangle 39"/>
            <p:cNvSpPr>
              <a:spLocks noChangeArrowheads="1"/>
            </p:cNvSpPr>
            <p:nvPr/>
          </p:nvSpPr>
          <p:spPr bwMode="auto">
            <a:xfrm>
              <a:off x="323" y="3421"/>
              <a:ext cx="576" cy="36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3" name="Text Box 40"/>
            <p:cNvSpPr txBox="1">
              <a:spLocks noChangeArrowheads="1"/>
            </p:cNvSpPr>
            <p:nvPr/>
          </p:nvSpPr>
          <p:spPr bwMode="auto">
            <a:xfrm>
              <a:off x="334" y="3429"/>
              <a:ext cx="569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b="0">
                  <a:latin typeface="Times New Roman" charset="0"/>
                </a:rPr>
                <a:t>Ethernet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b="0">
                  <a:latin typeface="Times New Roman" charset="0"/>
                </a:rPr>
                <a:t>interface</a:t>
              </a:r>
            </a:p>
          </p:txBody>
        </p:sp>
      </p:grpSp>
      <p:sp>
        <p:nvSpPr>
          <p:cNvPr id="25634" name="Line 41"/>
          <p:cNvSpPr>
            <a:spLocks noChangeShapeType="1"/>
          </p:cNvSpPr>
          <p:nvPr/>
        </p:nvSpPr>
        <p:spPr bwMode="auto">
          <a:xfrm flipH="1">
            <a:off x="2744788" y="5964238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Line 42"/>
          <p:cNvSpPr>
            <a:spLocks noChangeShapeType="1"/>
          </p:cNvSpPr>
          <p:nvPr/>
        </p:nvSpPr>
        <p:spPr bwMode="auto">
          <a:xfrm flipH="1">
            <a:off x="2725738" y="4727575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Line 43"/>
          <p:cNvSpPr>
            <a:spLocks noChangeShapeType="1"/>
          </p:cNvSpPr>
          <p:nvPr/>
        </p:nvSpPr>
        <p:spPr bwMode="auto">
          <a:xfrm>
            <a:off x="3529013" y="4741863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Rectangle 44"/>
          <p:cNvSpPr>
            <a:spLocks noChangeArrowheads="1"/>
          </p:cNvSpPr>
          <p:nvPr/>
        </p:nvSpPr>
        <p:spPr bwMode="auto">
          <a:xfrm>
            <a:off x="3614738" y="53244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Text Box 45"/>
          <p:cNvSpPr txBox="1">
            <a:spLocks noChangeArrowheads="1"/>
          </p:cNvSpPr>
          <p:nvPr/>
        </p:nvSpPr>
        <p:spPr bwMode="auto">
          <a:xfrm>
            <a:off x="3636963" y="5349875"/>
            <a:ext cx="8953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SONET</a:t>
            </a:r>
          </a:p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interface</a:t>
            </a:r>
          </a:p>
        </p:txBody>
      </p:sp>
      <p:sp>
        <p:nvSpPr>
          <p:cNvPr id="25639" name="Rectangle 46"/>
          <p:cNvSpPr>
            <a:spLocks noChangeArrowheads="1"/>
          </p:cNvSpPr>
          <p:nvPr/>
        </p:nvSpPr>
        <p:spPr bwMode="auto">
          <a:xfrm>
            <a:off x="4889500" y="53371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0" name="Text Box 47"/>
          <p:cNvSpPr txBox="1">
            <a:spLocks noChangeArrowheads="1"/>
          </p:cNvSpPr>
          <p:nvPr/>
        </p:nvSpPr>
        <p:spPr bwMode="auto">
          <a:xfrm>
            <a:off x="4903788" y="5387975"/>
            <a:ext cx="8953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SONET</a:t>
            </a:r>
          </a:p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interface</a:t>
            </a:r>
          </a:p>
        </p:txBody>
      </p:sp>
      <p:sp>
        <p:nvSpPr>
          <p:cNvPr id="25641" name="Line 48"/>
          <p:cNvSpPr>
            <a:spLocks noChangeShapeType="1"/>
          </p:cNvSpPr>
          <p:nvPr/>
        </p:nvSpPr>
        <p:spPr bwMode="auto">
          <a:xfrm flipH="1">
            <a:off x="6680200" y="5924550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Line 49"/>
          <p:cNvSpPr>
            <a:spLocks noChangeShapeType="1"/>
          </p:cNvSpPr>
          <p:nvPr/>
        </p:nvSpPr>
        <p:spPr bwMode="auto">
          <a:xfrm flipH="1">
            <a:off x="6223000" y="62706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3" name="Line 50"/>
          <p:cNvSpPr>
            <a:spLocks noChangeShapeType="1"/>
          </p:cNvSpPr>
          <p:nvPr/>
        </p:nvSpPr>
        <p:spPr bwMode="auto">
          <a:xfrm>
            <a:off x="8132763" y="5927725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4" name="Line 52"/>
          <p:cNvSpPr>
            <a:spLocks noChangeShapeType="1"/>
          </p:cNvSpPr>
          <p:nvPr/>
        </p:nvSpPr>
        <p:spPr bwMode="auto">
          <a:xfrm>
            <a:off x="6119813" y="4754563"/>
            <a:ext cx="527050" cy="595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5" name="Rectangle 53"/>
          <p:cNvSpPr>
            <a:spLocks noChangeArrowheads="1"/>
          </p:cNvSpPr>
          <p:nvPr/>
        </p:nvSpPr>
        <p:spPr bwMode="auto">
          <a:xfrm>
            <a:off x="2144713" y="3948113"/>
            <a:ext cx="2522537" cy="2162175"/>
          </a:xfrm>
          <a:prstGeom prst="rect">
            <a:avLst/>
          </a:prstGeom>
          <a:noFill/>
          <a:ln w="25400">
            <a:solidFill>
              <a:srgbClr val="969696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6" name="Rectangle 54"/>
          <p:cNvSpPr>
            <a:spLocks noChangeArrowheads="1"/>
          </p:cNvSpPr>
          <p:nvPr/>
        </p:nvSpPr>
        <p:spPr bwMode="auto">
          <a:xfrm>
            <a:off x="4776788" y="3948113"/>
            <a:ext cx="2522537" cy="2162175"/>
          </a:xfrm>
          <a:prstGeom prst="rect">
            <a:avLst/>
          </a:prstGeom>
          <a:noFill/>
          <a:ln w="25400">
            <a:solidFill>
              <a:srgbClr val="969696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7" name="Line 55"/>
          <p:cNvSpPr>
            <a:spLocks noChangeShapeType="1"/>
          </p:cNvSpPr>
          <p:nvPr/>
        </p:nvSpPr>
        <p:spPr bwMode="auto">
          <a:xfrm flipH="1">
            <a:off x="4054475" y="59261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8" name="Line 56"/>
          <p:cNvSpPr>
            <a:spLocks noChangeShapeType="1"/>
          </p:cNvSpPr>
          <p:nvPr/>
        </p:nvSpPr>
        <p:spPr bwMode="auto">
          <a:xfrm flipH="1">
            <a:off x="5314950" y="59388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9" name="Line 57"/>
          <p:cNvSpPr>
            <a:spLocks noChangeShapeType="1"/>
          </p:cNvSpPr>
          <p:nvPr/>
        </p:nvSpPr>
        <p:spPr bwMode="auto">
          <a:xfrm>
            <a:off x="4071938" y="6270625"/>
            <a:ext cx="1246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0" name="Text Box 58"/>
          <p:cNvSpPr txBox="1">
            <a:spLocks noChangeArrowheads="1"/>
          </p:cNvSpPr>
          <p:nvPr/>
        </p:nvSpPr>
        <p:spPr bwMode="auto">
          <a:xfrm>
            <a:off x="860425" y="1162050"/>
            <a:ext cx="59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>
                <a:solidFill>
                  <a:srgbClr val="3333FF"/>
                </a:solidFill>
                <a:latin typeface="Times New Roman" charset="0"/>
              </a:rPr>
              <a:t>host</a:t>
            </a:r>
          </a:p>
        </p:txBody>
      </p:sp>
      <p:sp>
        <p:nvSpPr>
          <p:cNvPr id="25651" name="Text Box 59"/>
          <p:cNvSpPr txBox="1">
            <a:spLocks noChangeArrowheads="1"/>
          </p:cNvSpPr>
          <p:nvPr/>
        </p:nvSpPr>
        <p:spPr bwMode="auto">
          <a:xfrm>
            <a:off x="7815263" y="1147763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>
                <a:solidFill>
                  <a:srgbClr val="3333FF"/>
                </a:solidFill>
                <a:latin typeface="Times New Roman" charset="0"/>
              </a:rPr>
              <a:t>host</a:t>
            </a:r>
          </a:p>
        </p:txBody>
      </p:sp>
      <p:sp>
        <p:nvSpPr>
          <p:cNvPr id="25652" name="Text Box 60"/>
          <p:cNvSpPr txBox="1">
            <a:spLocks noChangeArrowheads="1"/>
          </p:cNvSpPr>
          <p:nvPr/>
        </p:nvSpPr>
        <p:spPr bwMode="auto">
          <a:xfrm>
            <a:off x="2981325" y="3544888"/>
            <a:ext cx="806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>
                <a:solidFill>
                  <a:srgbClr val="0000FF"/>
                </a:solidFill>
                <a:latin typeface="Times New Roman" charset="0"/>
              </a:rPr>
              <a:t>router</a:t>
            </a:r>
          </a:p>
        </p:txBody>
      </p:sp>
      <p:sp>
        <p:nvSpPr>
          <p:cNvPr id="25653" name="Text Box 61"/>
          <p:cNvSpPr txBox="1">
            <a:spLocks noChangeArrowheads="1"/>
          </p:cNvSpPr>
          <p:nvPr/>
        </p:nvSpPr>
        <p:spPr bwMode="auto">
          <a:xfrm>
            <a:off x="5611813" y="3559175"/>
            <a:ext cx="80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>
                <a:solidFill>
                  <a:srgbClr val="0000FF"/>
                </a:solidFill>
                <a:latin typeface="Times New Roman" charset="0"/>
              </a:rPr>
              <a:t>router</a:t>
            </a:r>
          </a:p>
        </p:txBody>
      </p:sp>
      <p:grpSp>
        <p:nvGrpSpPr>
          <p:cNvPr id="6" name="Group 75"/>
          <p:cNvGrpSpPr>
            <a:grpSpLocks/>
          </p:cNvGrpSpPr>
          <p:nvPr/>
        </p:nvGrpSpPr>
        <p:grpSpPr bwMode="auto">
          <a:xfrm>
            <a:off x="1619250" y="1644650"/>
            <a:ext cx="6064250" cy="392113"/>
            <a:chOff x="1020" y="1036"/>
            <a:chExt cx="3820" cy="247"/>
          </a:xfrm>
        </p:grpSpPr>
        <p:sp>
          <p:nvSpPr>
            <p:cNvPr id="25670" name="Line 62"/>
            <p:cNvSpPr>
              <a:spLocks noChangeShapeType="1"/>
            </p:cNvSpPr>
            <p:nvPr/>
          </p:nvSpPr>
          <p:spPr bwMode="auto">
            <a:xfrm>
              <a:off x="1020" y="1283"/>
              <a:ext cx="38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1" name="Text Box 64"/>
            <p:cNvSpPr txBox="1">
              <a:spLocks noChangeArrowheads="1"/>
            </p:cNvSpPr>
            <p:nvPr/>
          </p:nvSpPr>
          <p:spPr bwMode="auto">
            <a:xfrm>
              <a:off x="2523" y="1036"/>
              <a:ext cx="10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>
                  <a:solidFill>
                    <a:srgbClr val="FF3300"/>
                  </a:solidFill>
                  <a:latin typeface="Times New Roman" charset="0"/>
                </a:rPr>
                <a:t>HTTP</a:t>
              </a:r>
              <a:r>
                <a:rPr lang="en-US" sz="1800">
                  <a:solidFill>
                    <a:srgbClr val="FF9900"/>
                  </a:solidFill>
                  <a:latin typeface="Times New Roman" charset="0"/>
                </a:rPr>
                <a:t> </a:t>
              </a:r>
              <a:r>
                <a:rPr lang="en-US" sz="1800">
                  <a:solidFill>
                    <a:srgbClr val="FF3300"/>
                  </a:solidFill>
                  <a:latin typeface="Times New Roman" charset="0"/>
                </a:rPr>
                <a:t>message</a:t>
              </a:r>
            </a:p>
          </p:txBody>
        </p:sp>
      </p:grpSp>
      <p:grpSp>
        <p:nvGrpSpPr>
          <p:cNvPr id="7" name="Group 76"/>
          <p:cNvGrpSpPr>
            <a:grpSpLocks/>
          </p:cNvGrpSpPr>
          <p:nvPr/>
        </p:nvGrpSpPr>
        <p:grpSpPr bwMode="auto">
          <a:xfrm>
            <a:off x="1647825" y="2849563"/>
            <a:ext cx="6040438" cy="377825"/>
            <a:chOff x="1038" y="1795"/>
            <a:chExt cx="3805" cy="238"/>
          </a:xfrm>
        </p:grpSpPr>
        <p:sp>
          <p:nvSpPr>
            <p:cNvPr id="25668" name="Line 63"/>
            <p:cNvSpPr>
              <a:spLocks noChangeShapeType="1"/>
            </p:cNvSpPr>
            <p:nvPr/>
          </p:nvSpPr>
          <p:spPr bwMode="auto">
            <a:xfrm>
              <a:off x="1038" y="2033"/>
              <a:ext cx="38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9" name="Text Box 65"/>
            <p:cNvSpPr txBox="1">
              <a:spLocks noChangeArrowheads="1"/>
            </p:cNvSpPr>
            <p:nvPr/>
          </p:nvSpPr>
          <p:spPr bwMode="auto">
            <a:xfrm>
              <a:off x="2585" y="1795"/>
              <a:ext cx="9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>
                  <a:solidFill>
                    <a:srgbClr val="FF3300"/>
                  </a:solidFill>
                  <a:latin typeface="Times New Roman" charset="0"/>
                </a:rPr>
                <a:t>TCP segment</a:t>
              </a:r>
            </a:p>
          </p:txBody>
        </p:sp>
      </p:grpSp>
      <p:sp>
        <p:nvSpPr>
          <p:cNvPr id="25656" name="Line 51"/>
          <p:cNvSpPr>
            <a:spLocks noChangeShapeType="1"/>
          </p:cNvSpPr>
          <p:nvPr/>
        </p:nvSpPr>
        <p:spPr bwMode="auto">
          <a:xfrm flipH="1">
            <a:off x="5302250" y="4754563"/>
            <a:ext cx="54133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80"/>
          <p:cNvGrpSpPr>
            <a:grpSpLocks/>
          </p:cNvGrpSpPr>
          <p:nvPr/>
        </p:nvGrpSpPr>
        <p:grpSpPr bwMode="auto">
          <a:xfrm>
            <a:off x="1620838" y="4105275"/>
            <a:ext cx="6024562" cy="365125"/>
            <a:chOff x="1021" y="2586"/>
            <a:chExt cx="3795" cy="230"/>
          </a:xfrm>
        </p:grpSpPr>
        <p:sp>
          <p:nvSpPr>
            <p:cNvPr id="25662" name="Line 66"/>
            <p:cNvSpPr>
              <a:spLocks noChangeShapeType="1"/>
            </p:cNvSpPr>
            <p:nvPr/>
          </p:nvSpPr>
          <p:spPr bwMode="auto">
            <a:xfrm flipV="1">
              <a:off x="1021" y="2792"/>
              <a:ext cx="8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3" name="Line 67"/>
            <p:cNvSpPr>
              <a:spLocks noChangeShapeType="1"/>
            </p:cNvSpPr>
            <p:nvPr/>
          </p:nvSpPr>
          <p:spPr bwMode="auto">
            <a:xfrm flipV="1">
              <a:off x="2426" y="2801"/>
              <a:ext cx="10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4" name="Line 68"/>
            <p:cNvSpPr>
              <a:spLocks noChangeShapeType="1"/>
            </p:cNvSpPr>
            <p:nvPr/>
          </p:nvSpPr>
          <p:spPr bwMode="auto">
            <a:xfrm flipV="1">
              <a:off x="4075" y="2792"/>
              <a:ext cx="7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65" name="Text Box 69"/>
            <p:cNvSpPr txBox="1">
              <a:spLocks noChangeArrowheads="1"/>
            </p:cNvSpPr>
            <p:nvPr/>
          </p:nvSpPr>
          <p:spPr bwMode="auto">
            <a:xfrm>
              <a:off x="1119" y="2586"/>
              <a:ext cx="63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600">
                  <a:solidFill>
                    <a:srgbClr val="FF3300"/>
                  </a:solidFill>
                  <a:latin typeface="Times New Roman" charset="0"/>
                </a:rPr>
                <a:t>IP packet</a:t>
              </a:r>
            </a:p>
          </p:txBody>
        </p:sp>
        <p:sp>
          <p:nvSpPr>
            <p:cNvPr id="25666" name="Text Box 70"/>
            <p:cNvSpPr txBox="1">
              <a:spLocks noChangeArrowheads="1"/>
            </p:cNvSpPr>
            <p:nvPr/>
          </p:nvSpPr>
          <p:spPr bwMode="auto">
            <a:xfrm>
              <a:off x="4156" y="2604"/>
              <a:ext cx="63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600">
                  <a:solidFill>
                    <a:srgbClr val="FF3300"/>
                  </a:solidFill>
                  <a:latin typeface="Times New Roman" charset="0"/>
                </a:rPr>
                <a:t>IP</a:t>
              </a:r>
              <a:r>
                <a:rPr lang="en-US" sz="1600">
                  <a:solidFill>
                    <a:srgbClr val="FF9900"/>
                  </a:solidFill>
                  <a:latin typeface="Times New Roman" charset="0"/>
                </a:rPr>
                <a:t> </a:t>
              </a:r>
              <a:r>
                <a:rPr lang="en-US" sz="1600">
                  <a:solidFill>
                    <a:srgbClr val="FF3300"/>
                  </a:solidFill>
                  <a:latin typeface="Times New Roman" charset="0"/>
                </a:rPr>
                <a:t>packet</a:t>
              </a:r>
            </a:p>
          </p:txBody>
        </p:sp>
        <p:sp>
          <p:nvSpPr>
            <p:cNvPr id="25667" name="Text Box 71"/>
            <p:cNvSpPr txBox="1">
              <a:spLocks noChangeArrowheads="1"/>
            </p:cNvSpPr>
            <p:nvPr/>
          </p:nvSpPr>
          <p:spPr bwMode="auto">
            <a:xfrm>
              <a:off x="2646" y="2595"/>
              <a:ext cx="63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600">
                  <a:solidFill>
                    <a:srgbClr val="FF3300"/>
                  </a:solidFill>
                  <a:latin typeface="Times New Roman" charset="0"/>
                </a:rPr>
                <a:t>IP packet</a:t>
              </a:r>
            </a:p>
          </p:txBody>
        </p:sp>
      </p:grpSp>
      <p:grpSp>
        <p:nvGrpSpPr>
          <p:cNvPr id="9" name="Group 78"/>
          <p:cNvGrpSpPr>
            <a:grpSpLocks/>
          </p:cNvGrpSpPr>
          <p:nvPr/>
        </p:nvGrpSpPr>
        <p:grpSpPr bwMode="auto">
          <a:xfrm>
            <a:off x="1116013" y="6324600"/>
            <a:ext cx="7296150" cy="404813"/>
            <a:chOff x="703" y="3984"/>
            <a:chExt cx="4596" cy="255"/>
          </a:xfrm>
        </p:grpSpPr>
        <p:sp>
          <p:nvSpPr>
            <p:cNvPr id="25659" name="Text Box 72"/>
            <p:cNvSpPr txBox="1">
              <a:spLocks noChangeArrowheads="1"/>
            </p:cNvSpPr>
            <p:nvPr/>
          </p:nvSpPr>
          <p:spPr bwMode="auto">
            <a:xfrm>
              <a:off x="703" y="3984"/>
              <a:ext cx="10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>
                  <a:solidFill>
                    <a:srgbClr val="FF3300"/>
                  </a:solidFill>
                  <a:latin typeface="Times New Roman" charset="0"/>
                </a:rPr>
                <a:t>Ethernet</a:t>
              </a:r>
              <a:r>
                <a:rPr lang="en-US" sz="1800">
                  <a:solidFill>
                    <a:srgbClr val="FF9900"/>
                  </a:solidFill>
                  <a:latin typeface="Times New Roman" charset="0"/>
                </a:rPr>
                <a:t> </a:t>
              </a:r>
              <a:r>
                <a:rPr lang="en-US" sz="1800">
                  <a:solidFill>
                    <a:srgbClr val="FF3300"/>
                  </a:solidFill>
                  <a:latin typeface="Times New Roman" charset="0"/>
                </a:rPr>
                <a:t>frame</a:t>
              </a:r>
            </a:p>
          </p:txBody>
        </p:sp>
        <p:sp>
          <p:nvSpPr>
            <p:cNvPr id="25660" name="Text Box 73"/>
            <p:cNvSpPr txBox="1">
              <a:spLocks noChangeArrowheads="1"/>
            </p:cNvSpPr>
            <p:nvPr/>
          </p:nvSpPr>
          <p:spPr bwMode="auto">
            <a:xfrm>
              <a:off x="4235" y="4008"/>
              <a:ext cx="10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>
                  <a:solidFill>
                    <a:srgbClr val="FF3300"/>
                  </a:solidFill>
                  <a:latin typeface="Times New Roman" charset="0"/>
                </a:rPr>
                <a:t>Ethernet frame</a:t>
              </a:r>
              <a:endParaRPr lang="en-US" sz="2400">
                <a:solidFill>
                  <a:srgbClr val="FF3300"/>
                </a:solidFill>
                <a:latin typeface="Times New Roman" charset="0"/>
              </a:endParaRPr>
            </a:p>
          </p:txBody>
        </p:sp>
        <p:sp>
          <p:nvSpPr>
            <p:cNvPr id="25661" name="Text Box 74"/>
            <p:cNvSpPr txBox="1">
              <a:spLocks noChangeArrowheads="1"/>
            </p:cNvSpPr>
            <p:nvPr/>
          </p:nvSpPr>
          <p:spPr bwMode="auto">
            <a:xfrm>
              <a:off x="2455" y="3984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>
                  <a:solidFill>
                    <a:srgbClr val="FF3300"/>
                  </a:solidFill>
                  <a:latin typeface="Times New Roman" charset="0"/>
                </a:rPr>
                <a:t>SONET frame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9969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Focus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on Link-Layer</a:t>
            </a:r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E8290C-EE6F-BB40-907F-D1EC2E266B66}" type="slidenum">
              <a:rPr lang="en-US" sz="1400" b="0">
                <a:latin typeface="Times New Roman" charset="0"/>
              </a:rPr>
              <a:pPr eaLnBrk="1" hangingPunct="1"/>
              <a:t>17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7652" name="Rectangle 10"/>
          <p:cNvSpPr>
            <a:spLocks noChangeArrowheads="1"/>
          </p:cNvSpPr>
          <p:nvPr/>
        </p:nvSpPr>
        <p:spPr bwMode="auto">
          <a:xfrm>
            <a:off x="593725" y="1335088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Text Box 11"/>
          <p:cNvSpPr txBox="1">
            <a:spLocks noChangeArrowheads="1"/>
          </p:cNvSpPr>
          <p:nvPr/>
        </p:nvSpPr>
        <p:spPr bwMode="auto">
          <a:xfrm>
            <a:off x="603250" y="1373188"/>
            <a:ext cx="8953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Ethernet</a:t>
            </a:r>
          </a:p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interface</a:t>
            </a:r>
          </a:p>
        </p:txBody>
      </p:sp>
      <p:sp>
        <p:nvSpPr>
          <p:cNvPr id="27654" name="Rectangle 19"/>
          <p:cNvSpPr>
            <a:spLocks noChangeArrowheads="1"/>
          </p:cNvSpPr>
          <p:nvPr/>
        </p:nvSpPr>
        <p:spPr bwMode="auto">
          <a:xfrm>
            <a:off x="7583488" y="1295400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Text Box 23"/>
          <p:cNvSpPr txBox="1">
            <a:spLocks noChangeArrowheads="1"/>
          </p:cNvSpPr>
          <p:nvPr/>
        </p:nvSpPr>
        <p:spPr bwMode="auto">
          <a:xfrm>
            <a:off x="7608888" y="1335088"/>
            <a:ext cx="8953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Ethernet</a:t>
            </a:r>
          </a:p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interface</a:t>
            </a:r>
          </a:p>
        </p:txBody>
      </p:sp>
      <p:sp>
        <p:nvSpPr>
          <p:cNvPr id="27656" name="Line 28"/>
          <p:cNvSpPr>
            <a:spLocks noChangeShapeType="1"/>
          </p:cNvSpPr>
          <p:nvPr/>
        </p:nvSpPr>
        <p:spPr bwMode="auto">
          <a:xfrm>
            <a:off x="1063625" y="1920875"/>
            <a:ext cx="0" cy="373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29"/>
          <p:cNvSpPr>
            <a:spLocks noChangeShapeType="1"/>
          </p:cNvSpPr>
          <p:nvPr/>
        </p:nvSpPr>
        <p:spPr bwMode="auto">
          <a:xfrm>
            <a:off x="731838" y="2293938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Rectangle 36"/>
          <p:cNvSpPr>
            <a:spLocks noChangeArrowheads="1"/>
          </p:cNvSpPr>
          <p:nvPr/>
        </p:nvSpPr>
        <p:spPr bwMode="auto">
          <a:xfrm>
            <a:off x="2230438" y="1335088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37"/>
          <p:cNvSpPr txBox="1">
            <a:spLocks noChangeArrowheads="1"/>
          </p:cNvSpPr>
          <p:nvPr/>
        </p:nvSpPr>
        <p:spPr bwMode="auto">
          <a:xfrm>
            <a:off x="2232025" y="1335088"/>
            <a:ext cx="8953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Ethernet</a:t>
            </a:r>
          </a:p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interface</a:t>
            </a:r>
          </a:p>
        </p:txBody>
      </p:sp>
      <p:grpSp>
        <p:nvGrpSpPr>
          <p:cNvPr id="27660" name="Group 38"/>
          <p:cNvGrpSpPr>
            <a:grpSpLocks/>
          </p:cNvGrpSpPr>
          <p:nvPr/>
        </p:nvGrpSpPr>
        <p:grpSpPr bwMode="auto">
          <a:xfrm>
            <a:off x="6129338" y="1309688"/>
            <a:ext cx="912812" cy="606425"/>
            <a:chOff x="323" y="3421"/>
            <a:chExt cx="580" cy="367"/>
          </a:xfrm>
        </p:grpSpPr>
        <p:sp>
          <p:nvSpPr>
            <p:cNvPr id="27677" name="Rectangle 39"/>
            <p:cNvSpPr>
              <a:spLocks noChangeArrowheads="1"/>
            </p:cNvSpPr>
            <p:nvPr/>
          </p:nvSpPr>
          <p:spPr bwMode="auto">
            <a:xfrm>
              <a:off x="323" y="3421"/>
              <a:ext cx="576" cy="36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8" name="Text Box 40"/>
            <p:cNvSpPr txBox="1">
              <a:spLocks noChangeArrowheads="1"/>
            </p:cNvSpPr>
            <p:nvPr/>
          </p:nvSpPr>
          <p:spPr bwMode="auto">
            <a:xfrm>
              <a:off x="334" y="3429"/>
              <a:ext cx="569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sz="1600" b="0">
                  <a:latin typeface="Times New Roman" charset="0"/>
                </a:rPr>
                <a:t>Ethernet</a:t>
              </a:r>
            </a:p>
            <a:p>
              <a:pPr algn="ctr">
                <a:lnSpc>
                  <a:spcPct val="90000"/>
                </a:lnSpc>
              </a:pPr>
              <a:r>
                <a:rPr lang="en-US" sz="1600" b="0">
                  <a:latin typeface="Times New Roman" charset="0"/>
                </a:rPr>
                <a:t>interface</a:t>
              </a:r>
            </a:p>
          </p:txBody>
        </p:sp>
      </p:grpSp>
      <p:sp>
        <p:nvSpPr>
          <p:cNvPr id="27661" name="Line 41"/>
          <p:cNvSpPr>
            <a:spLocks noChangeShapeType="1"/>
          </p:cNvSpPr>
          <p:nvPr/>
        </p:nvSpPr>
        <p:spPr bwMode="auto">
          <a:xfrm flipH="1">
            <a:off x="2668588" y="1949450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Rectangle 44"/>
          <p:cNvSpPr>
            <a:spLocks noChangeArrowheads="1"/>
          </p:cNvSpPr>
          <p:nvPr/>
        </p:nvSpPr>
        <p:spPr bwMode="auto">
          <a:xfrm>
            <a:off x="3538538" y="1309688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Text Box 45"/>
          <p:cNvSpPr txBox="1">
            <a:spLocks noChangeArrowheads="1"/>
          </p:cNvSpPr>
          <p:nvPr/>
        </p:nvSpPr>
        <p:spPr bwMode="auto">
          <a:xfrm>
            <a:off x="3560763" y="1335088"/>
            <a:ext cx="8953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SONET</a:t>
            </a:r>
          </a:p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interface</a:t>
            </a:r>
          </a:p>
        </p:txBody>
      </p:sp>
      <p:sp>
        <p:nvSpPr>
          <p:cNvPr id="27664" name="Rectangle 46"/>
          <p:cNvSpPr>
            <a:spLocks noChangeArrowheads="1"/>
          </p:cNvSpPr>
          <p:nvPr/>
        </p:nvSpPr>
        <p:spPr bwMode="auto">
          <a:xfrm>
            <a:off x="4813300" y="1322388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47"/>
          <p:cNvSpPr txBox="1">
            <a:spLocks noChangeArrowheads="1"/>
          </p:cNvSpPr>
          <p:nvPr/>
        </p:nvSpPr>
        <p:spPr bwMode="auto">
          <a:xfrm>
            <a:off x="4827588" y="1373188"/>
            <a:ext cx="8953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SONET</a:t>
            </a:r>
          </a:p>
          <a:p>
            <a:pPr algn="ctr">
              <a:lnSpc>
                <a:spcPct val="90000"/>
              </a:lnSpc>
            </a:pPr>
            <a:r>
              <a:rPr lang="en-US" sz="1600" b="0">
                <a:latin typeface="Times New Roman" charset="0"/>
              </a:rPr>
              <a:t>interface</a:t>
            </a:r>
          </a:p>
        </p:txBody>
      </p:sp>
      <p:sp>
        <p:nvSpPr>
          <p:cNvPr id="27666" name="Line 48"/>
          <p:cNvSpPr>
            <a:spLocks noChangeShapeType="1"/>
          </p:cNvSpPr>
          <p:nvPr/>
        </p:nvSpPr>
        <p:spPr bwMode="auto">
          <a:xfrm flipH="1">
            <a:off x="6604000" y="1909763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49"/>
          <p:cNvSpPr>
            <a:spLocks noChangeShapeType="1"/>
          </p:cNvSpPr>
          <p:nvPr/>
        </p:nvSpPr>
        <p:spPr bwMode="auto">
          <a:xfrm flipH="1">
            <a:off x="6146800" y="2255838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50"/>
          <p:cNvSpPr>
            <a:spLocks noChangeShapeType="1"/>
          </p:cNvSpPr>
          <p:nvPr/>
        </p:nvSpPr>
        <p:spPr bwMode="auto">
          <a:xfrm>
            <a:off x="8056563" y="1912938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55"/>
          <p:cNvSpPr>
            <a:spLocks noChangeShapeType="1"/>
          </p:cNvSpPr>
          <p:nvPr/>
        </p:nvSpPr>
        <p:spPr bwMode="auto">
          <a:xfrm flipH="1">
            <a:off x="3978275" y="1911350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56"/>
          <p:cNvSpPr>
            <a:spLocks noChangeShapeType="1"/>
          </p:cNvSpPr>
          <p:nvPr/>
        </p:nvSpPr>
        <p:spPr bwMode="auto">
          <a:xfrm flipH="1">
            <a:off x="5238750" y="1924050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Line 57"/>
          <p:cNvSpPr>
            <a:spLocks noChangeShapeType="1"/>
          </p:cNvSpPr>
          <p:nvPr/>
        </p:nvSpPr>
        <p:spPr bwMode="auto">
          <a:xfrm>
            <a:off x="3995738" y="2255838"/>
            <a:ext cx="1246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672" name="Group 78"/>
          <p:cNvGrpSpPr>
            <a:grpSpLocks/>
          </p:cNvGrpSpPr>
          <p:nvPr/>
        </p:nvGrpSpPr>
        <p:grpSpPr bwMode="auto">
          <a:xfrm>
            <a:off x="1039813" y="2309813"/>
            <a:ext cx="7296150" cy="404812"/>
            <a:chOff x="703" y="3984"/>
            <a:chExt cx="4596" cy="255"/>
          </a:xfrm>
        </p:grpSpPr>
        <p:sp>
          <p:nvSpPr>
            <p:cNvPr id="27674" name="Text Box 72"/>
            <p:cNvSpPr txBox="1">
              <a:spLocks noChangeArrowheads="1"/>
            </p:cNvSpPr>
            <p:nvPr/>
          </p:nvSpPr>
          <p:spPr bwMode="auto">
            <a:xfrm>
              <a:off x="703" y="3984"/>
              <a:ext cx="10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>
                  <a:solidFill>
                    <a:srgbClr val="FF3300"/>
                  </a:solidFill>
                  <a:latin typeface="Times New Roman" charset="0"/>
                </a:rPr>
                <a:t>Ethernet</a:t>
              </a:r>
              <a:r>
                <a:rPr lang="en-US" sz="1800">
                  <a:solidFill>
                    <a:srgbClr val="FF9900"/>
                  </a:solidFill>
                  <a:latin typeface="Times New Roman" charset="0"/>
                </a:rPr>
                <a:t> </a:t>
              </a:r>
              <a:r>
                <a:rPr lang="en-US" sz="1800">
                  <a:solidFill>
                    <a:srgbClr val="FF3300"/>
                  </a:solidFill>
                  <a:latin typeface="Times New Roman" charset="0"/>
                </a:rPr>
                <a:t>frame</a:t>
              </a:r>
            </a:p>
          </p:txBody>
        </p:sp>
        <p:sp>
          <p:nvSpPr>
            <p:cNvPr id="27675" name="Text Box 73"/>
            <p:cNvSpPr txBox="1">
              <a:spLocks noChangeArrowheads="1"/>
            </p:cNvSpPr>
            <p:nvPr/>
          </p:nvSpPr>
          <p:spPr bwMode="auto">
            <a:xfrm>
              <a:off x="4235" y="4008"/>
              <a:ext cx="106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>
                  <a:solidFill>
                    <a:srgbClr val="FF3300"/>
                  </a:solidFill>
                  <a:latin typeface="Times New Roman" charset="0"/>
                </a:rPr>
                <a:t>Ethernet frame</a:t>
              </a:r>
              <a:endParaRPr lang="en-US" sz="2400">
                <a:solidFill>
                  <a:srgbClr val="FF3300"/>
                </a:solidFill>
                <a:latin typeface="Times New Roman" charset="0"/>
              </a:endParaRPr>
            </a:p>
          </p:txBody>
        </p:sp>
        <p:sp>
          <p:nvSpPr>
            <p:cNvPr id="27676" name="Text Box 74"/>
            <p:cNvSpPr txBox="1">
              <a:spLocks noChangeArrowheads="1"/>
            </p:cNvSpPr>
            <p:nvPr/>
          </p:nvSpPr>
          <p:spPr bwMode="auto">
            <a:xfrm>
              <a:off x="2455" y="3984"/>
              <a:ext cx="10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800">
                  <a:solidFill>
                    <a:srgbClr val="FF3300"/>
                  </a:solidFill>
                  <a:latin typeface="Times New Roman" charset="0"/>
                </a:rPr>
                <a:t>SONET frame</a:t>
              </a:r>
            </a:p>
          </p:txBody>
        </p:sp>
      </p:grp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457200" y="2895600"/>
            <a:ext cx="84582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23838" indent="-2238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n-US" sz="24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277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91BB82D-5265-B648-AF45-411F12563118}" type="slidenum">
              <a:rPr lang="en-US" sz="1400" b="0">
                <a:latin typeface="Times New Roman" charset="0"/>
              </a:rPr>
              <a:pPr eaLnBrk="1" hangingPunct="1"/>
              <a:t>18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685800"/>
          </a:xfrm>
        </p:spPr>
        <p:txBody>
          <a:bodyPr/>
          <a:lstStyle/>
          <a:p>
            <a:r>
              <a:rPr lang="en-US" i="1" dirty="0">
                <a:latin typeface="Helvetica" charset="0"/>
                <a:ea typeface="ＭＳ Ｐゴシック" charset="0"/>
                <a:cs typeface="ＭＳ Ｐゴシック" charset="0"/>
              </a:rPr>
              <a:t>A</a:t>
            </a:r>
            <a:r>
              <a:rPr lang="en-US" i="1" dirty="0" smtClean="0">
                <a:latin typeface="Helvetica" charset="0"/>
                <a:ea typeface="ＭＳ Ｐゴシック" charset="0"/>
                <a:cs typeface="ＭＳ Ｐゴシック" charset="0"/>
              </a:rPr>
              <a:t>dapter-</a:t>
            </a:r>
            <a:r>
              <a:rPr lang="en-US" i="1" dirty="0">
                <a:latin typeface="Helvetica" charset="0"/>
                <a:ea typeface="ＭＳ Ｐゴシック" charset="0"/>
                <a:cs typeface="ＭＳ Ｐゴシック" charset="0"/>
              </a:rPr>
              <a:t>to-</a:t>
            </a:r>
            <a:r>
              <a:rPr lang="en-US" i="1" dirty="0" smtClean="0">
                <a:latin typeface="Helvetica" charset="0"/>
                <a:ea typeface="ＭＳ Ｐゴシック" charset="0"/>
                <a:cs typeface="ＭＳ Ｐゴシック" charset="0"/>
              </a:rPr>
              <a:t>Adapter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Communication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390900"/>
            <a:ext cx="845820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  <a:cs typeface="Arial" charset="0"/>
              </a:rPr>
              <a:t>Link layer implemented in 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adapter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cs typeface="Arial" charset="0"/>
              </a:rPr>
              <a:t>(</a:t>
            </a:r>
            <a:r>
              <a:rPr lang="en-US" sz="2000" i="1" dirty="0">
                <a:latin typeface="Arial" charset="0"/>
                <a:cs typeface="Arial" charset="0"/>
              </a:rPr>
              <a:t>network interface card</a:t>
            </a:r>
            <a:r>
              <a:rPr lang="en-US" sz="2000" dirty="0">
                <a:latin typeface="Arial" charset="0"/>
                <a:cs typeface="Arial" charset="0"/>
              </a:rPr>
              <a:t>; </a:t>
            </a:r>
            <a:r>
              <a:rPr lang="en-US" sz="2000" b="1" dirty="0">
                <a:solidFill>
                  <a:srgbClr val="0000FF"/>
                </a:solidFill>
                <a:latin typeface="Arial" charset="0"/>
                <a:cs typeface="Arial" charset="0"/>
              </a:rPr>
              <a:t>NIC</a:t>
            </a:r>
            <a:r>
              <a:rPr lang="en-US" sz="2400" dirty="0">
                <a:latin typeface="Arial" charset="0"/>
                <a:cs typeface="Arial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Ethernet card, 802.11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card</a:t>
            </a:r>
            <a:endParaRPr lang="en-US" sz="2000" b="1" i="1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  <a:cs typeface="Arial" charset="0"/>
              </a:rPr>
              <a:t>Sending side: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Encapsulates datagram in a </a:t>
            </a:r>
            <a:r>
              <a:rPr lang="en-US" sz="2000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frame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Determines local addressing, adds error checking, controls transmission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  <a:cs typeface="Arial" charset="0"/>
              </a:rPr>
              <a:t>Receiving side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Recognizes arrival, looks for errors, possibly acknowledges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Extracts datagram and passes to receiving node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230313" y="2660650"/>
            <a:ext cx="9794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sending</a:t>
            </a:r>
          </a:p>
          <a:p>
            <a:pPr algn="l"/>
            <a:r>
              <a:rPr lang="en-US" sz="1800" b="0">
                <a:latin typeface="Comic Sans MS" charset="0"/>
              </a:rPr>
              <a:t>node</a:t>
            </a:r>
          </a:p>
        </p:txBody>
      </p:sp>
      <p:grpSp>
        <p:nvGrpSpPr>
          <p:cNvPr id="28678" name="Group 5"/>
          <p:cNvGrpSpPr>
            <a:grpSpLocks/>
          </p:cNvGrpSpPr>
          <p:nvPr/>
        </p:nvGrpSpPr>
        <p:grpSpPr bwMode="auto">
          <a:xfrm>
            <a:off x="2344738" y="2185988"/>
            <a:ext cx="965200" cy="427037"/>
            <a:chOff x="1477" y="1377"/>
            <a:chExt cx="608" cy="269"/>
          </a:xfrm>
        </p:grpSpPr>
        <p:sp>
          <p:nvSpPr>
            <p:cNvPr id="28696" name="Rectangle 6"/>
            <p:cNvSpPr>
              <a:spLocks noChangeArrowheads="1"/>
            </p:cNvSpPr>
            <p:nvPr/>
          </p:nvSpPr>
          <p:spPr bwMode="auto">
            <a:xfrm>
              <a:off x="1477" y="1377"/>
              <a:ext cx="608" cy="26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7" name="Rectangle 7"/>
            <p:cNvSpPr>
              <a:spLocks noChangeArrowheads="1"/>
            </p:cNvSpPr>
            <p:nvPr/>
          </p:nvSpPr>
          <p:spPr bwMode="auto">
            <a:xfrm>
              <a:off x="1546" y="1415"/>
              <a:ext cx="477" cy="18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b="0">
                  <a:solidFill>
                    <a:srgbClr val="FF0000"/>
                  </a:solidFill>
                  <a:latin typeface="Comic Sans MS" charset="0"/>
                </a:rPr>
                <a:t>frame</a:t>
              </a:r>
              <a:endParaRPr lang="en-US" sz="1800" b="0">
                <a:latin typeface="Comic Sans MS" charset="0"/>
              </a:endParaRPr>
            </a:p>
          </p:txBody>
        </p:sp>
      </p:grpSp>
      <p:sp>
        <p:nvSpPr>
          <p:cNvPr id="28679" name="Line 8"/>
          <p:cNvSpPr>
            <a:spLocks noChangeShapeType="1"/>
          </p:cNvSpPr>
          <p:nvPr/>
        </p:nvSpPr>
        <p:spPr bwMode="auto">
          <a:xfrm>
            <a:off x="3297238" y="2454275"/>
            <a:ext cx="2527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6783388" y="1392238"/>
            <a:ext cx="1125537" cy="12207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7083425" y="1771650"/>
            <a:ext cx="487363" cy="280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Rectangle 11"/>
          <p:cNvSpPr>
            <a:spLocks noChangeArrowheads="1"/>
          </p:cNvSpPr>
          <p:nvPr/>
        </p:nvSpPr>
        <p:spPr bwMode="auto">
          <a:xfrm>
            <a:off x="1219200" y="1392238"/>
            <a:ext cx="1125538" cy="12207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Rectangle 12"/>
          <p:cNvSpPr>
            <a:spLocks noChangeArrowheads="1"/>
          </p:cNvSpPr>
          <p:nvPr/>
        </p:nvSpPr>
        <p:spPr bwMode="auto">
          <a:xfrm>
            <a:off x="1544638" y="1763713"/>
            <a:ext cx="487362" cy="257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Text Box 13"/>
          <p:cNvSpPr txBox="1">
            <a:spLocks noChangeArrowheads="1"/>
          </p:cNvSpPr>
          <p:nvPr/>
        </p:nvSpPr>
        <p:spPr bwMode="auto">
          <a:xfrm>
            <a:off x="6799263" y="2622550"/>
            <a:ext cx="11414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receiving</a:t>
            </a:r>
          </a:p>
          <a:p>
            <a:pPr algn="l"/>
            <a:r>
              <a:rPr lang="en-US" sz="1800" b="0">
                <a:latin typeface="Comic Sans MS" charset="0"/>
              </a:rPr>
              <a:t>node</a:t>
            </a:r>
          </a:p>
        </p:txBody>
      </p:sp>
      <p:sp>
        <p:nvSpPr>
          <p:cNvPr id="28685" name="Line 14"/>
          <p:cNvSpPr>
            <a:spLocks noChangeShapeType="1"/>
          </p:cNvSpPr>
          <p:nvPr/>
        </p:nvSpPr>
        <p:spPr bwMode="auto">
          <a:xfrm flipH="1">
            <a:off x="2063750" y="1611313"/>
            <a:ext cx="414338" cy="2206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Text Box 15"/>
          <p:cNvSpPr txBox="1">
            <a:spLocks noChangeArrowheads="1"/>
          </p:cNvSpPr>
          <p:nvPr/>
        </p:nvSpPr>
        <p:spPr bwMode="auto">
          <a:xfrm>
            <a:off x="2344738" y="1244600"/>
            <a:ext cx="11858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>
                <a:solidFill>
                  <a:srgbClr val="FF0000"/>
                </a:solidFill>
                <a:latin typeface="Comic Sans MS" charset="0"/>
              </a:rPr>
              <a:t>datagram</a:t>
            </a:r>
            <a:endParaRPr lang="en-US" sz="1800" b="0">
              <a:latin typeface="Comic Sans MS" charset="0"/>
            </a:endParaRPr>
          </a:p>
        </p:txBody>
      </p:sp>
      <p:sp>
        <p:nvSpPr>
          <p:cNvPr id="28687" name="Freeform 16"/>
          <p:cNvSpPr>
            <a:spLocks/>
          </p:cNvSpPr>
          <p:nvPr/>
        </p:nvSpPr>
        <p:spPr bwMode="auto">
          <a:xfrm>
            <a:off x="1746250" y="1978025"/>
            <a:ext cx="695325" cy="460375"/>
          </a:xfrm>
          <a:custGeom>
            <a:avLst/>
            <a:gdLst>
              <a:gd name="T0" fmla="*/ 2147483647 w 438"/>
              <a:gd name="T1" fmla="*/ 0 h 290"/>
              <a:gd name="T2" fmla="*/ 2147483647 w 438"/>
              <a:gd name="T3" fmla="*/ 2147483647 h 290"/>
              <a:gd name="T4" fmla="*/ 2147483647 w 438"/>
              <a:gd name="T5" fmla="*/ 2147483647 h 290"/>
              <a:gd name="T6" fmla="*/ 2147483647 w 438"/>
              <a:gd name="T7" fmla="*/ 2147483647 h 290"/>
              <a:gd name="T8" fmla="*/ 0 60000 65536"/>
              <a:gd name="T9" fmla="*/ 0 60000 65536"/>
              <a:gd name="T10" fmla="*/ 0 60000 65536"/>
              <a:gd name="T11" fmla="*/ 0 60000 65536"/>
              <a:gd name="T12" fmla="*/ 0 w 438"/>
              <a:gd name="T13" fmla="*/ 0 h 290"/>
              <a:gd name="T14" fmla="*/ 438 w 438"/>
              <a:gd name="T15" fmla="*/ 290 h 29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8" h="290">
                <a:moveTo>
                  <a:pt x="15" y="0"/>
                </a:moveTo>
                <a:cubicBezTo>
                  <a:pt x="7" y="58"/>
                  <a:pt x="0" y="117"/>
                  <a:pt x="15" y="162"/>
                </a:cubicBezTo>
                <a:cubicBezTo>
                  <a:pt x="30" y="207"/>
                  <a:pt x="38" y="248"/>
                  <a:pt x="108" y="269"/>
                </a:cubicBezTo>
                <a:cubicBezTo>
                  <a:pt x="178" y="290"/>
                  <a:pt x="383" y="282"/>
                  <a:pt x="438" y="285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88" name="Group 17"/>
          <p:cNvGrpSpPr>
            <a:grpSpLocks/>
          </p:cNvGrpSpPr>
          <p:nvPr/>
        </p:nvGrpSpPr>
        <p:grpSpPr bwMode="auto">
          <a:xfrm>
            <a:off x="5819775" y="2179638"/>
            <a:ext cx="965200" cy="427037"/>
            <a:chOff x="1477" y="1377"/>
            <a:chExt cx="608" cy="269"/>
          </a:xfrm>
        </p:grpSpPr>
        <p:sp>
          <p:nvSpPr>
            <p:cNvPr id="28694" name="Rectangle 18"/>
            <p:cNvSpPr>
              <a:spLocks noChangeArrowheads="1"/>
            </p:cNvSpPr>
            <p:nvPr/>
          </p:nvSpPr>
          <p:spPr bwMode="auto">
            <a:xfrm>
              <a:off x="1477" y="1377"/>
              <a:ext cx="608" cy="26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5" name="Rectangle 19"/>
            <p:cNvSpPr>
              <a:spLocks noChangeArrowheads="1"/>
            </p:cNvSpPr>
            <p:nvPr/>
          </p:nvSpPr>
          <p:spPr bwMode="auto">
            <a:xfrm>
              <a:off x="1546" y="1415"/>
              <a:ext cx="477" cy="18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b="0">
                  <a:solidFill>
                    <a:srgbClr val="FF0000"/>
                  </a:solidFill>
                  <a:latin typeface="Comic Sans MS" charset="0"/>
                </a:rPr>
                <a:t>frame</a:t>
              </a:r>
              <a:endParaRPr lang="en-US" sz="1800" b="0">
                <a:latin typeface="Comic Sans MS" charset="0"/>
              </a:endParaRPr>
            </a:p>
          </p:txBody>
        </p:sp>
      </p:grpSp>
      <p:sp>
        <p:nvSpPr>
          <p:cNvPr id="28689" name="Text Box 20"/>
          <p:cNvSpPr txBox="1">
            <a:spLocks noChangeArrowheads="1"/>
          </p:cNvSpPr>
          <p:nvPr/>
        </p:nvSpPr>
        <p:spPr bwMode="auto">
          <a:xfrm>
            <a:off x="2411413" y="2617788"/>
            <a:ext cx="10260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 dirty="0" smtClean="0">
                <a:latin typeface="Comic Sans MS" charset="0"/>
              </a:rPr>
              <a:t>adapter</a:t>
            </a:r>
            <a:endParaRPr lang="en-US" sz="1800" b="0" dirty="0">
              <a:latin typeface="Comic Sans MS" charset="0"/>
            </a:endParaRPr>
          </a:p>
        </p:txBody>
      </p:sp>
      <p:sp>
        <p:nvSpPr>
          <p:cNvPr id="28690" name="Text Box 21"/>
          <p:cNvSpPr txBox="1">
            <a:spLocks noChangeArrowheads="1"/>
          </p:cNvSpPr>
          <p:nvPr/>
        </p:nvSpPr>
        <p:spPr bwMode="auto">
          <a:xfrm>
            <a:off x="5824538" y="2624138"/>
            <a:ext cx="10260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 dirty="0" smtClean="0">
                <a:latin typeface="Comic Sans MS" charset="0"/>
              </a:rPr>
              <a:t>adapter</a:t>
            </a:r>
            <a:endParaRPr lang="en-US" sz="1800" b="0" dirty="0">
              <a:latin typeface="Comic Sans MS" charset="0"/>
            </a:endParaRPr>
          </a:p>
        </p:txBody>
      </p:sp>
      <p:sp>
        <p:nvSpPr>
          <p:cNvPr id="28691" name="AutoShape 22"/>
          <p:cNvSpPr>
            <a:spLocks/>
          </p:cNvSpPr>
          <p:nvPr/>
        </p:nvSpPr>
        <p:spPr bwMode="auto">
          <a:xfrm rot="5399521">
            <a:off x="4533901" y="555625"/>
            <a:ext cx="220662" cy="2865437"/>
          </a:xfrm>
          <a:prstGeom prst="leftBrace">
            <a:avLst>
              <a:gd name="adj1" fmla="val 10821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Text Box 23"/>
          <p:cNvSpPr txBox="1">
            <a:spLocks noChangeArrowheads="1"/>
          </p:cNvSpPr>
          <p:nvPr/>
        </p:nvSpPr>
        <p:spPr bwMode="auto">
          <a:xfrm>
            <a:off x="3635375" y="1511300"/>
            <a:ext cx="210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800" b="0">
                <a:latin typeface="Comic Sans MS" charset="0"/>
              </a:rPr>
              <a:t>link layer protocol</a:t>
            </a:r>
          </a:p>
        </p:txBody>
      </p:sp>
      <p:sp>
        <p:nvSpPr>
          <p:cNvPr id="28693" name="Freeform 24"/>
          <p:cNvSpPr>
            <a:spLocks/>
          </p:cNvSpPr>
          <p:nvPr/>
        </p:nvSpPr>
        <p:spPr bwMode="auto">
          <a:xfrm>
            <a:off x="6704013" y="2063750"/>
            <a:ext cx="647700" cy="342900"/>
          </a:xfrm>
          <a:custGeom>
            <a:avLst/>
            <a:gdLst>
              <a:gd name="T0" fmla="*/ 0 w 408"/>
              <a:gd name="T1" fmla="*/ 2147483647 h 216"/>
              <a:gd name="T2" fmla="*/ 2147483647 w 408"/>
              <a:gd name="T3" fmla="*/ 2147483647 h 216"/>
              <a:gd name="T4" fmla="*/ 2147483647 w 408"/>
              <a:gd name="T5" fmla="*/ 2147483647 h 216"/>
              <a:gd name="T6" fmla="*/ 2147483647 w 408"/>
              <a:gd name="T7" fmla="*/ 0 h 216"/>
              <a:gd name="T8" fmla="*/ 0 60000 65536"/>
              <a:gd name="T9" fmla="*/ 0 60000 65536"/>
              <a:gd name="T10" fmla="*/ 0 60000 65536"/>
              <a:gd name="T11" fmla="*/ 0 60000 65536"/>
              <a:gd name="T12" fmla="*/ 0 w 408"/>
              <a:gd name="T13" fmla="*/ 0 h 216"/>
              <a:gd name="T14" fmla="*/ 408 w 408"/>
              <a:gd name="T15" fmla="*/ 216 h 2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8" h="216">
                <a:moveTo>
                  <a:pt x="0" y="208"/>
                </a:moveTo>
                <a:cubicBezTo>
                  <a:pt x="62" y="212"/>
                  <a:pt x="124" y="216"/>
                  <a:pt x="184" y="208"/>
                </a:cubicBezTo>
                <a:cubicBezTo>
                  <a:pt x="244" y="200"/>
                  <a:pt x="324" y="196"/>
                  <a:pt x="361" y="161"/>
                </a:cubicBezTo>
                <a:cubicBezTo>
                  <a:pt x="398" y="126"/>
                  <a:pt x="400" y="27"/>
                  <a:pt x="408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875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6D4704-7C6E-EE42-9721-60626ABE6DFA}" type="slidenum">
              <a:rPr lang="en-US" sz="1400" b="0">
                <a:latin typeface="Times New Roman" charset="0"/>
              </a:rPr>
              <a:pPr eaLnBrk="1" hangingPunct="1"/>
              <a:t>19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Link-Layer Services</a:t>
            </a:r>
          </a:p>
        </p:txBody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Encoding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Representing the 0s and 1s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Framing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Encapsulating packet into frame, adding header, trailer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Using MAC addresses rather than IP addresses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Error detection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Errors caused by signal attenuation, noise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Receiver detects presence, may ask for </a:t>
            </a:r>
            <a:r>
              <a:rPr lang="en-US" dirty="0" smtClean="0">
                <a:latin typeface="Arial" charset="0"/>
                <a:ea typeface="ＭＳ Ｐゴシック" charset="0"/>
                <a:cs typeface="Arial" charset="0"/>
              </a:rPr>
              <a:t>repeat</a:t>
            </a:r>
            <a:endParaRPr lang="en-US" dirty="0">
              <a:latin typeface="Arial" charset="0"/>
              <a:ea typeface="ＭＳ Ｐゴシック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Resolving contention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Deciding who gets to transmit when multiple senders want to use a shared media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Flow control (pacing between sender &amp; receiver)</a:t>
            </a:r>
          </a:p>
        </p:txBody>
      </p:sp>
    </p:spTree>
    <p:extLst>
      <p:ext uri="{BB962C8B-B14F-4D97-AF65-F5344CB8AC3E}">
        <p14:creationId xmlns:p14="http://schemas.microsoft.com/office/powerpoint/2010/main" val="2717205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7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/>
        </p:nvPicPr>
        <p:blipFill rotWithShape="1">
          <a:blip r:embed="rId2"/>
          <a:srcRect l="5097" t="34117" r="77648" b="39216"/>
          <a:stretch/>
        </p:blipFill>
        <p:spPr>
          <a:xfrm>
            <a:off x="1" y="1"/>
            <a:ext cx="9268741" cy="69694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21" t="1617" r="2953" b="5051"/>
          <a:stretch/>
        </p:blipFill>
        <p:spPr>
          <a:xfrm>
            <a:off x="1760546" y="-145799"/>
            <a:ext cx="5603039" cy="700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817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BDFFD06-4338-784F-843A-309E37DD7E3D}" type="slidenum">
              <a:rPr lang="en-US" sz="1400" b="0">
                <a:latin typeface="Times New Roman" charset="0"/>
              </a:rPr>
              <a:pPr eaLnBrk="1" hangingPunct="1"/>
              <a:t>20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MAC Address vs. IP Address</a:t>
            </a:r>
          </a:p>
        </p:txBody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MAC </a:t>
            </a:r>
            <a:r>
              <a:rPr lang="en-US" dirty="0" smtClean="0">
                <a:latin typeface="Arial" charset="0"/>
                <a:cs typeface="Arial" charset="0"/>
              </a:rPr>
              <a:t>addresses (used in link-layer)</a:t>
            </a:r>
            <a:endParaRPr lang="en-US" dirty="0">
              <a:latin typeface="Arial" charset="0"/>
              <a:cs typeface="Arial" charset="0"/>
            </a:endParaRPr>
          </a:p>
          <a:p>
            <a:pPr lvl="1">
              <a:buClr>
                <a:schemeClr val="tx2"/>
              </a:buClr>
            </a:pP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Hard-coded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in read-only memory when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adapter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is built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Like a social security number</a:t>
            </a:r>
          </a:p>
          <a:p>
            <a:pPr lvl="1">
              <a:buClr>
                <a:schemeClr val="tx2"/>
              </a:buClr>
            </a:pP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Flat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name space of 48 bits (e.g., 00-0E-9B-6E-49-76)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Portable, and can stay the same as the host moves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Used to get packet between interfaces on same network</a:t>
            </a:r>
          </a:p>
          <a:p>
            <a:r>
              <a:rPr lang="en-US" dirty="0">
                <a:latin typeface="Arial" charset="0"/>
                <a:cs typeface="Arial" charset="0"/>
              </a:rPr>
              <a:t>IP addresses</a:t>
            </a:r>
          </a:p>
          <a:p>
            <a:pPr lvl="1">
              <a:buClr>
                <a:schemeClr val="tx2"/>
              </a:buClr>
            </a:pP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Configured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or learned dynamically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Like a postal mailing address</a:t>
            </a:r>
          </a:p>
          <a:p>
            <a:pPr lvl="1">
              <a:buClr>
                <a:schemeClr val="tx2"/>
              </a:buClr>
            </a:pP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Hierarchical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name space of 32 bits (e.g., 12.178.66.9)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Not portable, and depends on where the host is attached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Used to get a packet to destination IP subnet </a:t>
            </a:r>
          </a:p>
        </p:txBody>
      </p:sp>
    </p:spTree>
    <p:extLst>
      <p:ext uri="{BB962C8B-B14F-4D97-AF65-F5344CB8AC3E}">
        <p14:creationId xmlns:p14="http://schemas.microsoft.com/office/powerpoint/2010/main" val="2033282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685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Broadcast at Link-Level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Use broadcast address: ff:ff:ff:ff:ff:ff</a:t>
            </a:r>
          </a:p>
          <a:p>
            <a:endParaRPr lang="en-US">
              <a:latin typeface="Arial" charset="0"/>
              <a:cs typeface="Arial" charset="0"/>
            </a:endParaRPr>
          </a:p>
          <a:p>
            <a:r>
              <a:rPr lang="en-US">
                <a:latin typeface="Arial" charset="0"/>
                <a:cs typeface="Arial" charset="0"/>
              </a:rPr>
              <a:t>If have return MAC address, use that in response</a:t>
            </a:r>
          </a:p>
          <a:p>
            <a:endParaRPr lang="en-US">
              <a:latin typeface="Arial" charset="0"/>
              <a:cs typeface="Arial" charset="0"/>
            </a:endParaRPr>
          </a:p>
          <a:p>
            <a:r>
              <a:rPr lang="en-US">
                <a:latin typeface="Arial" charset="0"/>
                <a:cs typeface="Arial" charset="0"/>
              </a:rPr>
              <a:t>Unless want everyone to know result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614962B-30E8-154B-B6E4-C2EB061ADE49}" type="slidenum">
              <a:rPr lang="en-US" sz="1400" b="0">
                <a:latin typeface="Times New Roman" charset="0"/>
              </a:rPr>
              <a:pPr eaLnBrk="1" hangingPunct="1"/>
              <a:t>21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775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Broadcast at IP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Can</a:t>
            </a:r>
            <a:r>
              <a:rPr lang="fr-FR" altLang="ja-JP" dirty="0" smtClean="0">
                <a:latin typeface="Arial" charset="0"/>
                <a:cs typeface="Arial" charset="0"/>
              </a:rPr>
              <a:t>'</a:t>
            </a:r>
            <a:r>
              <a:rPr lang="en-US" dirty="0" smtClean="0">
                <a:latin typeface="Arial" charset="0"/>
                <a:cs typeface="Arial" charset="0"/>
              </a:rPr>
              <a:t>t </a:t>
            </a:r>
            <a:r>
              <a:rPr lang="en-US" dirty="0">
                <a:latin typeface="Arial" charset="0"/>
                <a:cs typeface="Arial" charset="0"/>
              </a:rPr>
              <a:t>broadcast to all IP hosts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But application might want to send </a:t>
            </a:r>
            <a:r>
              <a:rPr lang="ja-JP" altLang="en-US" dirty="0">
                <a:latin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cs typeface="Arial" charset="0"/>
              </a:rPr>
              <a:t>local</a:t>
            </a:r>
            <a:r>
              <a:rPr lang="ja-JP" altLang="en-US" dirty="0">
                <a:latin typeface="Arial" charset="0"/>
                <a:cs typeface="Arial" charset="0"/>
              </a:rPr>
              <a:t>”</a:t>
            </a:r>
            <a:r>
              <a:rPr lang="en-US" dirty="0">
                <a:latin typeface="Arial" charset="0"/>
                <a:cs typeface="Arial" charset="0"/>
              </a:rPr>
              <a:t> broadcast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Uses IP broadcast </a:t>
            </a:r>
            <a:r>
              <a:rPr lang="en-US">
                <a:latin typeface="Arial" charset="0"/>
                <a:cs typeface="Arial" charset="0"/>
              </a:rPr>
              <a:t>address </a:t>
            </a:r>
            <a:r>
              <a:rPr lang="en-US" smtClean="0">
                <a:latin typeface="Arial" charset="0"/>
                <a:cs typeface="Arial" charset="0"/>
              </a:rPr>
              <a:t>255.255.255.255</a:t>
            </a:r>
            <a:endParaRPr lang="en-US" dirty="0">
              <a:latin typeface="Arial" charset="0"/>
              <a:cs typeface="Arial" charset="0"/>
            </a:endParaRP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Link-layer then uses link-layer broadcast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A25F5EF-03A0-114F-9FF7-07E21F72F79D}" type="slidenum">
              <a:rPr lang="en-US" sz="1400" b="0">
                <a:latin typeface="Times New Roman" charset="0"/>
              </a:rPr>
              <a:pPr eaLnBrk="1" hangingPunct="1"/>
              <a:t>22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95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E8BFB35-A561-CA45-83FD-B01E4482915F}" type="slidenum">
              <a:rPr lang="en-US" sz="1400" b="0">
                <a:latin typeface="Times New Roman" charset="0"/>
              </a:rPr>
              <a:pPr eaLnBrk="1" hangingPunct="1"/>
              <a:t>23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Helvetica" charset="0"/>
                <a:ea typeface="ＭＳ Ｐゴシック" charset="0"/>
                <a:cs typeface="ＭＳ Ｐゴシック" charset="0"/>
              </a:rPr>
              <a:t>Sending Packets Over </a:t>
            </a:r>
            <a:r>
              <a:rPr lang="en-US" sz="3200" dirty="0" smtClean="0">
                <a:latin typeface="Helvetica" charset="0"/>
                <a:ea typeface="ＭＳ Ｐゴシック" charset="0"/>
                <a:cs typeface="ＭＳ Ｐゴシック" charset="0"/>
              </a:rPr>
              <a:t>Link-Layer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5003800"/>
            <a:ext cx="8458200" cy="1458913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A</a:t>
            </a:r>
            <a:r>
              <a:rPr lang="en-US" dirty="0" smtClean="0">
                <a:latin typeface="Arial" charset="0"/>
                <a:cs typeface="Arial" charset="0"/>
              </a:rPr>
              <a:t>dapters </a:t>
            </a:r>
            <a:r>
              <a:rPr lang="en-US" dirty="0">
                <a:latin typeface="Arial" charset="0"/>
                <a:cs typeface="Arial" charset="0"/>
              </a:rPr>
              <a:t>only understand MAC addresses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Translate the destination IP address to MAC address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Encapsulate the IP packet inside a link-level frame</a:t>
            </a:r>
          </a:p>
        </p:txBody>
      </p:sp>
      <p:sp>
        <p:nvSpPr>
          <p:cNvPr id="61445" name="Line 4"/>
          <p:cNvSpPr>
            <a:spLocks noChangeShapeType="1"/>
          </p:cNvSpPr>
          <p:nvPr/>
        </p:nvSpPr>
        <p:spPr bwMode="auto">
          <a:xfrm>
            <a:off x="4683125" y="2733675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Line 5"/>
          <p:cNvSpPr>
            <a:spLocks noChangeShapeType="1"/>
          </p:cNvSpPr>
          <p:nvPr/>
        </p:nvSpPr>
        <p:spPr bwMode="auto">
          <a:xfrm>
            <a:off x="4987925" y="2428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Line 6"/>
          <p:cNvSpPr>
            <a:spLocks noChangeShapeType="1"/>
          </p:cNvSpPr>
          <p:nvPr/>
        </p:nvSpPr>
        <p:spPr bwMode="auto">
          <a:xfrm>
            <a:off x="5902325" y="2428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Line 7"/>
          <p:cNvSpPr>
            <a:spLocks noChangeShapeType="1"/>
          </p:cNvSpPr>
          <p:nvPr/>
        </p:nvSpPr>
        <p:spPr bwMode="auto">
          <a:xfrm>
            <a:off x="6969125" y="2428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9" name="Rectangle 8"/>
          <p:cNvSpPr>
            <a:spLocks noChangeArrowheads="1"/>
          </p:cNvSpPr>
          <p:nvPr/>
        </p:nvSpPr>
        <p:spPr bwMode="auto">
          <a:xfrm>
            <a:off x="4686300" y="2144713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61450" name="Rectangle 9"/>
          <p:cNvSpPr>
            <a:spLocks noChangeArrowheads="1"/>
          </p:cNvSpPr>
          <p:nvPr/>
        </p:nvSpPr>
        <p:spPr bwMode="auto">
          <a:xfrm>
            <a:off x="5575300" y="21240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61451" name="Rectangle 10"/>
          <p:cNvSpPr>
            <a:spLocks noChangeArrowheads="1"/>
          </p:cNvSpPr>
          <p:nvPr/>
        </p:nvSpPr>
        <p:spPr bwMode="auto">
          <a:xfrm>
            <a:off x="6645275" y="21240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DNS</a:t>
            </a:r>
          </a:p>
        </p:txBody>
      </p:sp>
      <p:sp>
        <p:nvSpPr>
          <p:cNvPr id="61452" name="Text Box 11"/>
          <p:cNvSpPr txBox="1">
            <a:spLocks noChangeArrowheads="1"/>
          </p:cNvSpPr>
          <p:nvPr/>
        </p:nvSpPr>
        <p:spPr bwMode="auto">
          <a:xfrm>
            <a:off x="6208713" y="2047875"/>
            <a:ext cx="354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...</a:t>
            </a:r>
          </a:p>
        </p:txBody>
      </p:sp>
      <p:sp>
        <p:nvSpPr>
          <p:cNvPr id="61453" name="Line 12"/>
          <p:cNvSpPr>
            <a:spLocks noChangeShapeType="1"/>
          </p:cNvSpPr>
          <p:nvPr/>
        </p:nvSpPr>
        <p:spPr bwMode="auto">
          <a:xfrm>
            <a:off x="6529388" y="2693988"/>
            <a:ext cx="0" cy="755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Text Box 13"/>
          <p:cNvSpPr txBox="1">
            <a:spLocks noChangeArrowheads="1"/>
          </p:cNvSpPr>
          <p:nvPr/>
        </p:nvSpPr>
        <p:spPr bwMode="auto">
          <a:xfrm>
            <a:off x="6440488" y="1778000"/>
            <a:ext cx="1419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/>
              <a:t>1.2.3.156</a:t>
            </a:r>
          </a:p>
        </p:txBody>
      </p:sp>
      <p:sp>
        <p:nvSpPr>
          <p:cNvPr id="61455" name="AutoShape 14"/>
          <p:cNvSpPr>
            <a:spLocks noChangeArrowheads="1"/>
          </p:cNvSpPr>
          <p:nvPr/>
        </p:nvSpPr>
        <p:spPr bwMode="auto">
          <a:xfrm>
            <a:off x="6227763" y="3449638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Helvetica" charset="0"/>
              </a:rPr>
              <a:t>router</a:t>
            </a:r>
          </a:p>
        </p:txBody>
      </p:sp>
      <p:sp>
        <p:nvSpPr>
          <p:cNvPr id="61456" name="Text Box 15"/>
          <p:cNvSpPr txBox="1">
            <a:spLocks noChangeArrowheads="1"/>
          </p:cNvSpPr>
          <p:nvPr/>
        </p:nvSpPr>
        <p:spPr bwMode="auto">
          <a:xfrm>
            <a:off x="4070350" y="1778000"/>
            <a:ext cx="1281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/>
              <a:t>1.2.3.53</a:t>
            </a:r>
          </a:p>
        </p:txBody>
      </p:sp>
      <p:sp>
        <p:nvSpPr>
          <p:cNvPr id="61457" name="Text Box 16"/>
          <p:cNvSpPr txBox="1">
            <a:spLocks noChangeArrowheads="1"/>
          </p:cNvSpPr>
          <p:nvPr/>
        </p:nvSpPr>
        <p:spPr bwMode="auto">
          <a:xfrm>
            <a:off x="1230313" y="2852738"/>
            <a:ext cx="1612900" cy="434975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1.2.3.53</a:t>
            </a:r>
          </a:p>
        </p:txBody>
      </p:sp>
      <p:sp>
        <p:nvSpPr>
          <p:cNvPr id="61458" name="Text Box 17"/>
          <p:cNvSpPr txBox="1">
            <a:spLocks noChangeArrowheads="1"/>
          </p:cNvSpPr>
          <p:nvPr/>
        </p:nvSpPr>
        <p:spPr bwMode="auto">
          <a:xfrm>
            <a:off x="1230313" y="3276600"/>
            <a:ext cx="1612900" cy="434975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1.2.3.156</a:t>
            </a:r>
          </a:p>
        </p:txBody>
      </p:sp>
      <p:sp>
        <p:nvSpPr>
          <p:cNvPr id="61459" name="Text Box 18"/>
          <p:cNvSpPr txBox="1">
            <a:spLocks noChangeArrowheads="1"/>
          </p:cNvSpPr>
          <p:nvPr/>
        </p:nvSpPr>
        <p:spPr bwMode="auto">
          <a:xfrm>
            <a:off x="1230313" y="3686175"/>
            <a:ext cx="1612900" cy="434975"/>
          </a:xfrm>
          <a:prstGeom prst="rect">
            <a:avLst/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/>
          </a:p>
        </p:txBody>
      </p:sp>
      <p:sp>
        <p:nvSpPr>
          <p:cNvPr id="61460" name="Text Box 19"/>
          <p:cNvSpPr txBox="1">
            <a:spLocks noChangeArrowheads="1"/>
          </p:cNvSpPr>
          <p:nvPr/>
        </p:nvSpPr>
        <p:spPr bwMode="auto">
          <a:xfrm>
            <a:off x="1382713" y="2354263"/>
            <a:ext cx="1300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Helvetica" charset="0"/>
              </a:rPr>
              <a:t>IP packet</a:t>
            </a:r>
          </a:p>
        </p:txBody>
      </p:sp>
      <p:sp>
        <p:nvSpPr>
          <p:cNvPr id="21" name="AutoShape 14"/>
          <p:cNvSpPr>
            <a:spLocks noChangeArrowheads="1"/>
          </p:cNvSpPr>
          <p:nvPr/>
        </p:nvSpPr>
        <p:spPr bwMode="auto">
          <a:xfrm>
            <a:off x="5472113" y="3838576"/>
            <a:ext cx="2120900" cy="465137"/>
          </a:xfrm>
          <a:prstGeom prst="roundRect">
            <a:avLst>
              <a:gd name="adj" fmla="val 16667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dirty="0" smtClean="0">
                <a:latin typeface="Helvetica" charset="0"/>
              </a:rPr>
              <a:t>Mask: 255.255.255.0</a:t>
            </a:r>
            <a:endParaRPr lang="en-US" sz="16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138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Steps in Sending a Packet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What do hosts need to know?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And how do they find out?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095EA3-FBAE-C44E-B991-0235F367DCCF}" type="slidenum">
              <a:rPr lang="en-US" sz="1400" b="0">
                <a:latin typeface="Times New Roman" charset="0"/>
              </a:rPr>
              <a:pPr eaLnBrk="1" hangingPunct="1"/>
              <a:t>24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884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8AAE4A6-3AFB-954E-91F6-B3EF62864A74}" type="slidenum">
              <a:rPr lang="en-US" sz="1400" b="0">
                <a:latin typeface="Times New Roman" charset="0"/>
              </a:rPr>
              <a:pPr eaLnBrk="1" hangingPunct="1"/>
              <a:t>25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What Does a Host Need to Know?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What IP address the host should use</a:t>
            </a:r>
            <a:r>
              <a:rPr lang="en-US" dirty="0" smtClean="0">
                <a:latin typeface="Arial" charset="0"/>
                <a:cs typeface="Arial" charset="0"/>
              </a:rPr>
              <a:t>?</a:t>
            </a:r>
            <a:endParaRPr lang="en-US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What local DNS server to </a:t>
            </a:r>
            <a:r>
              <a:rPr lang="en-US" dirty="0" smtClean="0">
                <a:latin typeface="Arial" charset="0"/>
                <a:cs typeface="Arial" charset="0"/>
              </a:rPr>
              <a:t>use</a:t>
            </a:r>
            <a:r>
              <a:rPr lang="en-US" dirty="0">
                <a:latin typeface="Arial" charset="0"/>
                <a:cs typeface="Arial" charset="0"/>
              </a:rPr>
              <a:t>?</a:t>
            </a:r>
            <a:endParaRPr lang="en-US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How to tell which destinations are local</a:t>
            </a:r>
            <a:r>
              <a:rPr lang="en-US" dirty="0" smtClean="0">
                <a:latin typeface="Arial" charset="0"/>
                <a:cs typeface="Arial" charset="0"/>
              </a:rPr>
              <a:t>?</a:t>
            </a:r>
            <a:endParaRPr lang="en-US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How do we </a:t>
            </a:r>
            <a:r>
              <a:rPr lang="en-US" dirty="0" smtClean="0">
                <a:latin typeface="Arial" charset="0"/>
                <a:cs typeface="Arial" charset="0"/>
              </a:rPr>
              <a:t>send packets to local destinations?</a:t>
            </a:r>
            <a:endParaRPr lang="en-US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How to send packets to remote destinations?</a:t>
            </a:r>
          </a:p>
        </p:txBody>
      </p:sp>
      <p:sp>
        <p:nvSpPr>
          <p:cNvPr id="36869" name="Line 4"/>
          <p:cNvSpPr>
            <a:spLocks noChangeShapeType="1"/>
          </p:cNvSpPr>
          <p:nvPr/>
        </p:nvSpPr>
        <p:spPr bwMode="auto">
          <a:xfrm>
            <a:off x="996950" y="5400675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Line 5"/>
          <p:cNvSpPr>
            <a:spLocks noChangeShapeType="1"/>
          </p:cNvSpPr>
          <p:nvPr/>
        </p:nvSpPr>
        <p:spPr bwMode="auto">
          <a:xfrm>
            <a:off x="1301750" y="5095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Line 6"/>
          <p:cNvSpPr>
            <a:spLocks noChangeShapeType="1"/>
          </p:cNvSpPr>
          <p:nvPr/>
        </p:nvSpPr>
        <p:spPr bwMode="auto">
          <a:xfrm>
            <a:off x="2216150" y="5095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Line 7"/>
          <p:cNvSpPr>
            <a:spLocks noChangeShapeType="1"/>
          </p:cNvSpPr>
          <p:nvPr/>
        </p:nvSpPr>
        <p:spPr bwMode="auto">
          <a:xfrm>
            <a:off x="3282950" y="5095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Rectangle 8"/>
          <p:cNvSpPr>
            <a:spLocks noChangeArrowheads="1"/>
          </p:cNvSpPr>
          <p:nvPr/>
        </p:nvSpPr>
        <p:spPr bwMode="auto">
          <a:xfrm>
            <a:off x="1000125" y="4811713"/>
            <a:ext cx="625475" cy="34925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Helvetica" charset="0"/>
              </a:rPr>
              <a:t>host</a:t>
            </a:r>
          </a:p>
        </p:txBody>
      </p:sp>
      <p:sp>
        <p:nvSpPr>
          <p:cNvPr id="36874" name="Rectangle 9"/>
          <p:cNvSpPr>
            <a:spLocks noChangeArrowheads="1"/>
          </p:cNvSpPr>
          <p:nvPr/>
        </p:nvSpPr>
        <p:spPr bwMode="auto">
          <a:xfrm>
            <a:off x="1889125" y="47910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36875" name="Rectangle 10"/>
          <p:cNvSpPr>
            <a:spLocks noChangeArrowheads="1"/>
          </p:cNvSpPr>
          <p:nvPr/>
        </p:nvSpPr>
        <p:spPr bwMode="auto">
          <a:xfrm>
            <a:off x="2957513" y="47910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DNS</a:t>
            </a:r>
          </a:p>
        </p:txBody>
      </p:sp>
      <p:sp>
        <p:nvSpPr>
          <p:cNvPr id="36876" name="Text Box 11"/>
          <p:cNvSpPr txBox="1">
            <a:spLocks noChangeArrowheads="1"/>
          </p:cNvSpPr>
          <p:nvPr/>
        </p:nvSpPr>
        <p:spPr bwMode="auto">
          <a:xfrm>
            <a:off x="2522538" y="4714875"/>
            <a:ext cx="354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...</a:t>
            </a:r>
          </a:p>
        </p:txBody>
      </p:sp>
      <p:sp>
        <p:nvSpPr>
          <p:cNvPr id="36877" name="Line 12"/>
          <p:cNvSpPr>
            <a:spLocks noChangeShapeType="1"/>
          </p:cNvSpPr>
          <p:nvPr/>
        </p:nvSpPr>
        <p:spPr bwMode="auto">
          <a:xfrm>
            <a:off x="5645150" y="5400675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3"/>
          <p:cNvSpPr>
            <a:spLocks noChangeShapeType="1"/>
          </p:cNvSpPr>
          <p:nvPr/>
        </p:nvSpPr>
        <p:spPr bwMode="auto">
          <a:xfrm>
            <a:off x="5949950" y="5095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4"/>
          <p:cNvSpPr>
            <a:spLocks noChangeShapeType="1"/>
          </p:cNvSpPr>
          <p:nvPr/>
        </p:nvSpPr>
        <p:spPr bwMode="auto">
          <a:xfrm>
            <a:off x="6864350" y="5095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5"/>
          <p:cNvSpPr>
            <a:spLocks noChangeShapeType="1"/>
          </p:cNvSpPr>
          <p:nvPr/>
        </p:nvSpPr>
        <p:spPr bwMode="auto">
          <a:xfrm>
            <a:off x="7931150" y="5095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Rectangle 16"/>
          <p:cNvSpPr>
            <a:spLocks noChangeArrowheads="1"/>
          </p:cNvSpPr>
          <p:nvPr/>
        </p:nvSpPr>
        <p:spPr bwMode="auto">
          <a:xfrm>
            <a:off x="5641975" y="481012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36882" name="Rectangle 17"/>
          <p:cNvSpPr>
            <a:spLocks noChangeArrowheads="1"/>
          </p:cNvSpPr>
          <p:nvPr/>
        </p:nvSpPr>
        <p:spPr bwMode="auto">
          <a:xfrm>
            <a:off x="6537325" y="47910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36883" name="Rectangle 18"/>
          <p:cNvSpPr>
            <a:spLocks noChangeArrowheads="1"/>
          </p:cNvSpPr>
          <p:nvPr/>
        </p:nvSpPr>
        <p:spPr bwMode="auto">
          <a:xfrm>
            <a:off x="7605713" y="47910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DNS</a:t>
            </a:r>
          </a:p>
        </p:txBody>
      </p:sp>
      <p:sp>
        <p:nvSpPr>
          <p:cNvPr id="36884" name="Text Box 19"/>
          <p:cNvSpPr txBox="1">
            <a:spLocks noChangeArrowheads="1"/>
          </p:cNvSpPr>
          <p:nvPr/>
        </p:nvSpPr>
        <p:spPr bwMode="auto">
          <a:xfrm>
            <a:off x="7170738" y="4714875"/>
            <a:ext cx="354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...</a:t>
            </a:r>
          </a:p>
        </p:txBody>
      </p:sp>
      <p:sp>
        <p:nvSpPr>
          <p:cNvPr id="36885" name="AutoShape 20"/>
          <p:cNvSpPr>
            <a:spLocks noChangeArrowheads="1"/>
          </p:cNvSpPr>
          <p:nvPr/>
        </p:nvSpPr>
        <p:spPr bwMode="auto">
          <a:xfrm>
            <a:off x="4349750" y="6119813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Helvetica" charset="0"/>
              </a:rPr>
              <a:t>router</a:t>
            </a:r>
          </a:p>
        </p:txBody>
      </p:sp>
      <p:sp>
        <p:nvSpPr>
          <p:cNvPr id="36886" name="Line 21"/>
          <p:cNvSpPr>
            <a:spLocks noChangeShapeType="1"/>
          </p:cNvSpPr>
          <p:nvPr/>
        </p:nvSpPr>
        <p:spPr bwMode="auto">
          <a:xfrm>
            <a:off x="2843213" y="5360988"/>
            <a:ext cx="0" cy="755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7" name="AutoShape 22"/>
          <p:cNvSpPr>
            <a:spLocks noChangeArrowheads="1"/>
          </p:cNvSpPr>
          <p:nvPr/>
        </p:nvSpPr>
        <p:spPr bwMode="auto">
          <a:xfrm>
            <a:off x="6178550" y="6119813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Helvetica" charset="0"/>
              </a:rPr>
              <a:t>router</a:t>
            </a:r>
          </a:p>
        </p:txBody>
      </p:sp>
      <p:sp>
        <p:nvSpPr>
          <p:cNvPr id="36888" name="Line 23"/>
          <p:cNvSpPr>
            <a:spLocks noChangeShapeType="1"/>
          </p:cNvSpPr>
          <p:nvPr/>
        </p:nvSpPr>
        <p:spPr bwMode="auto">
          <a:xfrm flipH="1">
            <a:off x="6492875" y="5387975"/>
            <a:ext cx="0" cy="715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Line 24"/>
          <p:cNvSpPr>
            <a:spLocks noChangeShapeType="1"/>
          </p:cNvSpPr>
          <p:nvPr/>
        </p:nvSpPr>
        <p:spPr bwMode="auto">
          <a:xfrm>
            <a:off x="3130550" y="6272213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0" name="Line 25"/>
          <p:cNvSpPr>
            <a:spLocks noChangeShapeType="1"/>
          </p:cNvSpPr>
          <p:nvPr/>
        </p:nvSpPr>
        <p:spPr bwMode="auto">
          <a:xfrm>
            <a:off x="4959350" y="6272213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91" name="Text Box 26"/>
          <p:cNvSpPr txBox="1">
            <a:spLocks noChangeArrowheads="1"/>
          </p:cNvSpPr>
          <p:nvPr/>
        </p:nvSpPr>
        <p:spPr bwMode="auto">
          <a:xfrm>
            <a:off x="461963" y="5426075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1.2.3.0/23</a:t>
            </a:r>
          </a:p>
        </p:txBody>
      </p:sp>
      <p:sp>
        <p:nvSpPr>
          <p:cNvPr id="36892" name="Text Box 27"/>
          <p:cNvSpPr txBox="1">
            <a:spLocks noChangeArrowheads="1"/>
          </p:cNvSpPr>
          <p:nvPr/>
        </p:nvSpPr>
        <p:spPr bwMode="auto">
          <a:xfrm>
            <a:off x="6877050" y="5375275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5.6.7.0/24</a:t>
            </a:r>
          </a:p>
        </p:txBody>
      </p:sp>
      <p:sp>
        <p:nvSpPr>
          <p:cNvPr id="36893" name="Text Box 28"/>
          <p:cNvSpPr txBox="1">
            <a:spLocks noChangeArrowheads="1"/>
          </p:cNvSpPr>
          <p:nvPr/>
        </p:nvSpPr>
        <p:spPr bwMode="auto">
          <a:xfrm>
            <a:off x="1612900" y="4445000"/>
            <a:ext cx="1144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/>
              <a:t>1.2.3.7</a:t>
            </a:r>
          </a:p>
        </p:txBody>
      </p:sp>
      <p:sp>
        <p:nvSpPr>
          <p:cNvPr id="36894" name="Text Box 29"/>
          <p:cNvSpPr txBox="1">
            <a:spLocks noChangeArrowheads="1"/>
          </p:cNvSpPr>
          <p:nvPr/>
        </p:nvSpPr>
        <p:spPr bwMode="auto">
          <a:xfrm>
            <a:off x="2754313" y="4445000"/>
            <a:ext cx="1419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/>
              <a:t>1.2.3.156</a:t>
            </a:r>
          </a:p>
        </p:txBody>
      </p:sp>
      <p:sp>
        <p:nvSpPr>
          <p:cNvPr id="36895" name="Text Box 30"/>
          <p:cNvSpPr txBox="1">
            <a:spLocks noChangeArrowheads="1"/>
          </p:cNvSpPr>
          <p:nvPr/>
        </p:nvSpPr>
        <p:spPr bwMode="auto">
          <a:xfrm>
            <a:off x="962025" y="4389438"/>
            <a:ext cx="641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3300"/>
                </a:solidFill>
              </a:rPr>
              <a:t>???</a:t>
            </a:r>
          </a:p>
        </p:txBody>
      </p:sp>
      <p:sp>
        <p:nvSpPr>
          <p:cNvPr id="36896" name="Text Box 31"/>
          <p:cNvSpPr txBox="1">
            <a:spLocks noChangeArrowheads="1"/>
          </p:cNvSpPr>
          <p:nvPr/>
        </p:nvSpPr>
        <p:spPr bwMode="auto">
          <a:xfrm>
            <a:off x="2765425" y="5734050"/>
            <a:ext cx="1281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/>
              <a:t>1.2.3.19</a:t>
            </a:r>
          </a:p>
        </p:txBody>
      </p:sp>
      <p:sp>
        <p:nvSpPr>
          <p:cNvPr id="36897" name="AutoShape 32"/>
          <p:cNvSpPr>
            <a:spLocks noChangeArrowheads="1"/>
          </p:cNvSpPr>
          <p:nvPr/>
        </p:nvSpPr>
        <p:spPr bwMode="auto">
          <a:xfrm>
            <a:off x="2541588" y="6116638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Helvetica" charset="0"/>
              </a:rPr>
              <a:t>router</a:t>
            </a:r>
          </a:p>
        </p:txBody>
      </p:sp>
    </p:spTree>
    <p:extLst>
      <p:ext uri="{BB962C8B-B14F-4D97-AF65-F5344CB8AC3E}">
        <p14:creationId xmlns:p14="http://schemas.microsoft.com/office/powerpoint/2010/main" val="2033031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Steps in r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eaching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 Host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First look up IP address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Need to know where local DNS server is</a:t>
            </a:r>
          </a:p>
          <a:p>
            <a:pPr lvl="1"/>
            <a:r>
              <a:rPr lang="en-US" b="1" dirty="0" smtClean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DHCP</a:t>
            </a:r>
            <a:endParaRPr lang="en-US" b="1" dirty="0" smtClean="0">
              <a:solidFill>
                <a:srgbClr val="FF6600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i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Also needs to know its own IP address</a:t>
            </a:r>
          </a:p>
          <a:p>
            <a:pPr lvl="1"/>
            <a:r>
              <a:rPr lang="en-US" b="1" dirty="0" smtClean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DHCP</a:t>
            </a:r>
            <a:endParaRPr lang="en-US" b="1" dirty="0">
              <a:solidFill>
                <a:srgbClr val="FF6600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2A1711B-34AA-744A-A465-8929DF639456}" type="slidenum">
              <a:rPr lang="en-US" sz="1400" b="0">
                <a:latin typeface="Times New Roman" charset="0"/>
              </a:rPr>
              <a:pPr eaLnBrk="1" hangingPunct="1"/>
              <a:t>26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70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Sending a Packet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On same subnet: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Use MAC address of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destination. </a:t>
            </a:r>
          </a:p>
          <a:p>
            <a:pPr lvl="1"/>
            <a:r>
              <a:rPr lang="en-US" b="1" i="1" dirty="0" smtClean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How </a:t>
            </a:r>
            <a:r>
              <a:rPr lang="en-US" b="1" i="1" dirty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do </a:t>
            </a:r>
            <a:r>
              <a:rPr lang="en-US" b="1" i="1" dirty="0" smtClean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hosts know?</a:t>
            </a:r>
            <a:endParaRPr lang="en-US" b="1" i="1" dirty="0">
              <a:solidFill>
                <a:srgbClr val="FF6600"/>
              </a:solidFill>
              <a:latin typeface="Arial" charset="0"/>
              <a:ea typeface="Arial" charset="0"/>
              <a:cs typeface="Arial" charset="0"/>
            </a:endParaRPr>
          </a:p>
          <a:p>
            <a:pPr lvl="8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On some other subnet: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Use MAC address of first-hop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router. </a:t>
            </a:r>
          </a:p>
          <a:p>
            <a:pPr lvl="1"/>
            <a:r>
              <a:rPr lang="en-US" b="1" i="1" dirty="0" smtClean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How do they know?</a:t>
            </a:r>
            <a:endParaRPr lang="en-US" b="1" dirty="0">
              <a:solidFill>
                <a:srgbClr val="FF6600"/>
              </a:solidFill>
              <a:latin typeface="Arial" charset="0"/>
              <a:ea typeface="Arial" charset="0"/>
              <a:cs typeface="Arial" charset="0"/>
            </a:endParaRPr>
          </a:p>
          <a:p>
            <a:pPr lvl="8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cs typeface="Arial" charset="0"/>
              </a:rPr>
              <a:t>And how can a host tell whether destination is on same or other subnet?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Use the </a:t>
            </a:r>
            <a:r>
              <a:rPr lang="en-US" dirty="0" err="1" smtClean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netmask</a:t>
            </a:r>
            <a:endParaRPr lang="en-US" dirty="0" smtClean="0">
              <a:solidFill>
                <a:srgbClr val="0000FF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b="1" dirty="0" smtClean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DHCP</a:t>
            </a:r>
            <a:endParaRPr lang="en-US" b="1" dirty="0">
              <a:solidFill>
                <a:srgbClr val="FF6600"/>
              </a:solidFill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i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BE1B11-1A76-BF41-ACCF-22C96D4FEC2A}" type="slidenum">
              <a:rPr lang="en-US" sz="1400" b="0">
                <a:latin typeface="Times New Roman" charset="0"/>
              </a:rPr>
              <a:pPr eaLnBrk="1" hangingPunct="1"/>
              <a:t>27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407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BBD8D8D-2AB4-4D48-AB41-27EF37B10165}" type="slidenum">
              <a:rPr lang="en-US" sz="1400" b="0">
                <a:latin typeface="Times New Roman" charset="0"/>
              </a:rPr>
              <a:pPr eaLnBrk="1" hangingPunct="1"/>
              <a:t>28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DHCP Refresher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3092450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Dynamic Host Configuration Protocol (DHCP)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End host learns how to send packets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Learn IP address, DNS servers,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gateway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what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local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Have already described DHCP operation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Sequence of broadcasts, no configuration needed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917" name="Line 4"/>
          <p:cNvSpPr>
            <a:spLocks noChangeShapeType="1"/>
          </p:cNvSpPr>
          <p:nvPr/>
        </p:nvSpPr>
        <p:spPr bwMode="auto">
          <a:xfrm>
            <a:off x="996950" y="5400675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Line 5"/>
          <p:cNvSpPr>
            <a:spLocks noChangeShapeType="1"/>
          </p:cNvSpPr>
          <p:nvPr/>
        </p:nvSpPr>
        <p:spPr bwMode="auto">
          <a:xfrm>
            <a:off x="1301750" y="5095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Line 6"/>
          <p:cNvSpPr>
            <a:spLocks noChangeShapeType="1"/>
          </p:cNvSpPr>
          <p:nvPr/>
        </p:nvSpPr>
        <p:spPr bwMode="auto">
          <a:xfrm>
            <a:off x="2216150" y="5095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Line 7"/>
          <p:cNvSpPr>
            <a:spLocks noChangeShapeType="1"/>
          </p:cNvSpPr>
          <p:nvPr/>
        </p:nvSpPr>
        <p:spPr bwMode="auto">
          <a:xfrm>
            <a:off x="3282950" y="5095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Rectangle 8"/>
          <p:cNvSpPr>
            <a:spLocks noChangeArrowheads="1"/>
          </p:cNvSpPr>
          <p:nvPr/>
        </p:nvSpPr>
        <p:spPr bwMode="auto">
          <a:xfrm>
            <a:off x="1000125" y="4811713"/>
            <a:ext cx="625475" cy="34925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solidFill>
                  <a:schemeClr val="bg1"/>
                </a:solidFill>
                <a:latin typeface="Helvetica" charset="0"/>
              </a:rPr>
              <a:t>host</a:t>
            </a:r>
          </a:p>
        </p:txBody>
      </p:sp>
      <p:sp>
        <p:nvSpPr>
          <p:cNvPr id="38922" name="Rectangle 9"/>
          <p:cNvSpPr>
            <a:spLocks noChangeArrowheads="1"/>
          </p:cNvSpPr>
          <p:nvPr/>
        </p:nvSpPr>
        <p:spPr bwMode="auto">
          <a:xfrm>
            <a:off x="1889125" y="47910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38923" name="Rectangle 10"/>
          <p:cNvSpPr>
            <a:spLocks noChangeArrowheads="1"/>
          </p:cNvSpPr>
          <p:nvPr/>
        </p:nvSpPr>
        <p:spPr bwMode="auto">
          <a:xfrm>
            <a:off x="2957513" y="47910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DNS</a:t>
            </a:r>
          </a:p>
        </p:txBody>
      </p:sp>
      <p:sp>
        <p:nvSpPr>
          <p:cNvPr id="38924" name="Text Box 11"/>
          <p:cNvSpPr txBox="1">
            <a:spLocks noChangeArrowheads="1"/>
          </p:cNvSpPr>
          <p:nvPr/>
        </p:nvSpPr>
        <p:spPr bwMode="auto">
          <a:xfrm>
            <a:off x="2522538" y="4714875"/>
            <a:ext cx="354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...</a:t>
            </a:r>
          </a:p>
        </p:txBody>
      </p:sp>
      <p:sp>
        <p:nvSpPr>
          <p:cNvPr id="38925" name="Line 12"/>
          <p:cNvSpPr>
            <a:spLocks noChangeShapeType="1"/>
          </p:cNvSpPr>
          <p:nvPr/>
        </p:nvSpPr>
        <p:spPr bwMode="auto">
          <a:xfrm>
            <a:off x="5645150" y="5400675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Line 13"/>
          <p:cNvSpPr>
            <a:spLocks noChangeShapeType="1"/>
          </p:cNvSpPr>
          <p:nvPr/>
        </p:nvSpPr>
        <p:spPr bwMode="auto">
          <a:xfrm>
            <a:off x="5949950" y="5095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Line 14"/>
          <p:cNvSpPr>
            <a:spLocks noChangeShapeType="1"/>
          </p:cNvSpPr>
          <p:nvPr/>
        </p:nvSpPr>
        <p:spPr bwMode="auto">
          <a:xfrm>
            <a:off x="6864350" y="5095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Line 15"/>
          <p:cNvSpPr>
            <a:spLocks noChangeShapeType="1"/>
          </p:cNvSpPr>
          <p:nvPr/>
        </p:nvSpPr>
        <p:spPr bwMode="auto">
          <a:xfrm>
            <a:off x="7931150" y="5095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Rectangle 16"/>
          <p:cNvSpPr>
            <a:spLocks noChangeArrowheads="1"/>
          </p:cNvSpPr>
          <p:nvPr/>
        </p:nvSpPr>
        <p:spPr bwMode="auto">
          <a:xfrm>
            <a:off x="5641975" y="481012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38930" name="Rectangle 17"/>
          <p:cNvSpPr>
            <a:spLocks noChangeArrowheads="1"/>
          </p:cNvSpPr>
          <p:nvPr/>
        </p:nvSpPr>
        <p:spPr bwMode="auto">
          <a:xfrm>
            <a:off x="6537325" y="47910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host</a:t>
            </a:r>
          </a:p>
        </p:txBody>
      </p:sp>
      <p:sp>
        <p:nvSpPr>
          <p:cNvPr id="38931" name="Rectangle 18"/>
          <p:cNvSpPr>
            <a:spLocks noChangeArrowheads="1"/>
          </p:cNvSpPr>
          <p:nvPr/>
        </p:nvSpPr>
        <p:spPr bwMode="auto">
          <a:xfrm>
            <a:off x="7605713" y="4791075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600">
                <a:latin typeface="Helvetica" charset="0"/>
              </a:rPr>
              <a:t>DNS</a:t>
            </a:r>
          </a:p>
        </p:txBody>
      </p:sp>
      <p:sp>
        <p:nvSpPr>
          <p:cNvPr id="38932" name="Text Box 19"/>
          <p:cNvSpPr txBox="1">
            <a:spLocks noChangeArrowheads="1"/>
          </p:cNvSpPr>
          <p:nvPr/>
        </p:nvSpPr>
        <p:spPr bwMode="auto">
          <a:xfrm>
            <a:off x="7170738" y="4714875"/>
            <a:ext cx="354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/>
            <a:r>
              <a:rPr lang="en-US" sz="1600">
                <a:latin typeface="Helvetica" charset="0"/>
              </a:rPr>
              <a:t>...</a:t>
            </a:r>
          </a:p>
        </p:txBody>
      </p:sp>
      <p:sp>
        <p:nvSpPr>
          <p:cNvPr id="38933" name="AutoShape 20"/>
          <p:cNvSpPr>
            <a:spLocks noChangeArrowheads="1"/>
          </p:cNvSpPr>
          <p:nvPr/>
        </p:nvSpPr>
        <p:spPr bwMode="auto">
          <a:xfrm>
            <a:off x="4349750" y="6119813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Helvetica" charset="0"/>
              </a:rPr>
              <a:t>router</a:t>
            </a:r>
          </a:p>
        </p:txBody>
      </p:sp>
      <p:sp>
        <p:nvSpPr>
          <p:cNvPr id="38934" name="Line 21"/>
          <p:cNvSpPr>
            <a:spLocks noChangeShapeType="1"/>
          </p:cNvSpPr>
          <p:nvPr/>
        </p:nvSpPr>
        <p:spPr bwMode="auto">
          <a:xfrm>
            <a:off x="2843213" y="5360988"/>
            <a:ext cx="0" cy="755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5" name="AutoShape 22"/>
          <p:cNvSpPr>
            <a:spLocks noChangeArrowheads="1"/>
          </p:cNvSpPr>
          <p:nvPr/>
        </p:nvSpPr>
        <p:spPr bwMode="auto">
          <a:xfrm>
            <a:off x="6178550" y="6119813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Helvetica" charset="0"/>
              </a:rPr>
              <a:t>router</a:t>
            </a:r>
          </a:p>
        </p:txBody>
      </p:sp>
      <p:sp>
        <p:nvSpPr>
          <p:cNvPr id="38936" name="Line 23"/>
          <p:cNvSpPr>
            <a:spLocks noChangeShapeType="1"/>
          </p:cNvSpPr>
          <p:nvPr/>
        </p:nvSpPr>
        <p:spPr bwMode="auto">
          <a:xfrm flipH="1">
            <a:off x="6492875" y="5387975"/>
            <a:ext cx="0" cy="715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7" name="Line 24"/>
          <p:cNvSpPr>
            <a:spLocks noChangeShapeType="1"/>
          </p:cNvSpPr>
          <p:nvPr/>
        </p:nvSpPr>
        <p:spPr bwMode="auto">
          <a:xfrm>
            <a:off x="3130550" y="6272213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8" name="Line 25"/>
          <p:cNvSpPr>
            <a:spLocks noChangeShapeType="1"/>
          </p:cNvSpPr>
          <p:nvPr/>
        </p:nvSpPr>
        <p:spPr bwMode="auto">
          <a:xfrm>
            <a:off x="4959350" y="6272213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9" name="Text Box 26"/>
          <p:cNvSpPr txBox="1">
            <a:spLocks noChangeArrowheads="1"/>
          </p:cNvSpPr>
          <p:nvPr/>
        </p:nvSpPr>
        <p:spPr bwMode="auto">
          <a:xfrm>
            <a:off x="228600" y="5426075"/>
            <a:ext cx="2362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/>
              <a:t>1.2.3.0/</a:t>
            </a:r>
            <a:r>
              <a:rPr lang="en-US" dirty="0" smtClean="0"/>
              <a:t>24</a:t>
            </a:r>
            <a:endParaRPr lang="en-US" dirty="0"/>
          </a:p>
          <a:p>
            <a:pPr algn="ctr" eaLnBrk="1" hangingPunct="1"/>
            <a:r>
              <a:rPr lang="en-US" dirty="0" smtClean="0"/>
              <a:t>255.255.255.0</a:t>
            </a:r>
            <a:endParaRPr lang="en-US" dirty="0"/>
          </a:p>
        </p:txBody>
      </p:sp>
      <p:sp>
        <p:nvSpPr>
          <p:cNvPr id="38940" name="Text Box 27"/>
          <p:cNvSpPr txBox="1">
            <a:spLocks noChangeArrowheads="1"/>
          </p:cNvSpPr>
          <p:nvPr/>
        </p:nvSpPr>
        <p:spPr bwMode="auto">
          <a:xfrm>
            <a:off x="6877050" y="5375275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5.6.7.0/24</a:t>
            </a:r>
          </a:p>
        </p:txBody>
      </p:sp>
      <p:sp>
        <p:nvSpPr>
          <p:cNvPr id="38941" name="Text Box 28"/>
          <p:cNvSpPr txBox="1">
            <a:spLocks noChangeArrowheads="1"/>
          </p:cNvSpPr>
          <p:nvPr/>
        </p:nvSpPr>
        <p:spPr bwMode="auto">
          <a:xfrm>
            <a:off x="1612900" y="4445000"/>
            <a:ext cx="1144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/>
              <a:t>1.2.3.7</a:t>
            </a:r>
          </a:p>
        </p:txBody>
      </p:sp>
      <p:sp>
        <p:nvSpPr>
          <p:cNvPr id="38942" name="Text Box 29"/>
          <p:cNvSpPr txBox="1">
            <a:spLocks noChangeArrowheads="1"/>
          </p:cNvSpPr>
          <p:nvPr/>
        </p:nvSpPr>
        <p:spPr bwMode="auto">
          <a:xfrm>
            <a:off x="2754313" y="4445000"/>
            <a:ext cx="1419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/>
              <a:t>1.2.3.156</a:t>
            </a:r>
          </a:p>
        </p:txBody>
      </p:sp>
      <p:sp>
        <p:nvSpPr>
          <p:cNvPr id="924702" name="Text Box 30"/>
          <p:cNvSpPr txBox="1">
            <a:spLocks noChangeArrowheads="1"/>
          </p:cNvSpPr>
          <p:nvPr/>
        </p:nvSpPr>
        <p:spPr bwMode="auto">
          <a:xfrm>
            <a:off x="304800" y="4495800"/>
            <a:ext cx="1403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3300"/>
                </a:solidFill>
              </a:rPr>
              <a:t>1.2.3.48</a:t>
            </a:r>
          </a:p>
        </p:txBody>
      </p:sp>
      <p:sp>
        <p:nvSpPr>
          <p:cNvPr id="38944" name="Text Box 31"/>
          <p:cNvSpPr txBox="1">
            <a:spLocks noChangeArrowheads="1"/>
          </p:cNvSpPr>
          <p:nvPr/>
        </p:nvSpPr>
        <p:spPr bwMode="auto">
          <a:xfrm>
            <a:off x="2765425" y="5734050"/>
            <a:ext cx="1281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800"/>
              <a:t>1.2.3.19</a:t>
            </a:r>
          </a:p>
        </p:txBody>
      </p:sp>
      <p:sp>
        <p:nvSpPr>
          <p:cNvPr id="38945" name="AutoShape 32"/>
          <p:cNvSpPr>
            <a:spLocks noChangeArrowheads="1"/>
          </p:cNvSpPr>
          <p:nvPr/>
        </p:nvSpPr>
        <p:spPr bwMode="auto">
          <a:xfrm>
            <a:off x="2541588" y="6116638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Helvetica" charset="0"/>
              </a:rPr>
              <a:t>router</a:t>
            </a:r>
          </a:p>
        </p:txBody>
      </p:sp>
      <p:sp>
        <p:nvSpPr>
          <p:cNvPr id="38946" name="Rectangle 33"/>
          <p:cNvSpPr>
            <a:spLocks noChangeArrowheads="1"/>
          </p:cNvSpPr>
          <p:nvPr/>
        </p:nvSpPr>
        <p:spPr bwMode="auto">
          <a:xfrm>
            <a:off x="3581400" y="4800600"/>
            <a:ext cx="18970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 b="0">
                <a:latin typeface="Comic Sans MS" charset="0"/>
              </a:rPr>
              <a:t>1A-2F-BB-76-09-AD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28600" y="2057400"/>
            <a:ext cx="3276600" cy="2895600"/>
            <a:chOff x="144" y="1296"/>
            <a:chExt cx="2064" cy="1824"/>
          </a:xfrm>
        </p:grpSpPr>
        <p:sp>
          <p:nvSpPr>
            <p:cNvPr id="38966" name="Oval 35"/>
            <p:cNvSpPr>
              <a:spLocks noChangeArrowheads="1"/>
            </p:cNvSpPr>
            <p:nvPr/>
          </p:nvSpPr>
          <p:spPr bwMode="auto">
            <a:xfrm>
              <a:off x="144" y="2784"/>
              <a:ext cx="960" cy="336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7" name="Oval 36"/>
            <p:cNvSpPr>
              <a:spLocks noChangeArrowheads="1"/>
            </p:cNvSpPr>
            <p:nvPr/>
          </p:nvSpPr>
          <p:spPr bwMode="auto">
            <a:xfrm>
              <a:off x="1152" y="1296"/>
              <a:ext cx="1056" cy="336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8968" name="AutoShape 37"/>
            <p:cNvCxnSpPr>
              <a:cxnSpLocks noChangeShapeType="1"/>
              <a:stCxn id="38967" idx="4"/>
              <a:endCxn id="38966" idx="0"/>
            </p:cNvCxnSpPr>
            <p:nvPr/>
          </p:nvCxnSpPr>
          <p:spPr bwMode="auto">
            <a:xfrm flipH="1">
              <a:off x="624" y="1640"/>
              <a:ext cx="1056" cy="1136"/>
            </a:xfrm>
            <a:prstGeom prst="straightConnector1">
              <a:avLst/>
            </a:prstGeom>
            <a:noFill/>
            <a:ln w="22225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228600" y="2057400"/>
            <a:ext cx="8610600" cy="4191000"/>
            <a:chOff x="144" y="1296"/>
            <a:chExt cx="5424" cy="2640"/>
          </a:xfrm>
        </p:grpSpPr>
        <p:sp>
          <p:nvSpPr>
            <p:cNvPr id="38960" name="Oval 43"/>
            <p:cNvSpPr>
              <a:spLocks noChangeArrowheads="1"/>
            </p:cNvSpPr>
            <p:nvPr/>
          </p:nvSpPr>
          <p:spPr bwMode="auto">
            <a:xfrm>
              <a:off x="144" y="3552"/>
              <a:ext cx="1488" cy="384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1" name="Oval 44"/>
            <p:cNvSpPr>
              <a:spLocks noChangeArrowheads="1"/>
            </p:cNvSpPr>
            <p:nvPr/>
          </p:nvSpPr>
          <p:spPr bwMode="auto">
            <a:xfrm>
              <a:off x="4320" y="1296"/>
              <a:ext cx="1248" cy="336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8962" name="AutoShape 45"/>
            <p:cNvCxnSpPr>
              <a:cxnSpLocks noChangeShapeType="1"/>
              <a:stCxn id="38961" idx="4"/>
              <a:endCxn id="38960" idx="0"/>
            </p:cNvCxnSpPr>
            <p:nvPr/>
          </p:nvCxnSpPr>
          <p:spPr bwMode="auto">
            <a:xfrm flipH="1">
              <a:off x="888" y="1640"/>
              <a:ext cx="4056" cy="1904"/>
            </a:xfrm>
            <a:prstGeom prst="straightConnector1">
              <a:avLst/>
            </a:prstGeom>
            <a:noFill/>
            <a:ln w="22225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2286000" y="2057400"/>
            <a:ext cx="4800600" cy="4495800"/>
            <a:chOff x="1440" y="1296"/>
            <a:chExt cx="3024" cy="2832"/>
          </a:xfrm>
        </p:grpSpPr>
        <p:sp>
          <p:nvSpPr>
            <p:cNvPr id="38957" name="Oval 47"/>
            <p:cNvSpPr>
              <a:spLocks noChangeArrowheads="1"/>
            </p:cNvSpPr>
            <p:nvPr/>
          </p:nvSpPr>
          <p:spPr bwMode="auto">
            <a:xfrm>
              <a:off x="1440" y="3600"/>
              <a:ext cx="1200" cy="528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8" name="Oval 48"/>
            <p:cNvSpPr>
              <a:spLocks noChangeArrowheads="1"/>
            </p:cNvSpPr>
            <p:nvPr/>
          </p:nvSpPr>
          <p:spPr bwMode="auto">
            <a:xfrm>
              <a:off x="3408" y="1296"/>
              <a:ext cx="1056" cy="336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8959" name="AutoShape 49"/>
            <p:cNvCxnSpPr>
              <a:cxnSpLocks noChangeShapeType="1"/>
              <a:stCxn id="38958" idx="4"/>
              <a:endCxn id="38957" idx="0"/>
            </p:cNvCxnSpPr>
            <p:nvPr/>
          </p:nvCxnSpPr>
          <p:spPr bwMode="auto">
            <a:xfrm flipH="1">
              <a:off x="2040" y="1640"/>
              <a:ext cx="1896" cy="1952"/>
            </a:xfrm>
            <a:prstGeom prst="straightConnector1">
              <a:avLst/>
            </a:prstGeom>
            <a:noFill/>
            <a:ln w="22225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2743200" y="2057400"/>
            <a:ext cx="5943600" cy="3429000"/>
            <a:chOff x="1728" y="1296"/>
            <a:chExt cx="3744" cy="2160"/>
          </a:xfrm>
        </p:grpSpPr>
        <p:sp>
          <p:nvSpPr>
            <p:cNvPr id="38952" name="Oval 51"/>
            <p:cNvSpPr>
              <a:spLocks noChangeArrowheads="1"/>
            </p:cNvSpPr>
            <p:nvPr/>
          </p:nvSpPr>
          <p:spPr bwMode="auto">
            <a:xfrm>
              <a:off x="1728" y="2832"/>
              <a:ext cx="1008" cy="576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3" name="Oval 52"/>
            <p:cNvSpPr>
              <a:spLocks noChangeArrowheads="1"/>
            </p:cNvSpPr>
            <p:nvPr/>
          </p:nvSpPr>
          <p:spPr bwMode="auto">
            <a:xfrm>
              <a:off x="2256" y="1296"/>
              <a:ext cx="1200" cy="336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8954" name="AutoShape 53"/>
            <p:cNvCxnSpPr>
              <a:cxnSpLocks noChangeShapeType="1"/>
              <a:stCxn id="38953" idx="4"/>
              <a:endCxn id="38952" idx="0"/>
            </p:cNvCxnSpPr>
            <p:nvPr/>
          </p:nvCxnSpPr>
          <p:spPr bwMode="auto">
            <a:xfrm flipH="1">
              <a:off x="2232" y="1640"/>
              <a:ext cx="624" cy="1184"/>
            </a:xfrm>
            <a:prstGeom prst="straightConnector1">
              <a:avLst/>
            </a:prstGeom>
            <a:noFill/>
            <a:ln w="22225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55" name="Oval 54"/>
            <p:cNvSpPr>
              <a:spLocks noChangeArrowheads="1"/>
            </p:cNvSpPr>
            <p:nvPr/>
          </p:nvSpPr>
          <p:spPr bwMode="auto">
            <a:xfrm>
              <a:off x="4464" y="2880"/>
              <a:ext cx="1008" cy="576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8956" name="AutoShape 55"/>
            <p:cNvCxnSpPr>
              <a:cxnSpLocks noChangeShapeType="1"/>
              <a:stCxn id="38953" idx="4"/>
              <a:endCxn id="38955" idx="0"/>
            </p:cNvCxnSpPr>
            <p:nvPr/>
          </p:nvCxnSpPr>
          <p:spPr bwMode="auto">
            <a:xfrm>
              <a:off x="2856" y="1640"/>
              <a:ext cx="2112" cy="1232"/>
            </a:xfrm>
            <a:prstGeom prst="straightConnector1">
              <a:avLst/>
            </a:prstGeom>
            <a:noFill/>
            <a:ln w="22225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797346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75" grpId="0" build="p"/>
      <p:bldP spid="924675" grpId="1" build="p"/>
      <p:bldP spid="92470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EF512A8-72A1-A540-A742-D390F7B7924F}" type="slidenum">
              <a:rPr lang="en-US" sz="1400" b="0">
                <a:latin typeface="Times New Roman" charset="0"/>
              </a:rPr>
              <a:pPr eaLnBrk="1" hangingPunct="1"/>
              <a:t>29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DHCP Supplies Basic Information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IP </a:t>
            </a:r>
            <a:r>
              <a:rPr lang="en-US" dirty="0">
                <a:latin typeface="Arial" charset="0"/>
                <a:cs typeface="Arial" charset="0"/>
              </a:rPr>
              <a:t>address</a:t>
            </a:r>
          </a:p>
          <a:p>
            <a:r>
              <a:rPr lang="en-US" dirty="0">
                <a:latin typeface="Arial" charset="0"/>
                <a:cs typeface="Arial" charset="0"/>
              </a:rPr>
              <a:t>Mask</a:t>
            </a:r>
          </a:p>
          <a:p>
            <a:r>
              <a:rPr lang="en-US" dirty="0">
                <a:latin typeface="Arial" charset="0"/>
                <a:cs typeface="Arial" charset="0"/>
              </a:rPr>
              <a:t>Gateway router</a:t>
            </a:r>
          </a:p>
          <a:p>
            <a:r>
              <a:rPr lang="en-US" dirty="0">
                <a:latin typeface="Arial" charset="0"/>
                <a:cs typeface="Arial" charset="0"/>
              </a:rPr>
              <a:t>DNS server</a:t>
            </a:r>
          </a:p>
          <a:p>
            <a:endParaRPr lang="en-US" dirty="0">
              <a:latin typeface="Arial" charset="0"/>
              <a:cs typeface="Arial" charset="0"/>
            </a:endParaRPr>
          </a:p>
          <a:p>
            <a:r>
              <a:rPr lang="en-US" b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Now what?</a:t>
            </a:r>
            <a:endParaRPr lang="en-US" b="1" dirty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575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Distribution of grades:</a:t>
            </a:r>
          </a:p>
          <a:p>
            <a:pPr lvl="1"/>
            <a:r>
              <a:rPr lang="en-US" dirty="0"/>
              <a:t>5</a:t>
            </a:r>
            <a:r>
              <a:rPr lang="en-US" dirty="0" smtClean="0"/>
              <a:t>0</a:t>
            </a:r>
            <a:r>
              <a:rPr lang="en-US" dirty="0" smtClean="0"/>
              <a:t>% perfect score of 240</a:t>
            </a:r>
          </a:p>
          <a:p>
            <a:pPr lvl="1"/>
            <a:r>
              <a:rPr lang="en-US" dirty="0" smtClean="0"/>
              <a:t>90% above 140</a:t>
            </a:r>
          </a:p>
          <a:p>
            <a:pPr lvl="8"/>
            <a:endParaRPr lang="en-US" dirty="0"/>
          </a:p>
          <a:p>
            <a:r>
              <a:rPr lang="en-US" dirty="0" smtClean="0"/>
              <a:t>Giving people a second chance:</a:t>
            </a:r>
          </a:p>
          <a:p>
            <a:pPr lvl="1"/>
            <a:r>
              <a:rPr lang="en-US" dirty="0"/>
              <a:t>Fix your project, get it running</a:t>
            </a:r>
          </a:p>
          <a:p>
            <a:pPr lvl="1"/>
            <a:r>
              <a:rPr lang="en-US" dirty="0"/>
              <a:t>We’ll figure out the penalties </a:t>
            </a:r>
            <a:r>
              <a:rPr lang="en-US" dirty="0" smtClean="0"/>
              <a:t>later</a:t>
            </a:r>
          </a:p>
          <a:p>
            <a:pPr lvl="8"/>
            <a:endParaRPr lang="en-US" dirty="0"/>
          </a:p>
          <a:p>
            <a:r>
              <a:rPr lang="en-US" dirty="0" smtClean="0"/>
              <a:t>Constraints:</a:t>
            </a:r>
          </a:p>
          <a:p>
            <a:pPr lvl="1"/>
            <a:r>
              <a:rPr lang="en-US" dirty="0" smtClean="0"/>
              <a:t>Fix must cause </a:t>
            </a:r>
            <a:r>
              <a:rPr lang="en-US" i="1" dirty="0" smtClean="0"/>
              <a:t>multiple </a:t>
            </a:r>
            <a:r>
              <a:rPr lang="en-US" dirty="0" smtClean="0"/>
              <a:t>test cases </a:t>
            </a:r>
            <a:r>
              <a:rPr lang="en-US" dirty="0"/>
              <a:t>to go from fail to pass </a:t>
            </a:r>
            <a:endParaRPr lang="en-US" dirty="0" smtClean="0"/>
          </a:p>
          <a:p>
            <a:pPr lvl="1"/>
            <a:r>
              <a:rPr lang="en-US" dirty="0" err="1"/>
              <a:t>Regrades</a:t>
            </a:r>
            <a:r>
              <a:rPr lang="en-US" dirty="0"/>
              <a:t> get maximum score of </a:t>
            </a:r>
            <a:r>
              <a:rPr lang="en-US" dirty="0" smtClean="0"/>
              <a:t>200</a:t>
            </a:r>
          </a:p>
          <a:p>
            <a:pPr lvl="1"/>
            <a:r>
              <a:rPr lang="en-US" dirty="0" smtClean="0"/>
              <a:t>Contact </a:t>
            </a:r>
            <a:r>
              <a:rPr lang="en-US" dirty="0" err="1" smtClean="0"/>
              <a:t>Anand</a:t>
            </a:r>
            <a:r>
              <a:rPr lang="en-US" dirty="0" smtClean="0"/>
              <a:t>/Colin for details……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599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98FA2C9-9238-8E40-8B89-017F9C09CAEF}" type="slidenum">
              <a:rPr lang="en-US" sz="1400" b="0">
                <a:latin typeface="Times New Roman" charset="0"/>
              </a:rPr>
              <a:pPr eaLnBrk="1" hangingPunct="1"/>
              <a:t>30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>
                <a:latin typeface="Helvetica" charset="0"/>
                <a:ea typeface="ＭＳ Ｐゴシック" charset="0"/>
                <a:cs typeface="ＭＳ Ｐゴシック" charset="0"/>
              </a:rPr>
              <a:t>Sending A Packet: Which Destination?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If destination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is on the local network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eed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to address it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directly (MAC address)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If destination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is </a:t>
            </a:r>
            <a:r>
              <a:rPr lang="en-US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local (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remote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Need to figure out the first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hop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on the local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network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Need MAC address of first hop router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4572000"/>
            <a:ext cx="8356600" cy="2055813"/>
            <a:chOff x="144" y="2800"/>
            <a:chExt cx="5264" cy="1295"/>
          </a:xfrm>
        </p:grpSpPr>
        <p:sp>
          <p:nvSpPr>
            <p:cNvPr id="55306" name="Line 5"/>
            <p:cNvSpPr>
              <a:spLocks noChangeShapeType="1"/>
            </p:cNvSpPr>
            <p:nvPr/>
          </p:nvSpPr>
          <p:spPr bwMode="auto">
            <a:xfrm>
              <a:off x="628" y="3402"/>
              <a:ext cx="1632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7" name="Line 6"/>
            <p:cNvSpPr>
              <a:spLocks noChangeShapeType="1"/>
            </p:cNvSpPr>
            <p:nvPr/>
          </p:nvSpPr>
          <p:spPr bwMode="auto">
            <a:xfrm>
              <a:off x="820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8" name="Line 7"/>
            <p:cNvSpPr>
              <a:spLocks noChangeShapeType="1"/>
            </p:cNvSpPr>
            <p:nvPr/>
          </p:nvSpPr>
          <p:spPr bwMode="auto">
            <a:xfrm>
              <a:off x="1396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9" name="Line 8"/>
            <p:cNvSpPr>
              <a:spLocks noChangeShapeType="1"/>
            </p:cNvSpPr>
            <p:nvPr/>
          </p:nvSpPr>
          <p:spPr bwMode="auto">
            <a:xfrm>
              <a:off x="2068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0" name="Rectangle 9"/>
            <p:cNvSpPr>
              <a:spLocks noChangeArrowheads="1"/>
            </p:cNvSpPr>
            <p:nvPr/>
          </p:nvSpPr>
          <p:spPr bwMode="auto">
            <a:xfrm>
              <a:off x="630" y="3031"/>
              <a:ext cx="394" cy="220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chemeClr val="bg1"/>
                  </a:solidFill>
                  <a:latin typeface="Helvetica" charset="0"/>
                </a:rPr>
                <a:t>host</a:t>
              </a:r>
            </a:p>
          </p:txBody>
        </p:sp>
        <p:sp>
          <p:nvSpPr>
            <p:cNvPr id="55311" name="Rectangle 10"/>
            <p:cNvSpPr>
              <a:spLocks noChangeArrowheads="1"/>
            </p:cNvSpPr>
            <p:nvPr/>
          </p:nvSpPr>
          <p:spPr bwMode="auto">
            <a:xfrm>
              <a:off x="1190" y="3018"/>
              <a:ext cx="394" cy="22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host</a:t>
              </a:r>
            </a:p>
          </p:txBody>
        </p:sp>
        <p:sp>
          <p:nvSpPr>
            <p:cNvPr id="55312" name="Rectangle 11"/>
            <p:cNvSpPr>
              <a:spLocks noChangeArrowheads="1"/>
            </p:cNvSpPr>
            <p:nvPr/>
          </p:nvSpPr>
          <p:spPr bwMode="auto">
            <a:xfrm>
              <a:off x="1863" y="3018"/>
              <a:ext cx="394" cy="22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DNS</a:t>
              </a:r>
            </a:p>
          </p:txBody>
        </p:sp>
        <p:sp>
          <p:nvSpPr>
            <p:cNvPr id="55313" name="Text Box 12"/>
            <p:cNvSpPr txBox="1">
              <a:spLocks noChangeArrowheads="1"/>
            </p:cNvSpPr>
            <p:nvPr/>
          </p:nvSpPr>
          <p:spPr bwMode="auto">
            <a:xfrm>
              <a:off x="1589" y="2970"/>
              <a:ext cx="2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600">
                  <a:latin typeface="Helvetica" charset="0"/>
                </a:rPr>
                <a:t>...</a:t>
              </a:r>
            </a:p>
          </p:txBody>
        </p:sp>
        <p:sp>
          <p:nvSpPr>
            <p:cNvPr id="55314" name="Line 13"/>
            <p:cNvSpPr>
              <a:spLocks noChangeShapeType="1"/>
            </p:cNvSpPr>
            <p:nvPr/>
          </p:nvSpPr>
          <p:spPr bwMode="auto">
            <a:xfrm>
              <a:off x="3556" y="3402"/>
              <a:ext cx="1632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5" name="Line 14"/>
            <p:cNvSpPr>
              <a:spLocks noChangeShapeType="1"/>
            </p:cNvSpPr>
            <p:nvPr/>
          </p:nvSpPr>
          <p:spPr bwMode="auto">
            <a:xfrm>
              <a:off x="3748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6" name="Line 15"/>
            <p:cNvSpPr>
              <a:spLocks noChangeShapeType="1"/>
            </p:cNvSpPr>
            <p:nvPr/>
          </p:nvSpPr>
          <p:spPr bwMode="auto">
            <a:xfrm>
              <a:off x="4324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7" name="Line 16"/>
            <p:cNvSpPr>
              <a:spLocks noChangeShapeType="1"/>
            </p:cNvSpPr>
            <p:nvPr/>
          </p:nvSpPr>
          <p:spPr bwMode="auto">
            <a:xfrm>
              <a:off x="4996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8" name="Rectangle 17"/>
            <p:cNvSpPr>
              <a:spLocks noChangeArrowheads="1"/>
            </p:cNvSpPr>
            <p:nvPr/>
          </p:nvSpPr>
          <p:spPr bwMode="auto">
            <a:xfrm>
              <a:off x="3554" y="3030"/>
              <a:ext cx="394" cy="22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host</a:t>
              </a:r>
            </a:p>
          </p:txBody>
        </p:sp>
        <p:sp>
          <p:nvSpPr>
            <p:cNvPr id="55319" name="Rectangle 18"/>
            <p:cNvSpPr>
              <a:spLocks noChangeArrowheads="1"/>
            </p:cNvSpPr>
            <p:nvPr/>
          </p:nvSpPr>
          <p:spPr bwMode="auto">
            <a:xfrm>
              <a:off x="4118" y="3018"/>
              <a:ext cx="394" cy="22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host</a:t>
              </a:r>
            </a:p>
          </p:txBody>
        </p:sp>
        <p:sp>
          <p:nvSpPr>
            <p:cNvPr id="55320" name="Rectangle 19"/>
            <p:cNvSpPr>
              <a:spLocks noChangeArrowheads="1"/>
            </p:cNvSpPr>
            <p:nvPr/>
          </p:nvSpPr>
          <p:spPr bwMode="auto">
            <a:xfrm>
              <a:off x="4791" y="3018"/>
              <a:ext cx="394" cy="22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DNS</a:t>
              </a:r>
            </a:p>
          </p:txBody>
        </p:sp>
        <p:sp>
          <p:nvSpPr>
            <p:cNvPr id="55321" name="Text Box 20"/>
            <p:cNvSpPr txBox="1">
              <a:spLocks noChangeArrowheads="1"/>
            </p:cNvSpPr>
            <p:nvPr/>
          </p:nvSpPr>
          <p:spPr bwMode="auto">
            <a:xfrm>
              <a:off x="4517" y="2970"/>
              <a:ext cx="2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600">
                  <a:latin typeface="Helvetica" charset="0"/>
                </a:rPr>
                <a:t>...</a:t>
              </a:r>
            </a:p>
          </p:txBody>
        </p:sp>
        <p:sp>
          <p:nvSpPr>
            <p:cNvPr id="55322" name="AutoShape 21"/>
            <p:cNvSpPr>
              <a:spLocks noChangeArrowheads="1"/>
            </p:cNvSpPr>
            <p:nvPr/>
          </p:nvSpPr>
          <p:spPr bwMode="auto">
            <a:xfrm>
              <a:off x="2740" y="3855"/>
              <a:ext cx="384" cy="240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router</a:t>
              </a:r>
            </a:p>
          </p:txBody>
        </p:sp>
        <p:sp>
          <p:nvSpPr>
            <p:cNvPr id="55323" name="Line 22"/>
            <p:cNvSpPr>
              <a:spLocks noChangeShapeType="1"/>
            </p:cNvSpPr>
            <p:nvPr/>
          </p:nvSpPr>
          <p:spPr bwMode="auto">
            <a:xfrm>
              <a:off x="1791" y="3377"/>
              <a:ext cx="0" cy="4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4" name="AutoShape 23"/>
            <p:cNvSpPr>
              <a:spLocks noChangeArrowheads="1"/>
            </p:cNvSpPr>
            <p:nvPr/>
          </p:nvSpPr>
          <p:spPr bwMode="auto">
            <a:xfrm>
              <a:off x="3892" y="3855"/>
              <a:ext cx="384" cy="240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router</a:t>
              </a:r>
            </a:p>
          </p:txBody>
        </p:sp>
        <p:sp>
          <p:nvSpPr>
            <p:cNvPr id="55325" name="Line 24"/>
            <p:cNvSpPr>
              <a:spLocks noChangeShapeType="1"/>
            </p:cNvSpPr>
            <p:nvPr/>
          </p:nvSpPr>
          <p:spPr bwMode="auto">
            <a:xfrm flipH="1">
              <a:off x="4090" y="3394"/>
              <a:ext cx="0" cy="4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6" name="Line 25"/>
            <p:cNvSpPr>
              <a:spLocks noChangeShapeType="1"/>
            </p:cNvSpPr>
            <p:nvPr/>
          </p:nvSpPr>
          <p:spPr bwMode="auto">
            <a:xfrm>
              <a:off x="1972" y="3951"/>
              <a:ext cx="76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7" name="Line 26"/>
            <p:cNvSpPr>
              <a:spLocks noChangeShapeType="1"/>
            </p:cNvSpPr>
            <p:nvPr/>
          </p:nvSpPr>
          <p:spPr bwMode="auto">
            <a:xfrm>
              <a:off x="3124" y="3951"/>
              <a:ext cx="76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8" name="Text Box 27"/>
            <p:cNvSpPr txBox="1">
              <a:spLocks noChangeArrowheads="1"/>
            </p:cNvSpPr>
            <p:nvPr/>
          </p:nvSpPr>
          <p:spPr bwMode="auto">
            <a:xfrm>
              <a:off x="144" y="3418"/>
              <a:ext cx="14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dirty="0"/>
                <a:t>1.2.3.0/</a:t>
              </a:r>
              <a:r>
                <a:rPr lang="en-US" dirty="0" smtClean="0"/>
                <a:t>24</a:t>
              </a:r>
              <a:endParaRPr lang="en-US" dirty="0"/>
            </a:p>
            <a:p>
              <a:pPr algn="ctr" eaLnBrk="1" hangingPunct="1"/>
              <a:r>
                <a:rPr lang="en-US" dirty="0" smtClean="0"/>
                <a:t>255.255.255.0</a:t>
              </a:r>
              <a:endParaRPr lang="en-US" dirty="0"/>
            </a:p>
          </p:txBody>
        </p:sp>
        <p:sp>
          <p:nvSpPr>
            <p:cNvPr id="55329" name="Text Box 28"/>
            <p:cNvSpPr txBox="1">
              <a:spLocks noChangeArrowheads="1"/>
            </p:cNvSpPr>
            <p:nvPr/>
          </p:nvSpPr>
          <p:spPr bwMode="auto">
            <a:xfrm>
              <a:off x="4332" y="3386"/>
              <a:ext cx="10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5.6.7.0/24</a:t>
              </a:r>
            </a:p>
          </p:txBody>
        </p:sp>
        <p:sp>
          <p:nvSpPr>
            <p:cNvPr id="55330" name="Text Box 29"/>
            <p:cNvSpPr txBox="1">
              <a:spLocks noChangeArrowheads="1"/>
            </p:cNvSpPr>
            <p:nvPr/>
          </p:nvSpPr>
          <p:spPr bwMode="auto">
            <a:xfrm>
              <a:off x="1016" y="2800"/>
              <a:ext cx="7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800"/>
                <a:t>1.2.3.7</a:t>
              </a:r>
            </a:p>
          </p:txBody>
        </p:sp>
        <p:sp>
          <p:nvSpPr>
            <p:cNvPr id="55331" name="Text Box 30"/>
            <p:cNvSpPr txBox="1">
              <a:spLocks noChangeArrowheads="1"/>
            </p:cNvSpPr>
            <p:nvPr/>
          </p:nvSpPr>
          <p:spPr bwMode="auto">
            <a:xfrm>
              <a:off x="1735" y="2800"/>
              <a:ext cx="89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800"/>
                <a:t>1.2.3.156</a:t>
              </a:r>
            </a:p>
          </p:txBody>
        </p:sp>
        <p:sp>
          <p:nvSpPr>
            <p:cNvPr id="55332" name="Text Box 31"/>
            <p:cNvSpPr txBox="1">
              <a:spLocks noChangeArrowheads="1"/>
            </p:cNvSpPr>
            <p:nvPr/>
          </p:nvSpPr>
          <p:spPr bwMode="auto">
            <a:xfrm>
              <a:off x="192" y="2816"/>
              <a:ext cx="8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dirty="0">
                  <a:solidFill>
                    <a:srgbClr val="FF3300"/>
                  </a:solidFill>
                </a:rPr>
                <a:t>1.2.3.48</a:t>
              </a:r>
            </a:p>
          </p:txBody>
        </p:sp>
        <p:sp>
          <p:nvSpPr>
            <p:cNvPr id="55333" name="Text Box 32"/>
            <p:cNvSpPr txBox="1">
              <a:spLocks noChangeArrowheads="1"/>
            </p:cNvSpPr>
            <p:nvPr/>
          </p:nvSpPr>
          <p:spPr bwMode="auto">
            <a:xfrm>
              <a:off x="1742" y="3612"/>
              <a:ext cx="8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800"/>
                <a:t>1.2.3.19</a:t>
              </a:r>
            </a:p>
          </p:txBody>
        </p:sp>
        <p:sp>
          <p:nvSpPr>
            <p:cNvPr id="55334" name="AutoShape 33"/>
            <p:cNvSpPr>
              <a:spLocks noChangeArrowheads="1"/>
            </p:cNvSpPr>
            <p:nvPr/>
          </p:nvSpPr>
          <p:spPr bwMode="auto">
            <a:xfrm>
              <a:off x="1601" y="3853"/>
              <a:ext cx="384" cy="240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router</a:t>
              </a:r>
            </a:p>
          </p:txBody>
        </p:sp>
        <p:sp>
          <p:nvSpPr>
            <p:cNvPr id="55335" name="Rectangle 34"/>
            <p:cNvSpPr>
              <a:spLocks noChangeArrowheads="1"/>
            </p:cNvSpPr>
            <p:nvPr/>
          </p:nvSpPr>
          <p:spPr bwMode="auto">
            <a:xfrm>
              <a:off x="2256" y="3024"/>
              <a:ext cx="119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0">
                  <a:latin typeface="Comic Sans MS" charset="0"/>
                </a:rPr>
                <a:t>1A-2F-BB-76-09-AD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8312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98FA2C9-9238-8E40-8B89-017F9C09CAEF}" type="slidenum">
              <a:rPr lang="en-US" sz="1400" b="0">
                <a:latin typeface="Times New Roman" charset="0"/>
              </a:rPr>
              <a:pPr eaLnBrk="1" hangingPunct="1"/>
              <a:t>31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>
                <a:latin typeface="Helvetica" charset="0"/>
                <a:ea typeface="ＭＳ Ｐゴシック" charset="0"/>
                <a:cs typeface="ＭＳ Ｐゴシック" charset="0"/>
              </a:rPr>
              <a:t>Determining if Address is Local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  <a:cs typeface="Arial" charset="0"/>
              </a:rPr>
              <a:t>Use the </a:t>
            </a:r>
            <a:r>
              <a:rPr lang="en-US" dirty="0" err="1">
                <a:solidFill>
                  <a:srgbClr val="0000FF"/>
                </a:solidFill>
                <a:latin typeface="Arial" charset="0"/>
                <a:cs typeface="Arial" charset="0"/>
              </a:rPr>
              <a:t>netmask</a:t>
            </a:r>
            <a:endParaRPr lang="en-US" dirty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E.g., mask destination IP address w/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255.255.255.0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Is it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same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value as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our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own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masked address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?</a:t>
            </a:r>
          </a:p>
          <a:p>
            <a:pPr lvl="2">
              <a:lnSpc>
                <a:spcPct val="9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Yes = </a:t>
            </a:r>
            <a:r>
              <a:rPr lang="en-US" sz="2400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local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No = remote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4572000"/>
            <a:ext cx="8356600" cy="2055813"/>
            <a:chOff x="144" y="2800"/>
            <a:chExt cx="5264" cy="1295"/>
          </a:xfrm>
        </p:grpSpPr>
        <p:sp>
          <p:nvSpPr>
            <p:cNvPr id="55306" name="Line 5"/>
            <p:cNvSpPr>
              <a:spLocks noChangeShapeType="1"/>
            </p:cNvSpPr>
            <p:nvPr/>
          </p:nvSpPr>
          <p:spPr bwMode="auto">
            <a:xfrm>
              <a:off x="628" y="3402"/>
              <a:ext cx="1632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7" name="Line 6"/>
            <p:cNvSpPr>
              <a:spLocks noChangeShapeType="1"/>
            </p:cNvSpPr>
            <p:nvPr/>
          </p:nvSpPr>
          <p:spPr bwMode="auto">
            <a:xfrm>
              <a:off x="820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8" name="Line 7"/>
            <p:cNvSpPr>
              <a:spLocks noChangeShapeType="1"/>
            </p:cNvSpPr>
            <p:nvPr/>
          </p:nvSpPr>
          <p:spPr bwMode="auto">
            <a:xfrm>
              <a:off x="1396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9" name="Line 8"/>
            <p:cNvSpPr>
              <a:spLocks noChangeShapeType="1"/>
            </p:cNvSpPr>
            <p:nvPr/>
          </p:nvSpPr>
          <p:spPr bwMode="auto">
            <a:xfrm>
              <a:off x="2068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0" name="Rectangle 9"/>
            <p:cNvSpPr>
              <a:spLocks noChangeArrowheads="1"/>
            </p:cNvSpPr>
            <p:nvPr/>
          </p:nvSpPr>
          <p:spPr bwMode="auto">
            <a:xfrm>
              <a:off x="630" y="3031"/>
              <a:ext cx="394" cy="220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chemeClr val="bg1"/>
                  </a:solidFill>
                  <a:latin typeface="Helvetica" charset="0"/>
                </a:rPr>
                <a:t>host</a:t>
              </a:r>
            </a:p>
          </p:txBody>
        </p:sp>
        <p:sp>
          <p:nvSpPr>
            <p:cNvPr id="55311" name="Rectangle 10"/>
            <p:cNvSpPr>
              <a:spLocks noChangeArrowheads="1"/>
            </p:cNvSpPr>
            <p:nvPr/>
          </p:nvSpPr>
          <p:spPr bwMode="auto">
            <a:xfrm>
              <a:off x="1190" y="3018"/>
              <a:ext cx="394" cy="22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host</a:t>
              </a:r>
            </a:p>
          </p:txBody>
        </p:sp>
        <p:sp>
          <p:nvSpPr>
            <p:cNvPr id="55312" name="Rectangle 11"/>
            <p:cNvSpPr>
              <a:spLocks noChangeArrowheads="1"/>
            </p:cNvSpPr>
            <p:nvPr/>
          </p:nvSpPr>
          <p:spPr bwMode="auto">
            <a:xfrm>
              <a:off x="1863" y="3018"/>
              <a:ext cx="394" cy="22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DNS</a:t>
              </a:r>
            </a:p>
          </p:txBody>
        </p:sp>
        <p:sp>
          <p:nvSpPr>
            <p:cNvPr id="55313" name="Text Box 12"/>
            <p:cNvSpPr txBox="1">
              <a:spLocks noChangeArrowheads="1"/>
            </p:cNvSpPr>
            <p:nvPr/>
          </p:nvSpPr>
          <p:spPr bwMode="auto">
            <a:xfrm>
              <a:off x="1589" y="2970"/>
              <a:ext cx="2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600">
                  <a:latin typeface="Helvetica" charset="0"/>
                </a:rPr>
                <a:t>...</a:t>
              </a:r>
            </a:p>
          </p:txBody>
        </p:sp>
        <p:sp>
          <p:nvSpPr>
            <p:cNvPr id="55314" name="Line 13"/>
            <p:cNvSpPr>
              <a:spLocks noChangeShapeType="1"/>
            </p:cNvSpPr>
            <p:nvPr/>
          </p:nvSpPr>
          <p:spPr bwMode="auto">
            <a:xfrm>
              <a:off x="3556" y="3402"/>
              <a:ext cx="1632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5" name="Line 14"/>
            <p:cNvSpPr>
              <a:spLocks noChangeShapeType="1"/>
            </p:cNvSpPr>
            <p:nvPr/>
          </p:nvSpPr>
          <p:spPr bwMode="auto">
            <a:xfrm>
              <a:off x="3748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6" name="Line 15"/>
            <p:cNvSpPr>
              <a:spLocks noChangeShapeType="1"/>
            </p:cNvSpPr>
            <p:nvPr/>
          </p:nvSpPr>
          <p:spPr bwMode="auto">
            <a:xfrm>
              <a:off x="4324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7" name="Line 16"/>
            <p:cNvSpPr>
              <a:spLocks noChangeShapeType="1"/>
            </p:cNvSpPr>
            <p:nvPr/>
          </p:nvSpPr>
          <p:spPr bwMode="auto">
            <a:xfrm>
              <a:off x="4996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8" name="Rectangle 17"/>
            <p:cNvSpPr>
              <a:spLocks noChangeArrowheads="1"/>
            </p:cNvSpPr>
            <p:nvPr/>
          </p:nvSpPr>
          <p:spPr bwMode="auto">
            <a:xfrm>
              <a:off x="3554" y="3030"/>
              <a:ext cx="394" cy="22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host</a:t>
              </a:r>
            </a:p>
          </p:txBody>
        </p:sp>
        <p:sp>
          <p:nvSpPr>
            <p:cNvPr id="55319" name="Rectangle 18"/>
            <p:cNvSpPr>
              <a:spLocks noChangeArrowheads="1"/>
            </p:cNvSpPr>
            <p:nvPr/>
          </p:nvSpPr>
          <p:spPr bwMode="auto">
            <a:xfrm>
              <a:off x="4118" y="3018"/>
              <a:ext cx="394" cy="22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host</a:t>
              </a:r>
            </a:p>
          </p:txBody>
        </p:sp>
        <p:sp>
          <p:nvSpPr>
            <p:cNvPr id="55320" name="Rectangle 19"/>
            <p:cNvSpPr>
              <a:spLocks noChangeArrowheads="1"/>
            </p:cNvSpPr>
            <p:nvPr/>
          </p:nvSpPr>
          <p:spPr bwMode="auto">
            <a:xfrm>
              <a:off x="4791" y="3018"/>
              <a:ext cx="394" cy="22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DNS</a:t>
              </a:r>
            </a:p>
          </p:txBody>
        </p:sp>
        <p:sp>
          <p:nvSpPr>
            <p:cNvPr id="55321" name="Text Box 20"/>
            <p:cNvSpPr txBox="1">
              <a:spLocks noChangeArrowheads="1"/>
            </p:cNvSpPr>
            <p:nvPr/>
          </p:nvSpPr>
          <p:spPr bwMode="auto">
            <a:xfrm>
              <a:off x="4517" y="2970"/>
              <a:ext cx="2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600">
                  <a:latin typeface="Helvetica" charset="0"/>
                </a:rPr>
                <a:t>...</a:t>
              </a:r>
            </a:p>
          </p:txBody>
        </p:sp>
        <p:sp>
          <p:nvSpPr>
            <p:cNvPr id="55322" name="AutoShape 21"/>
            <p:cNvSpPr>
              <a:spLocks noChangeArrowheads="1"/>
            </p:cNvSpPr>
            <p:nvPr/>
          </p:nvSpPr>
          <p:spPr bwMode="auto">
            <a:xfrm>
              <a:off x="2740" y="3855"/>
              <a:ext cx="384" cy="240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router</a:t>
              </a:r>
            </a:p>
          </p:txBody>
        </p:sp>
        <p:sp>
          <p:nvSpPr>
            <p:cNvPr id="55323" name="Line 22"/>
            <p:cNvSpPr>
              <a:spLocks noChangeShapeType="1"/>
            </p:cNvSpPr>
            <p:nvPr/>
          </p:nvSpPr>
          <p:spPr bwMode="auto">
            <a:xfrm>
              <a:off x="1791" y="3377"/>
              <a:ext cx="0" cy="4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4" name="AutoShape 23"/>
            <p:cNvSpPr>
              <a:spLocks noChangeArrowheads="1"/>
            </p:cNvSpPr>
            <p:nvPr/>
          </p:nvSpPr>
          <p:spPr bwMode="auto">
            <a:xfrm>
              <a:off x="3892" y="3855"/>
              <a:ext cx="384" cy="240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router</a:t>
              </a:r>
            </a:p>
          </p:txBody>
        </p:sp>
        <p:sp>
          <p:nvSpPr>
            <p:cNvPr id="55325" name="Line 24"/>
            <p:cNvSpPr>
              <a:spLocks noChangeShapeType="1"/>
            </p:cNvSpPr>
            <p:nvPr/>
          </p:nvSpPr>
          <p:spPr bwMode="auto">
            <a:xfrm flipH="1">
              <a:off x="4090" y="3394"/>
              <a:ext cx="0" cy="4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6" name="Line 25"/>
            <p:cNvSpPr>
              <a:spLocks noChangeShapeType="1"/>
            </p:cNvSpPr>
            <p:nvPr/>
          </p:nvSpPr>
          <p:spPr bwMode="auto">
            <a:xfrm>
              <a:off x="1972" y="3951"/>
              <a:ext cx="76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7" name="Line 26"/>
            <p:cNvSpPr>
              <a:spLocks noChangeShapeType="1"/>
            </p:cNvSpPr>
            <p:nvPr/>
          </p:nvSpPr>
          <p:spPr bwMode="auto">
            <a:xfrm>
              <a:off x="3124" y="3951"/>
              <a:ext cx="76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28" name="Text Box 27"/>
            <p:cNvSpPr txBox="1">
              <a:spLocks noChangeArrowheads="1"/>
            </p:cNvSpPr>
            <p:nvPr/>
          </p:nvSpPr>
          <p:spPr bwMode="auto">
            <a:xfrm>
              <a:off x="144" y="3418"/>
              <a:ext cx="14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dirty="0"/>
                <a:t>1.2.3.0/</a:t>
              </a:r>
              <a:r>
                <a:rPr lang="en-US" dirty="0" smtClean="0"/>
                <a:t>24</a:t>
              </a:r>
              <a:endParaRPr lang="en-US" dirty="0"/>
            </a:p>
            <a:p>
              <a:pPr algn="ctr" eaLnBrk="1" hangingPunct="1"/>
              <a:r>
                <a:rPr lang="en-US" dirty="0" smtClean="0"/>
                <a:t>255.255.255.0</a:t>
              </a:r>
              <a:endParaRPr lang="en-US" dirty="0"/>
            </a:p>
          </p:txBody>
        </p:sp>
        <p:sp>
          <p:nvSpPr>
            <p:cNvPr id="55329" name="Text Box 28"/>
            <p:cNvSpPr txBox="1">
              <a:spLocks noChangeArrowheads="1"/>
            </p:cNvSpPr>
            <p:nvPr/>
          </p:nvSpPr>
          <p:spPr bwMode="auto">
            <a:xfrm>
              <a:off x="4332" y="3386"/>
              <a:ext cx="10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5.6.7.0/24</a:t>
              </a:r>
            </a:p>
          </p:txBody>
        </p:sp>
        <p:sp>
          <p:nvSpPr>
            <p:cNvPr id="55330" name="Text Box 29"/>
            <p:cNvSpPr txBox="1">
              <a:spLocks noChangeArrowheads="1"/>
            </p:cNvSpPr>
            <p:nvPr/>
          </p:nvSpPr>
          <p:spPr bwMode="auto">
            <a:xfrm>
              <a:off x="1016" y="2800"/>
              <a:ext cx="7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800"/>
                <a:t>1.2.3.7</a:t>
              </a:r>
            </a:p>
          </p:txBody>
        </p:sp>
        <p:sp>
          <p:nvSpPr>
            <p:cNvPr id="55331" name="Text Box 30"/>
            <p:cNvSpPr txBox="1">
              <a:spLocks noChangeArrowheads="1"/>
            </p:cNvSpPr>
            <p:nvPr/>
          </p:nvSpPr>
          <p:spPr bwMode="auto">
            <a:xfrm>
              <a:off x="1735" y="2800"/>
              <a:ext cx="89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800"/>
                <a:t>1.2.3.156</a:t>
              </a:r>
            </a:p>
          </p:txBody>
        </p:sp>
        <p:sp>
          <p:nvSpPr>
            <p:cNvPr id="55332" name="Text Box 31"/>
            <p:cNvSpPr txBox="1">
              <a:spLocks noChangeArrowheads="1"/>
            </p:cNvSpPr>
            <p:nvPr/>
          </p:nvSpPr>
          <p:spPr bwMode="auto">
            <a:xfrm>
              <a:off x="192" y="2816"/>
              <a:ext cx="8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dirty="0">
                  <a:solidFill>
                    <a:srgbClr val="FF3300"/>
                  </a:solidFill>
                </a:rPr>
                <a:t>1.2.3.48</a:t>
              </a:r>
            </a:p>
          </p:txBody>
        </p:sp>
        <p:sp>
          <p:nvSpPr>
            <p:cNvPr id="55333" name="Text Box 32"/>
            <p:cNvSpPr txBox="1">
              <a:spLocks noChangeArrowheads="1"/>
            </p:cNvSpPr>
            <p:nvPr/>
          </p:nvSpPr>
          <p:spPr bwMode="auto">
            <a:xfrm>
              <a:off x="1742" y="3612"/>
              <a:ext cx="8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800"/>
                <a:t>1.2.3.19</a:t>
              </a:r>
            </a:p>
          </p:txBody>
        </p:sp>
        <p:sp>
          <p:nvSpPr>
            <p:cNvPr id="55334" name="AutoShape 33"/>
            <p:cNvSpPr>
              <a:spLocks noChangeArrowheads="1"/>
            </p:cNvSpPr>
            <p:nvPr/>
          </p:nvSpPr>
          <p:spPr bwMode="auto">
            <a:xfrm>
              <a:off x="1601" y="3853"/>
              <a:ext cx="384" cy="240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router</a:t>
              </a:r>
            </a:p>
          </p:txBody>
        </p:sp>
        <p:sp>
          <p:nvSpPr>
            <p:cNvPr id="55335" name="Rectangle 34"/>
            <p:cNvSpPr>
              <a:spLocks noChangeArrowheads="1"/>
            </p:cNvSpPr>
            <p:nvPr/>
          </p:nvSpPr>
          <p:spPr bwMode="auto">
            <a:xfrm>
              <a:off x="2256" y="3024"/>
              <a:ext cx="119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0">
                  <a:latin typeface="Comic Sans MS" charset="0"/>
                </a:rPr>
                <a:t>1A-2F-BB-76-09-AD</a:t>
              </a:r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440" y="1346200"/>
            <a:ext cx="8419660" cy="5167795"/>
            <a:chOff x="21" y="1776"/>
            <a:chExt cx="4539" cy="2292"/>
          </a:xfrm>
        </p:grpSpPr>
        <p:sp>
          <p:nvSpPr>
            <p:cNvPr id="55303" name="Oval 36"/>
            <p:cNvSpPr>
              <a:spLocks noChangeArrowheads="1"/>
            </p:cNvSpPr>
            <p:nvPr/>
          </p:nvSpPr>
          <p:spPr bwMode="auto">
            <a:xfrm>
              <a:off x="21" y="3504"/>
              <a:ext cx="1611" cy="564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4" name="Oval 37"/>
            <p:cNvSpPr>
              <a:spLocks noChangeArrowheads="1"/>
            </p:cNvSpPr>
            <p:nvPr/>
          </p:nvSpPr>
          <p:spPr bwMode="auto">
            <a:xfrm>
              <a:off x="3024" y="1776"/>
              <a:ext cx="1536" cy="528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305" name="AutoShape 38"/>
            <p:cNvCxnSpPr>
              <a:cxnSpLocks noChangeShapeType="1"/>
              <a:stCxn id="55304" idx="4"/>
              <a:endCxn id="55303" idx="0"/>
            </p:cNvCxnSpPr>
            <p:nvPr/>
          </p:nvCxnSpPr>
          <p:spPr bwMode="auto">
            <a:xfrm flipH="1">
              <a:off x="826" y="2304"/>
              <a:ext cx="2966" cy="1200"/>
            </a:xfrm>
            <a:prstGeom prst="straightConnector1">
              <a:avLst/>
            </a:prstGeom>
            <a:noFill/>
            <a:ln w="22225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936983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B9FD41E-4658-EE49-AAF2-D72DFA2F1189}" type="slidenum">
              <a:rPr lang="en-US" sz="1400" b="0">
                <a:latin typeface="Times New Roman" charset="0"/>
              </a:rPr>
              <a:pPr eaLnBrk="1" hangingPunct="1"/>
              <a:t>32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>
                <a:latin typeface="Helvetica" charset="0"/>
                <a:ea typeface="ＭＳ Ｐゴシック" charset="0"/>
                <a:cs typeface="ＭＳ Ｐゴシック" charset="0"/>
              </a:rPr>
              <a:t>In Both Cases, Need to Send Locally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If </a:t>
            </a:r>
            <a:r>
              <a:rPr lang="en-US" dirty="0" smtClean="0">
                <a:latin typeface="Arial" charset="0"/>
                <a:cs typeface="Arial" charset="0"/>
              </a:rPr>
              <a:t>it’s </a:t>
            </a:r>
            <a:r>
              <a:rPr lang="en-US" dirty="0">
                <a:latin typeface="Arial" charset="0"/>
                <a:cs typeface="Arial" charset="0"/>
              </a:rPr>
              <a:t>remote, look up </a:t>
            </a:r>
            <a:r>
              <a:rPr lang="en-US" dirty="0">
                <a:solidFill>
                  <a:srgbClr val="0000FF"/>
                </a:solidFill>
                <a:latin typeface="Arial" charset="0"/>
                <a:cs typeface="Arial" charset="0"/>
              </a:rPr>
              <a:t>first hop</a:t>
            </a:r>
            <a:r>
              <a:rPr lang="en-US" dirty="0">
                <a:latin typeface="Arial" charset="0"/>
                <a:cs typeface="Arial" charset="0"/>
              </a:rPr>
              <a:t> in (very small) local routing </a:t>
            </a:r>
            <a:r>
              <a:rPr lang="en-US" dirty="0" smtClean="0">
                <a:latin typeface="Arial" charset="0"/>
                <a:cs typeface="Arial" charset="0"/>
              </a:rPr>
              <a:t>table (in case there are multiple first hops)</a:t>
            </a:r>
            <a:endParaRPr lang="en-US" dirty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E.g., by </a:t>
            </a:r>
            <a:r>
              <a:rPr lang="en-US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default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, route via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1.2.3.19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Now do the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local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case but for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1.2.3.19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rather than ultimate destination IP address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For the local case, need to determine the </a:t>
            </a:r>
            <a:r>
              <a:rPr lang="en-US" dirty="0" smtClean="0">
                <a:latin typeface="Arial" charset="0"/>
                <a:cs typeface="Arial" charset="0"/>
              </a:rPr>
              <a:t>destination’s </a:t>
            </a:r>
            <a:r>
              <a:rPr lang="en-US" dirty="0">
                <a:solidFill>
                  <a:srgbClr val="FF3300"/>
                </a:solidFill>
                <a:latin typeface="Arial" charset="0"/>
                <a:cs typeface="Arial" charset="0"/>
              </a:rPr>
              <a:t>MAC address</a:t>
            </a:r>
            <a:endParaRPr lang="en-US" dirty="0">
              <a:latin typeface="Arial" charset="0"/>
              <a:cs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3200400"/>
            <a:ext cx="8356600" cy="2055813"/>
            <a:chOff x="144" y="2800"/>
            <a:chExt cx="5264" cy="1295"/>
          </a:xfrm>
        </p:grpSpPr>
        <p:sp>
          <p:nvSpPr>
            <p:cNvPr id="57354" name="Line 5"/>
            <p:cNvSpPr>
              <a:spLocks noChangeShapeType="1"/>
            </p:cNvSpPr>
            <p:nvPr/>
          </p:nvSpPr>
          <p:spPr bwMode="auto">
            <a:xfrm>
              <a:off x="628" y="3402"/>
              <a:ext cx="1632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5" name="Line 6"/>
            <p:cNvSpPr>
              <a:spLocks noChangeShapeType="1"/>
            </p:cNvSpPr>
            <p:nvPr/>
          </p:nvSpPr>
          <p:spPr bwMode="auto">
            <a:xfrm>
              <a:off x="820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6" name="Line 7"/>
            <p:cNvSpPr>
              <a:spLocks noChangeShapeType="1"/>
            </p:cNvSpPr>
            <p:nvPr/>
          </p:nvSpPr>
          <p:spPr bwMode="auto">
            <a:xfrm>
              <a:off x="1396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7" name="Line 8"/>
            <p:cNvSpPr>
              <a:spLocks noChangeShapeType="1"/>
            </p:cNvSpPr>
            <p:nvPr/>
          </p:nvSpPr>
          <p:spPr bwMode="auto">
            <a:xfrm>
              <a:off x="2068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8" name="Rectangle 9"/>
            <p:cNvSpPr>
              <a:spLocks noChangeArrowheads="1"/>
            </p:cNvSpPr>
            <p:nvPr/>
          </p:nvSpPr>
          <p:spPr bwMode="auto">
            <a:xfrm>
              <a:off x="630" y="3031"/>
              <a:ext cx="394" cy="220"/>
            </a:xfrm>
            <a:prstGeom prst="rect">
              <a:avLst/>
            </a:prstGeom>
            <a:solidFill>
              <a:srgbClr val="FF33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chemeClr val="bg1"/>
                  </a:solidFill>
                  <a:latin typeface="Helvetica" charset="0"/>
                </a:rPr>
                <a:t>host</a:t>
              </a:r>
            </a:p>
          </p:txBody>
        </p:sp>
        <p:sp>
          <p:nvSpPr>
            <p:cNvPr id="57359" name="Rectangle 10"/>
            <p:cNvSpPr>
              <a:spLocks noChangeArrowheads="1"/>
            </p:cNvSpPr>
            <p:nvPr/>
          </p:nvSpPr>
          <p:spPr bwMode="auto">
            <a:xfrm>
              <a:off x="1190" y="3018"/>
              <a:ext cx="394" cy="22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host</a:t>
              </a:r>
            </a:p>
          </p:txBody>
        </p:sp>
        <p:sp>
          <p:nvSpPr>
            <p:cNvPr id="57360" name="Rectangle 11"/>
            <p:cNvSpPr>
              <a:spLocks noChangeArrowheads="1"/>
            </p:cNvSpPr>
            <p:nvPr/>
          </p:nvSpPr>
          <p:spPr bwMode="auto">
            <a:xfrm>
              <a:off x="1863" y="3018"/>
              <a:ext cx="394" cy="22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DNS</a:t>
              </a:r>
            </a:p>
          </p:txBody>
        </p:sp>
        <p:sp>
          <p:nvSpPr>
            <p:cNvPr id="57361" name="Text Box 12"/>
            <p:cNvSpPr txBox="1">
              <a:spLocks noChangeArrowheads="1"/>
            </p:cNvSpPr>
            <p:nvPr/>
          </p:nvSpPr>
          <p:spPr bwMode="auto">
            <a:xfrm>
              <a:off x="1589" y="2970"/>
              <a:ext cx="2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600">
                  <a:latin typeface="Helvetica" charset="0"/>
                </a:rPr>
                <a:t>...</a:t>
              </a:r>
            </a:p>
          </p:txBody>
        </p:sp>
        <p:sp>
          <p:nvSpPr>
            <p:cNvPr id="57362" name="Line 13"/>
            <p:cNvSpPr>
              <a:spLocks noChangeShapeType="1"/>
            </p:cNvSpPr>
            <p:nvPr/>
          </p:nvSpPr>
          <p:spPr bwMode="auto">
            <a:xfrm>
              <a:off x="3556" y="3402"/>
              <a:ext cx="1632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3" name="Line 14"/>
            <p:cNvSpPr>
              <a:spLocks noChangeShapeType="1"/>
            </p:cNvSpPr>
            <p:nvPr/>
          </p:nvSpPr>
          <p:spPr bwMode="auto">
            <a:xfrm>
              <a:off x="3748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4" name="Line 15"/>
            <p:cNvSpPr>
              <a:spLocks noChangeShapeType="1"/>
            </p:cNvSpPr>
            <p:nvPr/>
          </p:nvSpPr>
          <p:spPr bwMode="auto">
            <a:xfrm>
              <a:off x="4324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5" name="Line 16"/>
            <p:cNvSpPr>
              <a:spLocks noChangeShapeType="1"/>
            </p:cNvSpPr>
            <p:nvPr/>
          </p:nvSpPr>
          <p:spPr bwMode="auto">
            <a:xfrm>
              <a:off x="4996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6" name="Rectangle 17"/>
            <p:cNvSpPr>
              <a:spLocks noChangeArrowheads="1"/>
            </p:cNvSpPr>
            <p:nvPr/>
          </p:nvSpPr>
          <p:spPr bwMode="auto">
            <a:xfrm>
              <a:off x="3554" y="3030"/>
              <a:ext cx="394" cy="22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host</a:t>
              </a:r>
            </a:p>
          </p:txBody>
        </p:sp>
        <p:sp>
          <p:nvSpPr>
            <p:cNvPr id="57367" name="Rectangle 18"/>
            <p:cNvSpPr>
              <a:spLocks noChangeArrowheads="1"/>
            </p:cNvSpPr>
            <p:nvPr/>
          </p:nvSpPr>
          <p:spPr bwMode="auto">
            <a:xfrm>
              <a:off x="4118" y="3018"/>
              <a:ext cx="394" cy="22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host</a:t>
              </a:r>
            </a:p>
          </p:txBody>
        </p:sp>
        <p:sp>
          <p:nvSpPr>
            <p:cNvPr id="57368" name="Rectangle 19"/>
            <p:cNvSpPr>
              <a:spLocks noChangeArrowheads="1"/>
            </p:cNvSpPr>
            <p:nvPr/>
          </p:nvSpPr>
          <p:spPr bwMode="auto">
            <a:xfrm>
              <a:off x="4791" y="3018"/>
              <a:ext cx="394" cy="22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DNS</a:t>
              </a:r>
            </a:p>
          </p:txBody>
        </p:sp>
        <p:sp>
          <p:nvSpPr>
            <p:cNvPr id="57369" name="Text Box 20"/>
            <p:cNvSpPr txBox="1">
              <a:spLocks noChangeArrowheads="1"/>
            </p:cNvSpPr>
            <p:nvPr/>
          </p:nvSpPr>
          <p:spPr bwMode="auto">
            <a:xfrm>
              <a:off x="4517" y="2970"/>
              <a:ext cx="2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600">
                  <a:latin typeface="Helvetica" charset="0"/>
                </a:rPr>
                <a:t>...</a:t>
              </a:r>
            </a:p>
          </p:txBody>
        </p:sp>
        <p:sp>
          <p:nvSpPr>
            <p:cNvPr id="57370" name="AutoShape 21"/>
            <p:cNvSpPr>
              <a:spLocks noChangeArrowheads="1"/>
            </p:cNvSpPr>
            <p:nvPr/>
          </p:nvSpPr>
          <p:spPr bwMode="auto">
            <a:xfrm>
              <a:off x="2740" y="3855"/>
              <a:ext cx="384" cy="240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router</a:t>
              </a:r>
            </a:p>
          </p:txBody>
        </p:sp>
        <p:sp>
          <p:nvSpPr>
            <p:cNvPr id="57371" name="Line 22"/>
            <p:cNvSpPr>
              <a:spLocks noChangeShapeType="1"/>
            </p:cNvSpPr>
            <p:nvPr/>
          </p:nvSpPr>
          <p:spPr bwMode="auto">
            <a:xfrm>
              <a:off x="1791" y="3377"/>
              <a:ext cx="0" cy="4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2" name="AutoShape 23"/>
            <p:cNvSpPr>
              <a:spLocks noChangeArrowheads="1"/>
            </p:cNvSpPr>
            <p:nvPr/>
          </p:nvSpPr>
          <p:spPr bwMode="auto">
            <a:xfrm>
              <a:off x="3892" y="3855"/>
              <a:ext cx="384" cy="240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router</a:t>
              </a:r>
            </a:p>
          </p:txBody>
        </p:sp>
        <p:sp>
          <p:nvSpPr>
            <p:cNvPr id="57373" name="Line 24"/>
            <p:cNvSpPr>
              <a:spLocks noChangeShapeType="1"/>
            </p:cNvSpPr>
            <p:nvPr/>
          </p:nvSpPr>
          <p:spPr bwMode="auto">
            <a:xfrm flipH="1">
              <a:off x="4090" y="3394"/>
              <a:ext cx="0" cy="4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4" name="Line 25"/>
            <p:cNvSpPr>
              <a:spLocks noChangeShapeType="1"/>
            </p:cNvSpPr>
            <p:nvPr/>
          </p:nvSpPr>
          <p:spPr bwMode="auto">
            <a:xfrm>
              <a:off x="1972" y="3951"/>
              <a:ext cx="76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5" name="Line 26"/>
            <p:cNvSpPr>
              <a:spLocks noChangeShapeType="1"/>
            </p:cNvSpPr>
            <p:nvPr/>
          </p:nvSpPr>
          <p:spPr bwMode="auto">
            <a:xfrm>
              <a:off x="3124" y="3951"/>
              <a:ext cx="76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76" name="Text Box 27"/>
            <p:cNvSpPr txBox="1">
              <a:spLocks noChangeArrowheads="1"/>
            </p:cNvSpPr>
            <p:nvPr/>
          </p:nvSpPr>
          <p:spPr bwMode="auto">
            <a:xfrm>
              <a:off x="144" y="3418"/>
              <a:ext cx="14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dirty="0"/>
                <a:t>1.2.3.0/</a:t>
              </a:r>
              <a:r>
                <a:rPr lang="en-US" dirty="0" smtClean="0"/>
                <a:t>24</a:t>
              </a:r>
              <a:endParaRPr lang="en-US" dirty="0"/>
            </a:p>
            <a:p>
              <a:pPr algn="ctr" eaLnBrk="1" hangingPunct="1"/>
              <a:r>
                <a:rPr lang="en-US" dirty="0" smtClean="0"/>
                <a:t>255.255.255.0</a:t>
              </a:r>
              <a:endParaRPr lang="en-US" dirty="0"/>
            </a:p>
          </p:txBody>
        </p:sp>
        <p:sp>
          <p:nvSpPr>
            <p:cNvPr id="57377" name="Text Box 28"/>
            <p:cNvSpPr txBox="1">
              <a:spLocks noChangeArrowheads="1"/>
            </p:cNvSpPr>
            <p:nvPr/>
          </p:nvSpPr>
          <p:spPr bwMode="auto">
            <a:xfrm>
              <a:off x="4332" y="3386"/>
              <a:ext cx="10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/>
                <a:t>5.6.7.0/24</a:t>
              </a:r>
            </a:p>
          </p:txBody>
        </p:sp>
        <p:sp>
          <p:nvSpPr>
            <p:cNvPr id="57378" name="Text Box 29"/>
            <p:cNvSpPr txBox="1">
              <a:spLocks noChangeArrowheads="1"/>
            </p:cNvSpPr>
            <p:nvPr/>
          </p:nvSpPr>
          <p:spPr bwMode="auto">
            <a:xfrm>
              <a:off x="1016" y="2800"/>
              <a:ext cx="7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800"/>
                <a:t>1.2.3.7</a:t>
              </a:r>
            </a:p>
          </p:txBody>
        </p:sp>
        <p:sp>
          <p:nvSpPr>
            <p:cNvPr id="57379" name="Text Box 30"/>
            <p:cNvSpPr txBox="1">
              <a:spLocks noChangeArrowheads="1"/>
            </p:cNvSpPr>
            <p:nvPr/>
          </p:nvSpPr>
          <p:spPr bwMode="auto">
            <a:xfrm>
              <a:off x="1735" y="2800"/>
              <a:ext cx="89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800"/>
                <a:t>1.2.3.156</a:t>
              </a:r>
            </a:p>
          </p:txBody>
        </p:sp>
        <p:sp>
          <p:nvSpPr>
            <p:cNvPr id="57380" name="Text Box 31"/>
            <p:cNvSpPr txBox="1">
              <a:spLocks noChangeArrowheads="1"/>
            </p:cNvSpPr>
            <p:nvPr/>
          </p:nvSpPr>
          <p:spPr bwMode="auto">
            <a:xfrm>
              <a:off x="192" y="2816"/>
              <a:ext cx="8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dirty="0">
                  <a:solidFill>
                    <a:srgbClr val="FF3300"/>
                  </a:solidFill>
                </a:rPr>
                <a:t>1.2.3.48</a:t>
              </a:r>
            </a:p>
          </p:txBody>
        </p:sp>
        <p:sp>
          <p:nvSpPr>
            <p:cNvPr id="57381" name="Text Box 32"/>
            <p:cNvSpPr txBox="1">
              <a:spLocks noChangeArrowheads="1"/>
            </p:cNvSpPr>
            <p:nvPr/>
          </p:nvSpPr>
          <p:spPr bwMode="auto">
            <a:xfrm>
              <a:off x="1742" y="3612"/>
              <a:ext cx="80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800"/>
                <a:t>1.2.3.19</a:t>
              </a:r>
            </a:p>
          </p:txBody>
        </p:sp>
        <p:sp>
          <p:nvSpPr>
            <p:cNvPr id="57382" name="AutoShape 33"/>
            <p:cNvSpPr>
              <a:spLocks noChangeArrowheads="1"/>
            </p:cNvSpPr>
            <p:nvPr/>
          </p:nvSpPr>
          <p:spPr bwMode="auto">
            <a:xfrm>
              <a:off x="1601" y="3853"/>
              <a:ext cx="384" cy="240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router</a:t>
              </a:r>
            </a:p>
          </p:txBody>
        </p:sp>
        <p:sp>
          <p:nvSpPr>
            <p:cNvPr id="57383" name="Rectangle 34"/>
            <p:cNvSpPr>
              <a:spLocks noChangeArrowheads="1"/>
            </p:cNvSpPr>
            <p:nvPr/>
          </p:nvSpPr>
          <p:spPr bwMode="auto">
            <a:xfrm>
              <a:off x="2256" y="3024"/>
              <a:ext cx="119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0">
                  <a:latin typeface="Comic Sans MS" charset="0"/>
                </a:rPr>
                <a:t>1A-2F-BB-76-09-AD</a:t>
              </a:r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2057400" y="1905000"/>
            <a:ext cx="3886200" cy="3429000"/>
            <a:chOff x="1296" y="1200"/>
            <a:chExt cx="2448" cy="2160"/>
          </a:xfrm>
        </p:grpSpPr>
        <p:sp>
          <p:nvSpPr>
            <p:cNvPr id="57351" name="Oval 36"/>
            <p:cNvSpPr>
              <a:spLocks noChangeArrowheads="1"/>
            </p:cNvSpPr>
            <p:nvPr/>
          </p:nvSpPr>
          <p:spPr bwMode="auto">
            <a:xfrm>
              <a:off x="1296" y="2736"/>
              <a:ext cx="1536" cy="624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2" name="Oval 37"/>
            <p:cNvSpPr>
              <a:spLocks noChangeArrowheads="1"/>
            </p:cNvSpPr>
            <p:nvPr/>
          </p:nvSpPr>
          <p:spPr bwMode="auto">
            <a:xfrm>
              <a:off x="2784" y="1200"/>
              <a:ext cx="960" cy="432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7353" name="AutoShape 38"/>
            <p:cNvCxnSpPr>
              <a:cxnSpLocks noChangeShapeType="1"/>
              <a:stCxn id="57352" idx="4"/>
              <a:endCxn id="57351" idx="0"/>
            </p:cNvCxnSpPr>
            <p:nvPr/>
          </p:nvCxnSpPr>
          <p:spPr bwMode="auto">
            <a:xfrm flipH="1">
              <a:off x="2064" y="1640"/>
              <a:ext cx="1200" cy="1088"/>
            </a:xfrm>
            <a:prstGeom prst="straightConnector1">
              <a:avLst/>
            </a:prstGeom>
            <a:noFill/>
            <a:ln w="22225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868373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5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2AF2BDD-3690-9340-9AFB-DEC04E0CDDAF}" type="slidenum">
              <a:rPr lang="en-US" sz="1400" b="0">
                <a:latin typeface="Times New Roman" charset="0"/>
              </a:rPr>
              <a:pPr eaLnBrk="1" hangingPunct="1"/>
              <a:t>33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Address Resolution Protocol</a:t>
            </a: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6868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Every node maintains an </a:t>
            </a:r>
            <a:r>
              <a:rPr lang="en-US" dirty="0">
                <a:solidFill>
                  <a:srgbClr val="0000FF"/>
                </a:solidFill>
                <a:latin typeface="Arial" charset="0"/>
                <a:cs typeface="Arial" charset="0"/>
              </a:rPr>
              <a:t>ARP</a:t>
            </a:r>
            <a:r>
              <a:rPr lang="en-US" dirty="0">
                <a:latin typeface="Arial" charset="0"/>
                <a:cs typeface="Arial" charset="0"/>
              </a:rPr>
              <a:t> table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&lt;IP address, MAC address&gt;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pair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Consult the table when sending a packet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Map destination IP address to destination MAC address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Encapsulate and transmit the data packet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cs typeface="Arial" charset="0"/>
              </a:rPr>
              <a:t>But: what if IP address </a:t>
            </a:r>
            <a:r>
              <a:rPr lang="en-US" dirty="0">
                <a:solidFill>
                  <a:srgbClr val="FF3300"/>
                </a:solidFill>
                <a:latin typeface="Arial" charset="0"/>
                <a:cs typeface="Arial" charset="0"/>
              </a:rPr>
              <a:t>not</a:t>
            </a:r>
            <a:r>
              <a:rPr lang="en-US" dirty="0">
                <a:latin typeface="Arial" charset="0"/>
                <a:cs typeface="Arial" charset="0"/>
              </a:rPr>
              <a:t> in the table?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Sender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broadcasts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Who has IP address 1.2.3.156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?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Receiver responds: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MAC address 58-23-D7-FA-20-B0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Sender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caches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result in its ARP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table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966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129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51C4A64-1FB0-A643-9BEC-48AE304290FD}" type="slidenum">
              <a:rPr lang="en-US" sz="1400" b="0">
                <a:latin typeface="Times New Roman" charset="0"/>
              </a:rPr>
              <a:pPr eaLnBrk="1" hangingPunct="1"/>
              <a:t>34</a:t>
            </a:fld>
            <a:endParaRPr lang="en-US" sz="1400" b="0">
              <a:latin typeface="Times New Roman" charset="0"/>
            </a:endParaRPr>
          </a:p>
        </p:txBody>
      </p:sp>
      <p:pic>
        <p:nvPicPr>
          <p:cNvPr id="65539" name="Picture 2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2155825"/>
            <a:ext cx="8208962" cy="319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Example: A Sending a Packet to B</a:t>
            </a:r>
          </a:p>
        </p:txBody>
      </p:sp>
      <p:sp>
        <p:nvSpPr>
          <p:cNvPr id="6554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1963" y="1239838"/>
            <a:ext cx="6529387" cy="500062"/>
          </a:xfrm>
        </p:spPr>
        <p:txBody>
          <a:bodyPr/>
          <a:lstStyle/>
          <a:p>
            <a:pPr>
              <a:buFontTx/>
              <a:buNone/>
            </a:pPr>
            <a:r>
              <a:rPr lang="en-US" sz="2400">
                <a:latin typeface="Arial" charset="0"/>
                <a:cs typeface="Arial" charset="0"/>
              </a:rPr>
              <a:t>How does host </a:t>
            </a:r>
            <a:r>
              <a:rPr lang="en-US" sz="2400">
                <a:solidFill>
                  <a:srgbClr val="FF3300"/>
                </a:solidFill>
                <a:latin typeface="Arial" charset="0"/>
                <a:cs typeface="Arial" charset="0"/>
              </a:rPr>
              <a:t>A</a:t>
            </a:r>
            <a:r>
              <a:rPr lang="en-US" sz="2400">
                <a:latin typeface="Arial" charset="0"/>
                <a:cs typeface="Arial" charset="0"/>
              </a:rPr>
              <a:t> send an IP packet to host </a:t>
            </a:r>
            <a:r>
              <a:rPr lang="en-US" sz="2400">
                <a:solidFill>
                  <a:srgbClr val="FF3300"/>
                </a:solidFill>
                <a:latin typeface="Arial" charset="0"/>
                <a:cs typeface="Arial" charset="0"/>
              </a:rPr>
              <a:t>B</a:t>
            </a:r>
            <a:r>
              <a:rPr lang="en-US" sz="2400">
                <a:latin typeface="Arial" charset="0"/>
                <a:cs typeface="Arial" charset="0"/>
              </a:rPr>
              <a:t>?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5542" name="Text Box 5"/>
          <p:cNvSpPr txBox="1">
            <a:spLocks noChangeArrowheads="1"/>
          </p:cNvSpPr>
          <p:nvPr/>
        </p:nvSpPr>
        <p:spPr bwMode="auto">
          <a:xfrm>
            <a:off x="896938" y="3308350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A</a:t>
            </a:r>
            <a:endParaRPr lang="en-US" sz="1800" b="0">
              <a:latin typeface="Comic Sans MS" charset="0"/>
            </a:endParaRPr>
          </a:p>
        </p:txBody>
      </p:sp>
      <p:sp>
        <p:nvSpPr>
          <p:cNvPr id="65543" name="Text Box 6"/>
          <p:cNvSpPr txBox="1">
            <a:spLocks noChangeArrowheads="1"/>
          </p:cNvSpPr>
          <p:nvPr/>
        </p:nvSpPr>
        <p:spPr bwMode="auto">
          <a:xfrm>
            <a:off x="4084638" y="4602163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R</a:t>
            </a:r>
            <a:endParaRPr lang="en-US" sz="1800" b="0">
              <a:latin typeface="Comic Sans MS" charset="0"/>
            </a:endParaRPr>
          </a:p>
        </p:txBody>
      </p:sp>
      <p:sp>
        <p:nvSpPr>
          <p:cNvPr id="65544" name="Text Box 7"/>
          <p:cNvSpPr txBox="1">
            <a:spLocks noChangeArrowheads="1"/>
          </p:cNvSpPr>
          <p:nvPr/>
        </p:nvSpPr>
        <p:spPr bwMode="auto">
          <a:xfrm>
            <a:off x="7942263" y="4891088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B</a:t>
            </a:r>
            <a:endParaRPr lang="en-US" sz="1800" b="0">
              <a:latin typeface="Comic Sans MS" charset="0"/>
            </a:endParaRPr>
          </a:p>
        </p:txBody>
      </p:sp>
      <p:sp>
        <p:nvSpPr>
          <p:cNvPr id="65545" name="Text Box 8"/>
          <p:cNvSpPr txBox="1">
            <a:spLocks noChangeArrowheads="1"/>
          </p:cNvSpPr>
          <p:nvPr/>
        </p:nvSpPr>
        <p:spPr bwMode="auto">
          <a:xfrm>
            <a:off x="1417638" y="5527606"/>
            <a:ext cx="70151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800" dirty="0" smtClean="0">
                <a:solidFill>
                  <a:srgbClr val="FF6600"/>
                </a:solidFill>
                <a:latin typeface="Helvetica" charset="0"/>
              </a:rPr>
              <a:t>Take a few minutes, break into groups, figure out how this would work…..</a:t>
            </a:r>
            <a:endParaRPr lang="en-US" sz="2800" dirty="0">
              <a:solidFill>
                <a:srgbClr val="FF6600"/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442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51C4A64-1FB0-A643-9BEC-48AE304290FD}" type="slidenum">
              <a:rPr lang="en-US" sz="1400" b="0">
                <a:latin typeface="Times New Roman" charset="0"/>
              </a:rPr>
              <a:pPr eaLnBrk="1" hangingPunct="1"/>
              <a:t>35</a:t>
            </a:fld>
            <a:endParaRPr lang="en-US" sz="1400" b="0">
              <a:latin typeface="Times New Roman" charset="0"/>
            </a:endParaRPr>
          </a:p>
        </p:txBody>
      </p:sp>
      <p:pic>
        <p:nvPicPr>
          <p:cNvPr id="65539" name="Picture 2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2155825"/>
            <a:ext cx="8208962" cy="319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Example: A Sending a Packet to B</a:t>
            </a:r>
          </a:p>
        </p:txBody>
      </p:sp>
      <p:sp>
        <p:nvSpPr>
          <p:cNvPr id="6554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1963" y="1239838"/>
            <a:ext cx="6529387" cy="500062"/>
          </a:xfrm>
        </p:spPr>
        <p:txBody>
          <a:bodyPr/>
          <a:lstStyle/>
          <a:p>
            <a:pPr>
              <a:buFontTx/>
              <a:buNone/>
            </a:pPr>
            <a:r>
              <a:rPr lang="en-US" sz="2400">
                <a:latin typeface="Arial" charset="0"/>
                <a:cs typeface="Arial" charset="0"/>
              </a:rPr>
              <a:t>How does host </a:t>
            </a:r>
            <a:r>
              <a:rPr lang="en-US" sz="2400">
                <a:solidFill>
                  <a:srgbClr val="FF3300"/>
                </a:solidFill>
                <a:latin typeface="Arial" charset="0"/>
                <a:cs typeface="Arial" charset="0"/>
              </a:rPr>
              <a:t>A</a:t>
            </a:r>
            <a:r>
              <a:rPr lang="en-US" sz="2400">
                <a:latin typeface="Arial" charset="0"/>
                <a:cs typeface="Arial" charset="0"/>
              </a:rPr>
              <a:t> send an IP packet to host </a:t>
            </a:r>
            <a:r>
              <a:rPr lang="en-US" sz="2400">
                <a:solidFill>
                  <a:srgbClr val="FF3300"/>
                </a:solidFill>
                <a:latin typeface="Arial" charset="0"/>
                <a:cs typeface="Arial" charset="0"/>
              </a:rPr>
              <a:t>B</a:t>
            </a:r>
            <a:r>
              <a:rPr lang="en-US" sz="2400">
                <a:latin typeface="Arial" charset="0"/>
                <a:cs typeface="Arial" charset="0"/>
              </a:rPr>
              <a:t>?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5542" name="Text Box 5"/>
          <p:cNvSpPr txBox="1">
            <a:spLocks noChangeArrowheads="1"/>
          </p:cNvSpPr>
          <p:nvPr/>
        </p:nvSpPr>
        <p:spPr bwMode="auto">
          <a:xfrm>
            <a:off x="896938" y="3308350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A</a:t>
            </a:r>
            <a:endParaRPr lang="en-US" sz="1800" b="0">
              <a:latin typeface="Comic Sans MS" charset="0"/>
            </a:endParaRPr>
          </a:p>
        </p:txBody>
      </p:sp>
      <p:sp>
        <p:nvSpPr>
          <p:cNvPr id="65543" name="Text Box 6"/>
          <p:cNvSpPr txBox="1">
            <a:spLocks noChangeArrowheads="1"/>
          </p:cNvSpPr>
          <p:nvPr/>
        </p:nvSpPr>
        <p:spPr bwMode="auto">
          <a:xfrm>
            <a:off x="4084638" y="4602163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R</a:t>
            </a:r>
            <a:endParaRPr lang="en-US" sz="1800" b="0">
              <a:latin typeface="Comic Sans MS" charset="0"/>
            </a:endParaRPr>
          </a:p>
        </p:txBody>
      </p:sp>
      <p:sp>
        <p:nvSpPr>
          <p:cNvPr id="65544" name="Text Box 7"/>
          <p:cNvSpPr txBox="1">
            <a:spLocks noChangeArrowheads="1"/>
          </p:cNvSpPr>
          <p:nvPr/>
        </p:nvSpPr>
        <p:spPr bwMode="auto">
          <a:xfrm>
            <a:off x="7942263" y="4891088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B</a:t>
            </a:r>
            <a:endParaRPr lang="en-US" sz="1800" b="0">
              <a:latin typeface="Comic Sans MS" charset="0"/>
            </a:endParaRPr>
          </a:p>
        </p:txBody>
      </p:sp>
      <p:sp>
        <p:nvSpPr>
          <p:cNvPr id="65545" name="Text Box 8"/>
          <p:cNvSpPr txBox="1">
            <a:spLocks noChangeArrowheads="1"/>
          </p:cNvSpPr>
          <p:nvPr/>
        </p:nvSpPr>
        <p:spPr bwMode="auto">
          <a:xfrm>
            <a:off x="1676400" y="5638800"/>
            <a:ext cx="3492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>
                <a:latin typeface="Helvetica" charset="0"/>
              </a:rPr>
              <a:t>1. </a:t>
            </a:r>
            <a:r>
              <a:rPr lang="en-US">
                <a:solidFill>
                  <a:srgbClr val="FF3300"/>
                </a:solidFill>
                <a:latin typeface="Helvetica" charset="0"/>
              </a:rPr>
              <a:t>A</a:t>
            </a:r>
            <a:r>
              <a:rPr lang="en-US">
                <a:latin typeface="Helvetica" charset="0"/>
              </a:rPr>
              <a:t> sends packet to </a:t>
            </a:r>
            <a:r>
              <a:rPr lang="en-US">
                <a:solidFill>
                  <a:srgbClr val="FF3300"/>
                </a:solidFill>
                <a:latin typeface="Helvetica" charset="0"/>
              </a:rPr>
              <a:t>R</a:t>
            </a:r>
            <a:r>
              <a:rPr lang="en-US">
                <a:latin typeface="Helvetica" charset="0"/>
              </a:rPr>
              <a:t>.</a:t>
            </a:r>
            <a:br>
              <a:rPr lang="en-US">
                <a:latin typeface="Helvetica" charset="0"/>
              </a:rPr>
            </a:br>
            <a:r>
              <a:rPr lang="en-US">
                <a:latin typeface="Helvetica" charset="0"/>
              </a:rPr>
              <a:t>2. </a:t>
            </a:r>
            <a:r>
              <a:rPr lang="en-US">
                <a:solidFill>
                  <a:srgbClr val="FF3300"/>
                </a:solidFill>
                <a:latin typeface="Helvetica" charset="0"/>
              </a:rPr>
              <a:t>R </a:t>
            </a:r>
            <a:r>
              <a:rPr lang="en-US">
                <a:latin typeface="Helvetica" charset="0"/>
              </a:rPr>
              <a:t>sends packet to </a:t>
            </a:r>
            <a:r>
              <a:rPr lang="en-US">
                <a:solidFill>
                  <a:srgbClr val="FF3300"/>
                </a:solidFill>
                <a:latin typeface="Helvetica" charset="0"/>
              </a:rPr>
              <a:t>B</a:t>
            </a:r>
            <a:r>
              <a:rPr lang="en-US">
                <a:latin typeface="Helvetica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8820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F24E69-05F6-E849-B9AE-BD0123211803}" type="slidenum">
              <a:rPr lang="en-US" sz="1400" b="0">
                <a:latin typeface="Times New Roman" charset="0"/>
              </a:rPr>
              <a:pPr eaLnBrk="1" hangingPunct="1"/>
              <a:t>36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Host A Decides to Send Through R</a:t>
            </a:r>
          </a:p>
        </p:txBody>
      </p:sp>
      <p:pic>
        <p:nvPicPr>
          <p:cNvPr id="67588" name="Picture 3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3505200"/>
            <a:ext cx="8208962" cy="319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9" name="Text Box 4"/>
          <p:cNvSpPr txBox="1">
            <a:spLocks noChangeArrowheads="1"/>
          </p:cNvSpPr>
          <p:nvPr/>
        </p:nvSpPr>
        <p:spPr bwMode="auto">
          <a:xfrm>
            <a:off x="896938" y="4657725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A</a:t>
            </a:r>
            <a:endParaRPr lang="en-US" sz="1800" b="0">
              <a:latin typeface="Comic Sans MS" charset="0"/>
            </a:endParaRPr>
          </a:p>
        </p:txBody>
      </p:sp>
      <p:sp>
        <p:nvSpPr>
          <p:cNvPr id="67590" name="Text Box 5"/>
          <p:cNvSpPr txBox="1">
            <a:spLocks noChangeArrowheads="1"/>
          </p:cNvSpPr>
          <p:nvPr/>
        </p:nvSpPr>
        <p:spPr bwMode="auto">
          <a:xfrm>
            <a:off x="4084638" y="5951538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R</a:t>
            </a:r>
            <a:endParaRPr lang="en-US" sz="1800" b="0">
              <a:latin typeface="Comic Sans MS" charset="0"/>
            </a:endParaRPr>
          </a:p>
        </p:txBody>
      </p:sp>
      <p:sp>
        <p:nvSpPr>
          <p:cNvPr id="67591" name="Text Box 6"/>
          <p:cNvSpPr txBox="1">
            <a:spLocks noChangeArrowheads="1"/>
          </p:cNvSpPr>
          <p:nvPr/>
        </p:nvSpPr>
        <p:spPr bwMode="auto">
          <a:xfrm>
            <a:off x="7942263" y="6240463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B</a:t>
            </a:r>
            <a:endParaRPr lang="en-US" sz="1800" b="0">
              <a:latin typeface="Comic Sans MS" charset="0"/>
            </a:endParaRPr>
          </a:p>
        </p:txBody>
      </p:sp>
      <p:sp>
        <p:nvSpPr>
          <p:cNvPr id="9553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2593975"/>
          </a:xfrm>
        </p:spPr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Host </a:t>
            </a:r>
            <a:r>
              <a:rPr lang="en-US">
                <a:solidFill>
                  <a:srgbClr val="FF3300"/>
                </a:solidFill>
                <a:latin typeface="Arial" charset="0"/>
                <a:cs typeface="Arial" charset="0"/>
              </a:rPr>
              <a:t>A</a:t>
            </a:r>
            <a:r>
              <a:rPr lang="en-US">
                <a:latin typeface="Arial" charset="0"/>
                <a:cs typeface="Arial" charset="0"/>
              </a:rPr>
              <a:t> constructs an IP packet to send to </a:t>
            </a:r>
            <a:r>
              <a:rPr lang="en-US">
                <a:solidFill>
                  <a:srgbClr val="FF3300"/>
                </a:solidFill>
                <a:latin typeface="Arial" charset="0"/>
                <a:cs typeface="Arial" charset="0"/>
              </a:rPr>
              <a:t>B</a:t>
            </a:r>
            <a:endParaRPr lang="en-US">
              <a:latin typeface="Arial" charset="0"/>
              <a:cs typeface="Arial" charset="0"/>
            </a:endParaRP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Source 111.111.111.111, destination 222.222.222.222</a:t>
            </a:r>
          </a:p>
          <a:p>
            <a:pPr>
              <a:lnSpc>
                <a:spcPct val="70000"/>
              </a:lnSpc>
            </a:pPr>
            <a:r>
              <a:rPr lang="en-US">
                <a:latin typeface="Arial" charset="0"/>
                <a:cs typeface="Arial" charset="0"/>
              </a:rPr>
              <a:t>Host </a:t>
            </a:r>
            <a:r>
              <a:rPr lang="en-US">
                <a:solidFill>
                  <a:srgbClr val="FF3300"/>
                </a:solidFill>
                <a:latin typeface="Arial" charset="0"/>
                <a:cs typeface="Arial" charset="0"/>
              </a:rPr>
              <a:t>A</a:t>
            </a:r>
            <a:r>
              <a:rPr lang="en-US">
                <a:latin typeface="Arial" charset="0"/>
                <a:cs typeface="Arial" charset="0"/>
              </a:rPr>
              <a:t> has a gateway router </a:t>
            </a:r>
            <a:r>
              <a:rPr lang="en-US">
                <a:solidFill>
                  <a:srgbClr val="FF3300"/>
                </a:solidFill>
                <a:latin typeface="Arial" charset="0"/>
                <a:cs typeface="Arial" charset="0"/>
              </a:rPr>
              <a:t>R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Used to reach destinations outside of 111.111.111.0/24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Address 111.111.111.110 for R learned via </a:t>
            </a: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DHCP</a:t>
            </a: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42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032EBA-5993-3645-9EFD-2CD3082C8AA4}" type="slidenum">
              <a:rPr lang="en-US" sz="1400" b="0">
                <a:latin typeface="Times New Roman" charset="0"/>
              </a:rPr>
              <a:pPr eaLnBrk="1" hangingPunct="1"/>
              <a:t>37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Host A Sends Packet Through R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2093913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Host </a:t>
            </a:r>
            <a:r>
              <a:rPr lang="en-US" dirty="0">
                <a:solidFill>
                  <a:srgbClr val="FF3300"/>
                </a:solidFill>
                <a:latin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cs typeface="Arial" charset="0"/>
              </a:rPr>
              <a:t> learns the MAC address of </a:t>
            </a:r>
            <a:r>
              <a:rPr lang="en-US" dirty="0" smtClean="0">
                <a:solidFill>
                  <a:srgbClr val="FF3300"/>
                </a:solidFill>
                <a:latin typeface="Arial" charset="0"/>
                <a:cs typeface="Arial" charset="0"/>
              </a:rPr>
              <a:t>R</a:t>
            </a:r>
            <a:r>
              <a:rPr lang="en-US" dirty="0" smtClean="0">
                <a:latin typeface="Arial" charset="0"/>
                <a:cs typeface="Arial" charset="0"/>
              </a:rPr>
              <a:t>’s </a:t>
            </a:r>
            <a:r>
              <a:rPr lang="en-US" dirty="0">
                <a:latin typeface="Arial" charset="0"/>
                <a:cs typeface="Arial" charset="0"/>
              </a:rPr>
              <a:t>interface</a:t>
            </a:r>
          </a:p>
          <a:p>
            <a:pPr lvl="1">
              <a:buClr>
                <a:schemeClr val="tx2"/>
              </a:buClr>
            </a:pP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ARP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request: broadcast request for 111.111.111.110</a:t>
            </a:r>
          </a:p>
          <a:p>
            <a:pPr lvl="1">
              <a:buClr>
                <a:schemeClr val="tx2"/>
              </a:buClr>
            </a:pP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ARP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response: </a:t>
            </a:r>
            <a:r>
              <a:rPr lang="en-US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responds with E6-E9-00-17-BB-4B</a:t>
            </a:r>
          </a:p>
          <a:p>
            <a:r>
              <a:rPr lang="en-US" dirty="0">
                <a:latin typeface="Arial" charset="0"/>
                <a:cs typeface="Arial" charset="0"/>
              </a:rPr>
              <a:t>Host </a:t>
            </a:r>
            <a:r>
              <a:rPr lang="en-US" dirty="0">
                <a:solidFill>
                  <a:srgbClr val="FF3300"/>
                </a:solidFill>
                <a:latin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cs typeface="Arial" charset="0"/>
              </a:rPr>
              <a:t> encapsulates the packet and sends to </a:t>
            </a:r>
            <a:r>
              <a:rPr lang="en-US" dirty="0">
                <a:solidFill>
                  <a:srgbClr val="FF3300"/>
                </a:solidFill>
                <a:latin typeface="Arial" charset="0"/>
                <a:cs typeface="Arial" charset="0"/>
              </a:rPr>
              <a:t>R</a:t>
            </a:r>
            <a:endParaRPr lang="en-US" dirty="0">
              <a:latin typeface="Arial" charset="0"/>
              <a:cs typeface="Arial" charset="0"/>
            </a:endParaRPr>
          </a:p>
        </p:txBody>
      </p:sp>
      <p:pic>
        <p:nvPicPr>
          <p:cNvPr id="69637" name="Picture 4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3505200"/>
            <a:ext cx="8208962" cy="319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8" name="Text Box 5"/>
          <p:cNvSpPr txBox="1">
            <a:spLocks noChangeArrowheads="1"/>
          </p:cNvSpPr>
          <p:nvPr/>
        </p:nvSpPr>
        <p:spPr bwMode="auto">
          <a:xfrm>
            <a:off x="896938" y="4657725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A</a:t>
            </a:r>
            <a:endParaRPr lang="en-US" sz="1800" b="0">
              <a:latin typeface="Comic Sans MS" charset="0"/>
            </a:endParaRPr>
          </a:p>
        </p:txBody>
      </p:sp>
      <p:sp>
        <p:nvSpPr>
          <p:cNvPr id="69639" name="Text Box 6"/>
          <p:cNvSpPr txBox="1">
            <a:spLocks noChangeArrowheads="1"/>
          </p:cNvSpPr>
          <p:nvPr/>
        </p:nvSpPr>
        <p:spPr bwMode="auto">
          <a:xfrm>
            <a:off x="4084638" y="5951538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R</a:t>
            </a:r>
            <a:endParaRPr lang="en-US" sz="1800" b="0">
              <a:latin typeface="Comic Sans MS" charset="0"/>
            </a:endParaRPr>
          </a:p>
        </p:txBody>
      </p:sp>
      <p:sp>
        <p:nvSpPr>
          <p:cNvPr id="69640" name="Text Box 7"/>
          <p:cNvSpPr txBox="1">
            <a:spLocks noChangeArrowheads="1"/>
          </p:cNvSpPr>
          <p:nvPr/>
        </p:nvSpPr>
        <p:spPr bwMode="auto">
          <a:xfrm>
            <a:off x="7942263" y="6240463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B</a:t>
            </a:r>
            <a:endParaRPr lang="en-US" sz="1800" b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98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744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1AB618-2739-4445-A705-B4EE727C7ED1}" type="slidenum">
              <a:rPr lang="en-US" sz="1400" b="0">
                <a:latin typeface="Times New Roman" charset="0"/>
              </a:rPr>
              <a:pPr eaLnBrk="1" hangingPunct="1"/>
              <a:t>38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 Decides how to Forward Packet</a:t>
            </a:r>
          </a:p>
        </p:txBody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79500"/>
            <a:ext cx="8458200" cy="2743200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Router </a:t>
            </a:r>
            <a:r>
              <a:rPr lang="en-US" dirty="0" smtClean="0">
                <a:solidFill>
                  <a:srgbClr val="FF3300"/>
                </a:solidFill>
                <a:latin typeface="Arial" charset="0"/>
                <a:cs typeface="Arial" charset="0"/>
              </a:rPr>
              <a:t>R</a:t>
            </a:r>
            <a:r>
              <a:rPr lang="en-US" dirty="0" smtClean="0">
                <a:latin typeface="Arial" charset="0"/>
                <a:cs typeface="Arial" charset="0"/>
              </a:rPr>
              <a:t>’s </a:t>
            </a:r>
            <a:r>
              <a:rPr lang="en-US" dirty="0" smtClean="0">
                <a:latin typeface="Arial" charset="0"/>
                <a:cs typeface="Arial" charset="0"/>
              </a:rPr>
              <a:t>adapter </a:t>
            </a:r>
            <a:r>
              <a:rPr lang="en-US" dirty="0">
                <a:latin typeface="Arial" charset="0"/>
                <a:cs typeface="Arial" charset="0"/>
              </a:rPr>
              <a:t>receives the packet</a:t>
            </a:r>
          </a:p>
          <a:p>
            <a:pPr lvl="1">
              <a:buClr>
                <a:schemeClr val="tx2"/>
              </a:buClr>
            </a:pPr>
            <a:r>
              <a:rPr lang="en-US" dirty="0" smtClean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extracts the IP packet from the Ethernet frame</a:t>
            </a:r>
          </a:p>
          <a:p>
            <a:pPr lvl="1">
              <a:buClr>
                <a:schemeClr val="tx2"/>
              </a:buClr>
            </a:pPr>
            <a:r>
              <a:rPr lang="en-US" dirty="0" smtClean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sees the IP packet is destined to 222.222.222.222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  <a:cs typeface="Arial" charset="0"/>
              </a:rPr>
              <a:t>Router </a:t>
            </a:r>
            <a:r>
              <a:rPr lang="en-US" dirty="0">
                <a:solidFill>
                  <a:srgbClr val="FF3300"/>
                </a:solidFill>
                <a:latin typeface="Arial" charset="0"/>
                <a:cs typeface="Arial" charset="0"/>
              </a:rPr>
              <a:t>R</a:t>
            </a:r>
            <a:r>
              <a:rPr lang="en-US" dirty="0">
                <a:latin typeface="Arial" charset="0"/>
                <a:cs typeface="Arial" charset="0"/>
              </a:rPr>
              <a:t> consults its forwarding </a:t>
            </a:r>
            <a:r>
              <a:rPr lang="en-US" dirty="0" smtClean="0">
                <a:latin typeface="Arial" charset="0"/>
                <a:cs typeface="Arial" charset="0"/>
              </a:rPr>
              <a:t>table</a:t>
            </a:r>
            <a:endParaRPr lang="en-US" dirty="0">
              <a:latin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Packet matches 222.222.222.0/24 via other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adapter</a:t>
            </a:r>
          </a:p>
        </p:txBody>
      </p:sp>
      <p:pic>
        <p:nvPicPr>
          <p:cNvPr id="71685" name="Picture 4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3505200"/>
            <a:ext cx="8208962" cy="319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6" name="Text Box 5"/>
          <p:cNvSpPr txBox="1">
            <a:spLocks noChangeArrowheads="1"/>
          </p:cNvSpPr>
          <p:nvPr/>
        </p:nvSpPr>
        <p:spPr bwMode="auto">
          <a:xfrm>
            <a:off x="896938" y="4657725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A</a:t>
            </a:r>
            <a:endParaRPr lang="en-US" sz="1800" b="0">
              <a:latin typeface="Comic Sans MS" charset="0"/>
            </a:endParaRPr>
          </a:p>
        </p:txBody>
      </p:sp>
      <p:sp>
        <p:nvSpPr>
          <p:cNvPr id="71687" name="Text Box 6"/>
          <p:cNvSpPr txBox="1">
            <a:spLocks noChangeArrowheads="1"/>
          </p:cNvSpPr>
          <p:nvPr/>
        </p:nvSpPr>
        <p:spPr bwMode="auto">
          <a:xfrm>
            <a:off x="4084638" y="5951538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R</a:t>
            </a:r>
            <a:endParaRPr lang="en-US" sz="1800" b="0">
              <a:latin typeface="Comic Sans MS" charset="0"/>
            </a:endParaRPr>
          </a:p>
        </p:txBody>
      </p:sp>
      <p:sp>
        <p:nvSpPr>
          <p:cNvPr id="71688" name="Text Box 7"/>
          <p:cNvSpPr txBox="1">
            <a:spLocks noChangeArrowheads="1"/>
          </p:cNvSpPr>
          <p:nvPr/>
        </p:nvSpPr>
        <p:spPr bwMode="auto">
          <a:xfrm>
            <a:off x="7942263" y="6240463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B</a:t>
            </a:r>
            <a:endParaRPr lang="en-US" sz="1800" b="0">
              <a:latin typeface="Comic Sans MS" charset="0"/>
            </a:endParaRP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673100" y="266700"/>
            <a:ext cx="7023100" cy="2070100"/>
          </a:xfrm>
          <a:prstGeom prst="wedgeRoundRectCallout">
            <a:avLst>
              <a:gd name="adj1" fmla="val -6052"/>
              <a:gd name="adj2" fmla="val 82077"/>
              <a:gd name="adj3" fmla="val 16667"/>
            </a:avLst>
          </a:prstGeom>
          <a:solidFill>
            <a:srgbClr val="FFCC99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latin typeface="+mn-lt"/>
              </a:rPr>
              <a:t>Two points: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latin typeface="+mn-lt"/>
              </a:rPr>
              <a:t>Routing table points to this port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latin typeface="+mn-lt"/>
              </a:rPr>
              <a:t>Destination address is within 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mask of port’s address (i.e., local)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2243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9491" grpId="0" build="p"/>
      <p:bldP spid="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2DECC4-F05B-ED43-AAF9-C700E61BD399}" type="slidenum">
              <a:rPr lang="en-US" sz="1400" b="0">
                <a:latin typeface="Times New Roman" charset="0"/>
              </a:rPr>
              <a:pPr eaLnBrk="1" hangingPunct="1"/>
              <a:t>39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 Sends Packet to B</a:t>
            </a:r>
          </a:p>
        </p:txBody>
      </p:sp>
      <p:sp>
        <p:nvSpPr>
          <p:cNvPr id="96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2286000"/>
          </a:xfrm>
        </p:spPr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Router </a:t>
            </a:r>
            <a:r>
              <a:rPr lang="en-US">
                <a:solidFill>
                  <a:srgbClr val="FF3300"/>
                </a:solidFill>
                <a:latin typeface="Arial" charset="0"/>
                <a:cs typeface="Arial" charset="0"/>
              </a:rPr>
              <a:t>R</a:t>
            </a:r>
            <a:r>
              <a:rPr lang="ja-JP" altLang="en-US">
                <a:latin typeface="Arial" charset="0"/>
                <a:cs typeface="Arial" charset="0"/>
              </a:rPr>
              <a:t>’</a:t>
            </a:r>
            <a:r>
              <a:rPr lang="en-US">
                <a:latin typeface="Arial" charset="0"/>
                <a:cs typeface="Arial" charset="0"/>
              </a:rPr>
              <a:t>s learns the MAC address of host </a:t>
            </a:r>
            <a:r>
              <a:rPr lang="en-US">
                <a:solidFill>
                  <a:srgbClr val="FF3300"/>
                </a:solidFill>
                <a:latin typeface="Arial" charset="0"/>
                <a:cs typeface="Arial" charset="0"/>
              </a:rPr>
              <a:t>B</a:t>
            </a:r>
            <a:endParaRPr lang="en-US">
              <a:latin typeface="Arial" charset="0"/>
              <a:cs typeface="Arial" charset="0"/>
            </a:endParaRPr>
          </a:p>
          <a:p>
            <a:pPr lvl="1">
              <a:buClr>
                <a:schemeClr val="tx2"/>
              </a:buClr>
            </a:pP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ARP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request: broadcast request for 222.222.222.222</a:t>
            </a:r>
          </a:p>
          <a:p>
            <a:pPr lvl="1">
              <a:buClr>
                <a:schemeClr val="tx2"/>
              </a:buClr>
            </a:pPr>
            <a:r>
              <a:rPr lang="en-US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ARP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response: </a:t>
            </a:r>
            <a:r>
              <a:rPr lang="en-US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responds with 49-BD-D2-C7-56-2A</a:t>
            </a:r>
          </a:p>
          <a:p>
            <a:r>
              <a:rPr lang="en-US">
                <a:latin typeface="Arial" charset="0"/>
                <a:cs typeface="Arial" charset="0"/>
              </a:rPr>
              <a:t>Router </a:t>
            </a:r>
            <a:r>
              <a:rPr lang="en-US">
                <a:solidFill>
                  <a:srgbClr val="FF3300"/>
                </a:solidFill>
                <a:latin typeface="Arial" charset="0"/>
                <a:cs typeface="Arial" charset="0"/>
              </a:rPr>
              <a:t>R</a:t>
            </a:r>
            <a:r>
              <a:rPr lang="en-US">
                <a:latin typeface="Arial" charset="0"/>
                <a:cs typeface="Arial" charset="0"/>
              </a:rPr>
              <a:t> encapsulates the packet and sends to </a:t>
            </a:r>
            <a:r>
              <a:rPr lang="en-US">
                <a:solidFill>
                  <a:srgbClr val="FF3300"/>
                </a:solidFill>
                <a:latin typeface="Arial" charset="0"/>
                <a:cs typeface="Arial" charset="0"/>
              </a:rPr>
              <a:t>B</a:t>
            </a: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73733" name="Picture 4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3505200"/>
            <a:ext cx="8208962" cy="319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4" name="Text Box 5"/>
          <p:cNvSpPr txBox="1">
            <a:spLocks noChangeArrowheads="1"/>
          </p:cNvSpPr>
          <p:nvPr/>
        </p:nvSpPr>
        <p:spPr bwMode="auto">
          <a:xfrm>
            <a:off x="896938" y="4657725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A</a:t>
            </a:r>
            <a:endParaRPr lang="en-US" sz="1800" b="0">
              <a:latin typeface="Comic Sans MS" charset="0"/>
            </a:endParaRPr>
          </a:p>
        </p:txBody>
      </p:sp>
      <p:sp>
        <p:nvSpPr>
          <p:cNvPr id="73735" name="Text Box 6"/>
          <p:cNvSpPr txBox="1">
            <a:spLocks noChangeArrowheads="1"/>
          </p:cNvSpPr>
          <p:nvPr/>
        </p:nvSpPr>
        <p:spPr bwMode="auto">
          <a:xfrm>
            <a:off x="4084638" y="5951538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R</a:t>
            </a:r>
            <a:endParaRPr lang="en-US" sz="1800" b="0">
              <a:latin typeface="Comic Sans MS" charset="0"/>
            </a:endParaRPr>
          </a:p>
        </p:txBody>
      </p:sp>
      <p:sp>
        <p:nvSpPr>
          <p:cNvPr id="73736" name="Text Box 7"/>
          <p:cNvSpPr txBox="1">
            <a:spLocks noChangeArrowheads="1"/>
          </p:cNvSpPr>
          <p:nvPr/>
        </p:nvSpPr>
        <p:spPr bwMode="auto">
          <a:xfrm>
            <a:off x="7942263" y="6240463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0">
                <a:solidFill>
                  <a:srgbClr val="FF0000"/>
                </a:solidFill>
                <a:latin typeface="Comic Sans MS" charset="0"/>
              </a:rPr>
              <a:t>B</a:t>
            </a:r>
            <a:endParaRPr lang="en-US" sz="1800" b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30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15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Average score </a:t>
            </a:r>
            <a:r>
              <a:rPr lang="en-US" dirty="0" smtClean="0"/>
              <a:t>104 (out of 119)		</a:t>
            </a:r>
          </a:p>
          <a:p>
            <a:r>
              <a:rPr lang="en-US" dirty="0" smtClean="0"/>
              <a:t>Standard </a:t>
            </a:r>
            <a:r>
              <a:rPr lang="en-US" dirty="0"/>
              <a:t>deviation </a:t>
            </a:r>
            <a:r>
              <a:rPr lang="en-US" dirty="0" smtClean="0"/>
              <a:t>11 </a:t>
            </a:r>
            <a:endParaRPr lang="en-US" dirty="0"/>
          </a:p>
          <a:p>
            <a:r>
              <a:rPr lang="en-US" dirty="0"/>
              <a:t>50th percentile </a:t>
            </a:r>
            <a:r>
              <a:rPr lang="en-US" dirty="0" smtClean="0"/>
              <a:t>107		</a:t>
            </a:r>
          </a:p>
          <a:p>
            <a:r>
              <a:rPr lang="en-US" dirty="0" smtClean="0"/>
              <a:t>90th </a:t>
            </a:r>
            <a:r>
              <a:rPr lang="en-US" dirty="0"/>
              <a:t>percentile </a:t>
            </a:r>
            <a:r>
              <a:rPr lang="en-US" dirty="0" smtClean="0"/>
              <a:t>115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751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D458E67-F584-3F43-A21D-3C00464A7DE3}" type="slidenum">
              <a:rPr lang="en-US" sz="1400" b="0">
                <a:latin typeface="Times New Roman" charset="0"/>
              </a:rPr>
              <a:pPr eaLnBrk="1" hangingPunct="1"/>
              <a:t>40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Security Analysis of ARP</a:t>
            </a:r>
          </a:p>
        </p:txBody>
      </p:sp>
      <p:sp>
        <p:nvSpPr>
          <p:cNvPr id="96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638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dirty="0">
                <a:solidFill>
                  <a:srgbClr val="0000FF"/>
                </a:solidFill>
                <a:latin typeface="Arial" charset="0"/>
                <a:cs typeface="Arial" charset="0"/>
              </a:rPr>
              <a:t>Impersonation</a:t>
            </a:r>
            <a:endParaRPr lang="en-US" dirty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Clr>
                <a:schemeClr val="tx2"/>
              </a:buClr>
            </a:pPr>
            <a:r>
              <a:rPr lang="en-US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Any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node that hears request can answer …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… and can say </a:t>
            </a:r>
            <a:r>
              <a:rPr lang="en-US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whatever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they want</a:t>
            </a:r>
          </a:p>
          <a:p>
            <a:pPr>
              <a:lnSpc>
                <a:spcPct val="90000"/>
              </a:lnSpc>
            </a:pPr>
            <a:endParaRPr lang="en-US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  <a:cs typeface="Arial" charset="0"/>
              </a:rPr>
              <a:t>Actual </a:t>
            </a:r>
            <a:r>
              <a:rPr lang="en-US" dirty="0">
                <a:latin typeface="Arial" charset="0"/>
                <a:cs typeface="Arial" charset="0"/>
              </a:rPr>
              <a:t>legit receiver </a:t>
            </a:r>
            <a:r>
              <a:rPr lang="en-US" dirty="0">
                <a:solidFill>
                  <a:srgbClr val="FF3300"/>
                </a:solidFill>
                <a:latin typeface="Arial" charset="0"/>
                <a:cs typeface="Arial" charset="0"/>
              </a:rPr>
              <a:t>never sees a problem</a:t>
            </a:r>
            <a:endParaRPr lang="en-US" dirty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Because even though later packets carry its IP address, its NIC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doesn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t capture them since </a:t>
            </a:r>
            <a:r>
              <a:rPr lang="en-US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not its MAC </a:t>
            </a:r>
            <a:r>
              <a:rPr lang="en-US" dirty="0" smtClean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address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5781" name="Picture 4" descr="arppoisonbott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28600"/>
            <a:ext cx="17716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2591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58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83415D7-6CE7-704F-919D-9007E1D143FB}" type="slidenum">
              <a:rPr lang="en-US" sz="1400" b="0">
                <a:latin typeface="Times New Roman" charset="0"/>
              </a:rPr>
              <a:pPr eaLnBrk="1" hangingPunct="1"/>
              <a:t>41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Key Ideas in Both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ARP and DHCP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dirty="0">
                <a:solidFill>
                  <a:srgbClr val="0000FF"/>
                </a:solidFill>
                <a:latin typeface="Arial" charset="0"/>
                <a:cs typeface="Arial" charset="0"/>
              </a:rPr>
              <a:t>Broadcasting</a:t>
            </a:r>
            <a:r>
              <a:rPr lang="en-US" dirty="0">
                <a:latin typeface="Arial" charset="0"/>
                <a:cs typeface="Arial" charset="0"/>
              </a:rPr>
              <a:t>: </a:t>
            </a:r>
            <a:r>
              <a:rPr lang="en-US" dirty="0" smtClean="0">
                <a:latin typeface="Arial" charset="0"/>
                <a:cs typeface="Arial" charset="0"/>
              </a:rPr>
              <a:t>Can use broadcast to make contact</a:t>
            </a:r>
            <a:endParaRPr lang="en-US" dirty="0">
              <a:latin typeface="Arial" charset="0"/>
              <a:cs typeface="Arial" charset="0"/>
            </a:endParaRP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Scalable because of limited size</a:t>
            </a:r>
          </a:p>
          <a:p>
            <a:pPr lvl="1"/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buClr>
                <a:schemeClr val="tx2"/>
              </a:buClr>
            </a:pPr>
            <a:r>
              <a:rPr lang="en-US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Caching</a:t>
            </a:r>
            <a:r>
              <a:rPr lang="en-US" dirty="0">
                <a:latin typeface="Arial" charset="0"/>
                <a:cs typeface="Arial" charset="0"/>
              </a:rPr>
              <a:t>: remember the past for a while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Store the information you learn to reduce overhead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Remember your own address &amp; other host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addresses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buClr>
                <a:schemeClr val="tx2"/>
              </a:buClr>
            </a:pPr>
            <a:r>
              <a:rPr lang="en-US" dirty="0">
                <a:solidFill>
                  <a:srgbClr val="0000FF"/>
                </a:solidFill>
                <a:latin typeface="Arial" charset="0"/>
                <a:cs typeface="Arial" charset="0"/>
              </a:rPr>
              <a:t>Soft state</a:t>
            </a:r>
            <a:r>
              <a:rPr lang="en-US" dirty="0">
                <a:latin typeface="Arial" charset="0"/>
                <a:cs typeface="Arial" charset="0"/>
              </a:rPr>
              <a:t>: eventually forget the past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Associate a </a:t>
            </a:r>
            <a:r>
              <a:rPr lang="en-US" dirty="0">
                <a:solidFill>
                  <a:srgbClr val="FF3300"/>
                </a:solidFill>
                <a:latin typeface="Arial" charset="0"/>
                <a:ea typeface="Arial" charset="0"/>
                <a:cs typeface="Arial" charset="0"/>
              </a:rPr>
              <a:t>time-to-live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field with the information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… and either refresh or discard the information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Key for </a:t>
            </a:r>
            <a:r>
              <a:rPr lang="en-US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robustness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in the face of unpredictable change</a:t>
            </a:r>
          </a:p>
        </p:txBody>
      </p:sp>
    </p:spTree>
    <p:extLst>
      <p:ext uri="{BB962C8B-B14F-4D97-AF65-F5344CB8AC3E}">
        <p14:creationId xmlns:p14="http://schemas.microsoft.com/office/powerpoint/2010/main" val="52807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72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Use DNS-Like Tables?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host arrives:</a:t>
            </a:r>
          </a:p>
          <a:p>
            <a:pPr lvl="1"/>
            <a:r>
              <a:rPr lang="en-US" dirty="0" smtClean="0"/>
              <a:t>Assign it an IP address that will last as long it is present</a:t>
            </a:r>
          </a:p>
          <a:p>
            <a:pPr lvl="1"/>
            <a:r>
              <a:rPr lang="en-US" dirty="0" smtClean="0"/>
              <a:t>Add an entry into a table in DNS-server that maps MAC to IP </a:t>
            </a:r>
            <a:r>
              <a:rPr lang="en-US" dirty="0" smtClean="0"/>
              <a:t>addresses (i.e., no need for ARP!)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b="1" dirty="0" smtClean="0"/>
              <a:t>Think about it for a few minutes, talk in </a:t>
            </a:r>
            <a:r>
              <a:rPr lang="en-US" b="1" dirty="0" smtClean="0"/>
              <a:t>groups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42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933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Different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Setting up the database: </a:t>
            </a:r>
            <a:endParaRPr lang="en-US" dirty="0"/>
          </a:p>
          <a:p>
            <a:pPr lvl="1"/>
            <a:r>
              <a:rPr lang="en-US" dirty="0"/>
              <a:t>Names: explicit creation, tied to “static” addresses</a:t>
            </a:r>
          </a:p>
          <a:p>
            <a:pPr lvl="2"/>
            <a:r>
              <a:rPr lang="en-US" dirty="0"/>
              <a:t>DNS need only handle occasional updates</a:t>
            </a:r>
          </a:p>
          <a:p>
            <a:pPr lvl="1"/>
            <a:r>
              <a:rPr lang="en-US" dirty="0"/>
              <a:t>Hosts: come and go without explicitly informing network</a:t>
            </a:r>
          </a:p>
          <a:p>
            <a:pPr lvl="2"/>
            <a:r>
              <a:rPr lang="en-US" dirty="0"/>
              <a:t>Must do MAC-IP mapping on demand</a:t>
            </a:r>
          </a:p>
          <a:p>
            <a:pPr lvl="1"/>
            <a:r>
              <a:rPr lang="en-US" dirty="0"/>
              <a:t>But </a:t>
            </a:r>
            <a:r>
              <a:rPr lang="en-US" dirty="0" smtClean="0"/>
              <a:t>could leverage DHCP</a:t>
            </a:r>
            <a:endParaRPr lang="en-US" dirty="0"/>
          </a:p>
          <a:p>
            <a:pPr lvl="2"/>
            <a:r>
              <a:rPr lang="en-US" dirty="0"/>
              <a:t>DHCP knows when a host arrives</a:t>
            </a:r>
          </a:p>
          <a:p>
            <a:pPr lvl="2"/>
            <a:r>
              <a:rPr lang="en-US" dirty="0" smtClean="0"/>
              <a:t>And DHCP </a:t>
            </a:r>
            <a:r>
              <a:rPr lang="en-US" dirty="0"/>
              <a:t>messages already contain MAC addresses</a:t>
            </a:r>
          </a:p>
          <a:p>
            <a:r>
              <a:rPr lang="en-US" dirty="0" smtClean="0"/>
              <a:t>Using the MAC address:</a:t>
            </a:r>
          </a:p>
          <a:p>
            <a:pPr lvl="1"/>
            <a:r>
              <a:rPr lang="en-US" dirty="0" smtClean="0"/>
              <a:t>So if I get MAC address when I look up address in DNS, how can I use that information?</a:t>
            </a:r>
          </a:p>
          <a:p>
            <a:pPr lvl="1"/>
            <a:r>
              <a:rPr lang="en-US" dirty="0" smtClean="0"/>
              <a:t>The database must live in each router and host for it to save any time….but it does cut down on broadcasting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43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383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35DACF7-AAAA-8B46-9DBF-35F42F62DB4E}" type="slidenum">
              <a:rPr lang="en-US" sz="1400" b="0">
                <a:latin typeface="Times New Roman" charset="0"/>
              </a:rPr>
              <a:pPr eaLnBrk="1" hangingPunct="1"/>
              <a:t>44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5 Minute Break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60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2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8991600" cy="1470025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Network Control Messages</a:t>
            </a:r>
            <a:b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	</a:t>
            </a:r>
            <a:r>
              <a:rPr lang="en-US" i="1" dirty="0">
                <a:latin typeface="Helvetica" charset="0"/>
                <a:ea typeface="ＭＳ Ｐゴシック" charset="0"/>
                <a:cs typeface="ＭＳ Ｐゴシック" charset="0"/>
              </a:rPr>
              <a:t>(and how to use them for discovery)</a:t>
            </a:r>
          </a:p>
        </p:txBody>
      </p:sp>
      <p:sp>
        <p:nvSpPr>
          <p:cNvPr id="7782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7C5C73C-5D31-9245-9D4F-9CBF99536007}" type="slidenum">
              <a:rPr lang="en-US" sz="1400" b="0">
                <a:latin typeface="Times New Roman" charset="0"/>
              </a:rPr>
              <a:pPr eaLnBrk="1" hangingPunct="1"/>
              <a:t>45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00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Errors Might A Router See?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Dead-end: No route to destination</a:t>
            </a:r>
          </a:p>
          <a:p>
            <a:pPr lvl="3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Sign of a loop: TTL expires </a:t>
            </a:r>
          </a:p>
          <a:p>
            <a:pPr lvl="3"/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Can’t physically forward: packet too big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And has DF flag set</a:t>
            </a:r>
          </a:p>
          <a:p>
            <a:pPr lvl="3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Can’t keep up with traffic: buffer overflowing</a:t>
            </a:r>
          </a:p>
          <a:p>
            <a:pPr lvl="3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Header corruption or ill-formed packets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….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46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968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750300" cy="685800"/>
          </a:xfrm>
        </p:spPr>
        <p:txBody>
          <a:bodyPr/>
          <a:lstStyle/>
          <a:p>
            <a:r>
              <a:rPr lang="en-US" dirty="0" smtClean="0"/>
              <a:t>Which should network </a:t>
            </a:r>
            <a:r>
              <a:rPr lang="en-US" dirty="0" smtClean="0"/>
              <a:t>tell host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No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route to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destination?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Host can’t detect or fix routing failure.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TTL expires?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Host can’t detect or fix routing loop.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acket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too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big (with DF set)?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Host can adjust packet size, but can’t tell difference between congestion drops and MTU drops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Buffer overflowing?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Transport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congestion control can detect/deal with this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Header corruption or ill-formed packets?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Host can’t fix corruption, but can fix formatting errors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47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774700" y="3454400"/>
            <a:ext cx="6464300" cy="1282700"/>
          </a:xfrm>
          <a:prstGeom prst="wedgeRoundRectCallout">
            <a:avLst>
              <a:gd name="adj1" fmla="val -6052"/>
              <a:gd name="adj2" fmla="val 82077"/>
              <a:gd name="adj3" fmla="val 16667"/>
            </a:avLst>
          </a:prstGeom>
          <a:solidFill>
            <a:srgbClr val="FFCC99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dirty="0" smtClean="0">
                <a:latin typeface="+mn-lt"/>
              </a:rPr>
              <a:t>This assumes we want to bind the </a:t>
            </a:r>
          </a:p>
          <a:p>
            <a:r>
              <a:rPr lang="en-US" sz="2800" dirty="0" smtClean="0">
                <a:latin typeface="+mn-lt"/>
              </a:rPr>
              <a:t>meaning of packet drops to congestion</a:t>
            </a:r>
          </a:p>
        </p:txBody>
      </p:sp>
    </p:spTree>
    <p:extLst>
      <p:ext uri="{BB962C8B-B14F-4D97-AF65-F5344CB8AC3E}">
        <p14:creationId xmlns:p14="http://schemas.microsoft.com/office/powerpoint/2010/main" val="1950297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 Response to Problems?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Router doesn’t really need to respond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Best effort means never having to say you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re sorry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So, IP could conceivably just silently drop packets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Network is already trying its best</a:t>
            </a:r>
          </a:p>
          <a:p>
            <a:pPr lvl="1"/>
            <a:r>
              <a:rPr lang="en-US" dirty="0" smtClean="0"/>
              <a:t>Routing is already trying to avoid loops/dead-ends</a:t>
            </a:r>
          </a:p>
          <a:p>
            <a:pPr lvl="1"/>
            <a:r>
              <a:rPr lang="en-US" dirty="0" smtClean="0"/>
              <a:t>Network can’t reduce packet size (in DF packets)</a:t>
            </a:r>
          </a:p>
          <a:p>
            <a:pPr lvl="1"/>
            <a:r>
              <a:rPr lang="en-US" dirty="0" smtClean="0"/>
              <a:t>Network can’t reduce load, nor fix format problems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/>
              <a:t>What more can/should it do?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48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722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A94C47-C128-654F-A38B-D3E3DA0C88D0}" type="slidenum">
              <a:rPr lang="en-US" sz="1400" b="0">
                <a:latin typeface="Times New Roman" charset="0"/>
              </a:rPr>
              <a:pPr eaLnBrk="1" hangingPunct="1"/>
              <a:t>49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Error Reporting Helps Diagnosis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Silent </a:t>
            </a:r>
            <a:r>
              <a:rPr lang="en-US" dirty="0">
                <a:latin typeface="Arial" charset="0"/>
                <a:cs typeface="Arial" charset="0"/>
              </a:rPr>
              <a:t>failures are </a:t>
            </a:r>
            <a:r>
              <a:rPr lang="en-US" b="1" dirty="0">
                <a:solidFill>
                  <a:srgbClr val="FF3300"/>
                </a:solidFill>
                <a:latin typeface="Arial" charset="0"/>
                <a:cs typeface="Arial" charset="0"/>
              </a:rPr>
              <a:t>really hard to diagnose</a:t>
            </a:r>
            <a:endParaRPr lang="en-US" b="1" dirty="0">
              <a:latin typeface="Arial" charset="0"/>
              <a:cs typeface="Arial" charset="0"/>
            </a:endParaRPr>
          </a:p>
          <a:p>
            <a:pPr lvl="1"/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IP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includes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feedback mechanism for network problems, so they don’t go undetected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Internet Control Message Protocol (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ICMP)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Internet “print” statement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Runs on IP, but viewed as </a:t>
            </a:r>
            <a:r>
              <a:rPr lang="en-US" i="1" u="sng" dirty="0" smtClean="0">
                <a:latin typeface="Arial" charset="0"/>
                <a:ea typeface="Arial" charset="0"/>
                <a:cs typeface="Arial" charset="0"/>
              </a:rPr>
              <a:t>integral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part of IP</a:t>
            </a:r>
          </a:p>
        </p:txBody>
      </p:sp>
    </p:spTree>
    <p:extLst>
      <p:ext uri="{BB962C8B-B14F-4D97-AF65-F5344CB8AC3E}">
        <p14:creationId xmlns:p14="http://schemas.microsoft.com/office/powerpoint/2010/main" val="4008681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76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Question-by-question….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True/False</a:t>
            </a:r>
            <a:r>
              <a:rPr lang="en-US" dirty="0"/>
              <a:t>: about </a:t>
            </a:r>
            <a:r>
              <a:rPr lang="en-US" dirty="0" smtClean="0"/>
              <a:t>10</a:t>
            </a:r>
            <a:r>
              <a:rPr lang="en-US" dirty="0"/>
              <a:t>% got full credit </a:t>
            </a:r>
          </a:p>
          <a:p>
            <a:pPr marL="339725" lvl="1" indent="0">
              <a:buNone/>
            </a:pPr>
            <a:r>
              <a:rPr lang="en-US" dirty="0"/>
              <a:t>P</a:t>
            </a:r>
            <a:r>
              <a:rPr lang="en-US" dirty="0" smtClean="0"/>
              <a:t>eak </a:t>
            </a:r>
            <a:r>
              <a:rPr lang="en-US" dirty="0"/>
              <a:t>about </a:t>
            </a:r>
            <a:r>
              <a:rPr lang="en-US" dirty="0" smtClean="0"/>
              <a:t>18 </a:t>
            </a:r>
            <a:r>
              <a:rPr lang="en-US" dirty="0"/>
              <a:t>out of 20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Multiple choice: </a:t>
            </a:r>
            <a:r>
              <a:rPr lang="en-US" dirty="0"/>
              <a:t>about 8</a:t>
            </a:r>
            <a:r>
              <a:rPr lang="en-US" dirty="0" smtClean="0"/>
              <a:t>% </a:t>
            </a:r>
            <a:r>
              <a:rPr lang="en-US" dirty="0"/>
              <a:t>got full credit </a:t>
            </a:r>
            <a:endParaRPr lang="en-US" dirty="0" smtClean="0"/>
          </a:p>
          <a:p>
            <a:pPr marL="339725" lvl="1" indent="0">
              <a:buNone/>
            </a:pPr>
            <a:r>
              <a:rPr lang="en-US" dirty="0"/>
              <a:t>P</a:t>
            </a:r>
            <a:r>
              <a:rPr lang="en-US" dirty="0" smtClean="0"/>
              <a:t>eak about 18 out of 20</a:t>
            </a:r>
          </a:p>
          <a:p>
            <a:pPr marL="339725" lvl="1" indent="0">
              <a:buNone/>
            </a:pPr>
            <a:r>
              <a:rPr lang="en-US" dirty="0" smtClean="0"/>
              <a:t>IP checksum only looks at header</a:t>
            </a:r>
          </a:p>
          <a:p>
            <a:pPr marL="339725" lvl="1" indent="0">
              <a:buNone/>
            </a:pPr>
            <a:r>
              <a:rPr lang="en-US" dirty="0" smtClean="0"/>
              <a:t>UDP</a:t>
            </a:r>
            <a:r>
              <a:rPr lang="en-US" dirty="0" smtClean="0"/>
              <a:t> </a:t>
            </a:r>
            <a:r>
              <a:rPr lang="en-US" dirty="0" smtClean="0"/>
              <a:t>header does not include addresses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TCP Basics: about 50% got full credit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Seq. of Messages</a:t>
            </a:r>
            <a:r>
              <a:rPr lang="en-US" dirty="0"/>
              <a:t>: about </a:t>
            </a:r>
            <a:r>
              <a:rPr lang="en-US" dirty="0" smtClean="0"/>
              <a:t>80</a:t>
            </a:r>
            <a:r>
              <a:rPr lang="en-US" dirty="0"/>
              <a:t>% got full credit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Real World</a:t>
            </a:r>
            <a:r>
              <a:rPr lang="en-US" dirty="0"/>
              <a:t>: about </a:t>
            </a:r>
            <a:r>
              <a:rPr lang="en-US" dirty="0" smtClean="0"/>
              <a:t>90</a:t>
            </a:r>
            <a:r>
              <a:rPr lang="en-US" dirty="0"/>
              <a:t>% got </a:t>
            </a:r>
            <a:r>
              <a:rPr lang="en-US"/>
              <a:t>full </a:t>
            </a:r>
            <a:r>
              <a:rPr lang="en-US" smtClean="0"/>
              <a:t>credit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860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2FCCCA-5F03-624B-843B-DE70A1D48AA1}" type="slidenum">
              <a:rPr lang="en-US" sz="1400" b="0">
                <a:latin typeface="Times New Roman" charset="0"/>
              </a:rPr>
              <a:pPr eaLnBrk="1" hangingPunct="1"/>
              <a:t>50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Internet Control Message Protocol</a:t>
            </a:r>
          </a:p>
        </p:txBody>
      </p:sp>
      <p:sp>
        <p:nvSpPr>
          <p:cNvPr id="96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Triggered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when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IP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packet encounters a problem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E.g.,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Time Exceeded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or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Destination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Unreachable</a:t>
            </a:r>
          </a:p>
          <a:p>
            <a:pPr lvl="3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ICMP packet sent back to the source IP address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Includes the error information (e.g., type and code)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IP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header plus 8+ byte </a:t>
            </a:r>
            <a:r>
              <a:rPr lang="en-US" i="1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excerpt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from original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packet</a:t>
            </a:r>
          </a:p>
          <a:p>
            <a:pPr lvl="3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Source host receives the ICMP packet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Inspects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excerpt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(e.g.,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protocol/ports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 to identify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socket</a:t>
            </a:r>
          </a:p>
          <a:p>
            <a:pPr lvl="3">
              <a:lnSpc>
                <a:spcPct val="90000"/>
              </a:lnSpc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Exception: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not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sent if problem packet is ICMP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And just for fragment 0 of a group of fragments</a:t>
            </a:r>
          </a:p>
        </p:txBody>
      </p:sp>
    </p:spTree>
    <p:extLst>
      <p:ext uri="{BB962C8B-B14F-4D97-AF65-F5344CB8AC3E}">
        <p14:creationId xmlns:p14="http://schemas.microsoft.com/office/powerpoint/2010/main" val="1240311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9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9731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5774F0A-3C2C-2A4B-AE86-305E717563AB}" type="slidenum">
              <a:rPr lang="en-US" sz="1400" b="0">
                <a:latin typeface="Times New Roman" charset="0"/>
              </a:rPr>
              <a:pPr eaLnBrk="1" hangingPunct="1"/>
              <a:t>51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Types of Control Messages</a:t>
            </a:r>
          </a:p>
        </p:txBody>
      </p:sp>
      <p:sp>
        <p:nvSpPr>
          <p:cNvPr id="97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b="1">
                <a:solidFill>
                  <a:srgbClr val="0000FF"/>
                </a:solidFill>
                <a:latin typeface="Arial" charset="0"/>
                <a:cs typeface="Arial" charset="0"/>
              </a:rPr>
              <a:t>Need Fragmentation</a:t>
            </a:r>
            <a:endParaRPr lang="en-US">
              <a:latin typeface="Arial" charset="0"/>
              <a:cs typeface="Arial" charset="0"/>
            </a:endParaRP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IP packet too large for link layer, DF set</a:t>
            </a:r>
          </a:p>
          <a:p>
            <a:pPr>
              <a:buClr>
                <a:schemeClr val="tx2"/>
              </a:buClr>
            </a:pPr>
            <a:r>
              <a:rPr lang="en-US" b="1">
                <a:solidFill>
                  <a:srgbClr val="0000FF"/>
                </a:solidFill>
                <a:latin typeface="Arial" charset="0"/>
                <a:cs typeface="Arial" charset="0"/>
              </a:rPr>
              <a:t>TTL Expired</a:t>
            </a:r>
            <a:endParaRPr lang="en-US">
              <a:latin typeface="Arial" charset="0"/>
              <a:cs typeface="Arial" charset="0"/>
            </a:endParaRP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Decremented at each hop; generated if </a:t>
            </a:r>
            <a:r>
              <a:rPr lang="en-US">
                <a:latin typeface="Arial" charset="0"/>
                <a:ea typeface="Arial" charset="0"/>
                <a:cs typeface="Arial" charset="0"/>
                <a:sym typeface="Symbol" charset="0"/>
              </a:rPr>
              <a:t> 0</a:t>
            </a:r>
            <a:endParaRPr lang="en-US">
              <a:latin typeface="Arial" charset="0"/>
              <a:ea typeface="Arial" charset="0"/>
              <a:cs typeface="Arial" charset="0"/>
            </a:endParaRPr>
          </a:p>
          <a:p>
            <a:r>
              <a:rPr lang="en-US" b="1">
                <a:latin typeface="Arial" charset="0"/>
                <a:cs typeface="Arial" charset="0"/>
              </a:rPr>
              <a:t>Unreachable</a:t>
            </a:r>
            <a:endParaRPr lang="en-US">
              <a:latin typeface="Arial" charset="0"/>
              <a:cs typeface="Arial" charset="0"/>
            </a:endParaRP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Subtypes: network / host / port</a:t>
            </a:r>
          </a:p>
          <a:p>
            <a:pPr lvl="2"/>
            <a:r>
              <a:rPr lang="en-US">
                <a:latin typeface="Arial" charset="0"/>
                <a:ea typeface="Arial" charset="0"/>
                <a:cs typeface="Arial" charset="0"/>
              </a:rPr>
              <a:t>(who generates Port Unreachable?)</a:t>
            </a:r>
          </a:p>
          <a:p>
            <a:r>
              <a:rPr lang="en-US" b="1">
                <a:latin typeface="Arial" charset="0"/>
                <a:cs typeface="Arial" charset="0"/>
              </a:rPr>
              <a:t>Source Quench</a:t>
            </a:r>
            <a:endParaRPr lang="en-US">
              <a:latin typeface="Arial" charset="0"/>
              <a:cs typeface="Arial" charset="0"/>
            </a:endParaRP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Old-style signal asking sender to slow down</a:t>
            </a:r>
          </a:p>
          <a:p>
            <a:r>
              <a:rPr lang="en-US" b="1">
                <a:latin typeface="Arial" charset="0"/>
                <a:cs typeface="Arial" charset="0"/>
              </a:rPr>
              <a:t>Redirect</a:t>
            </a:r>
            <a:endParaRPr lang="en-US">
              <a:latin typeface="Arial" charset="0"/>
              <a:cs typeface="Arial" charset="0"/>
            </a:endParaRP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Tells source to use a different local router</a:t>
            </a:r>
          </a:p>
        </p:txBody>
      </p:sp>
    </p:spTree>
    <p:extLst>
      <p:ext uri="{BB962C8B-B14F-4D97-AF65-F5344CB8AC3E}">
        <p14:creationId xmlns:p14="http://schemas.microsoft.com/office/powerpoint/2010/main" val="1576330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17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1779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ICMP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ICMP intended to tell host about network problems</a:t>
            </a:r>
          </a:p>
          <a:p>
            <a:pPr lvl="1"/>
            <a:r>
              <a:rPr lang="en-US" b="1" dirty="0" smtClean="0"/>
              <a:t>Diagnosis</a:t>
            </a:r>
          </a:p>
          <a:p>
            <a:pPr lvl="1"/>
            <a:r>
              <a:rPr lang="en-US" dirty="0" smtClean="0"/>
              <a:t>Won’t say more about this….</a:t>
            </a:r>
          </a:p>
          <a:p>
            <a:endParaRPr lang="en-US" dirty="0"/>
          </a:p>
          <a:p>
            <a:r>
              <a:rPr lang="en-US" dirty="0" smtClean="0"/>
              <a:t>Can exploit ICMP to elicit network information</a:t>
            </a:r>
          </a:p>
          <a:p>
            <a:pPr lvl="1"/>
            <a:r>
              <a:rPr lang="en-US" b="1" dirty="0" smtClean="0"/>
              <a:t>Discovery</a:t>
            </a:r>
          </a:p>
          <a:p>
            <a:pPr lvl="1"/>
            <a:r>
              <a:rPr lang="en-US" dirty="0" smtClean="0"/>
              <a:t>Will focus on this….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52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696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9CBC32A-48A5-434A-B5E6-5A61DBC8022D}" type="slidenum">
              <a:rPr lang="en-US" sz="1400" b="0">
                <a:latin typeface="Times New Roman" charset="0"/>
              </a:rPr>
              <a:pPr eaLnBrk="1" hangingPunct="1"/>
              <a:t>53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685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Discovering Network Path Properties</a:t>
            </a:r>
          </a:p>
        </p:txBody>
      </p:sp>
      <p:sp>
        <p:nvSpPr>
          <p:cNvPr id="99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i="1" dirty="0" smtClean="0">
                <a:latin typeface="Arial" charset="0"/>
                <a:ea typeface="Arial" charset="0"/>
                <a:cs typeface="Arial" charset="0"/>
              </a:rPr>
              <a:t>PMTU Discovery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What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is largest packet that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go through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the network w/o needing fragmentation?</a:t>
            </a:r>
          </a:p>
          <a:p>
            <a:pPr lvl="1"/>
            <a:r>
              <a:rPr lang="en-US" dirty="0">
                <a:latin typeface="Helvetica" charset="0"/>
                <a:ea typeface="Arial" charset="0"/>
                <a:cs typeface="Arial" charset="0"/>
              </a:rPr>
              <a:t>Most efficient size to use</a:t>
            </a:r>
          </a:p>
          <a:p>
            <a:pPr lvl="1"/>
            <a:r>
              <a:rPr lang="en-US" dirty="0">
                <a:latin typeface="Helvetica" charset="0"/>
                <a:ea typeface="Arial" charset="0"/>
                <a:cs typeface="Arial" charset="0"/>
              </a:rPr>
              <a:t>(Plus fragmentation can amplify loss</a:t>
            </a:r>
            <a:r>
              <a:rPr lang="en-US" dirty="0" smtClean="0">
                <a:latin typeface="Helvetica" charset="0"/>
                <a:ea typeface="Arial" charset="0"/>
                <a:cs typeface="Arial" charset="0"/>
              </a:rPr>
              <a:t>)</a:t>
            </a:r>
          </a:p>
          <a:p>
            <a:pPr lvl="3"/>
            <a:endParaRPr lang="en-US" sz="2800" i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3200" i="1" dirty="0" err="1">
                <a:latin typeface="Arial" charset="0"/>
                <a:ea typeface="Arial" charset="0"/>
                <a:cs typeface="Arial" charset="0"/>
              </a:rPr>
              <a:t>Traceroute</a:t>
            </a:r>
            <a:r>
              <a:rPr lang="en-US" sz="3200" i="1" dirty="0"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pPr lvl="1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What is the series of routers that a packet traverses as it travels through the network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?</a:t>
            </a:r>
          </a:p>
          <a:p>
            <a:pPr lvl="3"/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3200" i="1" dirty="0" smtClean="0">
                <a:latin typeface="Arial" charset="0"/>
                <a:ea typeface="Arial" charset="0"/>
                <a:cs typeface="Arial" charset="0"/>
              </a:rPr>
              <a:t>Ping: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Simple RTT measurements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853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0211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Ping: Echo and Reply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ICMP includes simple “echo” functionality</a:t>
            </a:r>
          </a:p>
          <a:p>
            <a:pPr lvl="1"/>
            <a:r>
              <a:rPr lang="en-US" dirty="0"/>
              <a:t>Sending node sends an ICMP Echo Request message</a:t>
            </a:r>
          </a:p>
          <a:p>
            <a:pPr lvl="1"/>
            <a:r>
              <a:rPr lang="en-US" dirty="0"/>
              <a:t>Receiving node sends an ICMP Echo Reply</a:t>
            </a:r>
          </a:p>
          <a:p>
            <a:pPr lvl="6"/>
            <a:endParaRPr lang="en-US" dirty="0"/>
          </a:p>
          <a:p>
            <a:r>
              <a:rPr lang="en-US" dirty="0"/>
              <a:t>Ping tool</a:t>
            </a:r>
          </a:p>
          <a:p>
            <a:pPr lvl="1"/>
            <a:r>
              <a:rPr lang="en-US" dirty="0"/>
              <a:t>Tests connectivity with a remote host</a:t>
            </a:r>
          </a:p>
          <a:p>
            <a:pPr lvl="1"/>
            <a:r>
              <a:rPr lang="en-US" dirty="0"/>
              <a:t>… by sending regularly spaced Echo Request</a:t>
            </a:r>
          </a:p>
          <a:p>
            <a:pPr lvl="1"/>
            <a:r>
              <a:rPr lang="en-US" dirty="0"/>
              <a:t>… and measuring delay until receiving replies</a:t>
            </a:r>
          </a:p>
          <a:p>
            <a:pPr lvl="6"/>
            <a:endParaRPr lang="en-US" dirty="0"/>
          </a:p>
          <a:p>
            <a:r>
              <a:rPr lang="en-US" dirty="0"/>
              <a:t>If you have never used ping, do it tonight!</a:t>
            </a:r>
          </a:p>
          <a:p>
            <a:pPr lvl="1"/>
            <a:r>
              <a:rPr lang="en-US" dirty="0"/>
              <a:t>One of the few ways you actually “see” the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54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579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FD3E5E1-E129-0048-9591-DCF0D2F7A20E}" type="slidenum">
              <a:rPr lang="en-US" sz="1400" b="0">
                <a:latin typeface="Times New Roman" charset="0"/>
              </a:rPr>
              <a:pPr eaLnBrk="1" hangingPunct="1"/>
              <a:t>55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Path MTU Discovery</a:t>
            </a:r>
          </a:p>
        </p:txBody>
      </p:sp>
      <p:sp>
        <p:nvSpPr>
          <p:cNvPr id="97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dirty="0">
                <a:solidFill>
                  <a:srgbClr val="0000FF"/>
                </a:solidFill>
                <a:latin typeface="Arial" charset="0"/>
                <a:cs typeface="Arial" charset="0"/>
              </a:rPr>
              <a:t>MTU</a:t>
            </a:r>
            <a:r>
              <a:rPr lang="en-US" dirty="0">
                <a:latin typeface="Arial" charset="0"/>
                <a:cs typeface="Arial" charset="0"/>
              </a:rPr>
              <a:t> = Maximum Transmission Unit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Largest IP packet that a </a:t>
            </a:r>
            <a:r>
              <a:rPr lang="en-US" u="sng" dirty="0">
                <a:latin typeface="Arial" charset="0"/>
                <a:ea typeface="Arial" charset="0"/>
                <a:cs typeface="Arial" charset="0"/>
              </a:rPr>
              <a:t>link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supports</a:t>
            </a:r>
          </a:p>
          <a:p>
            <a:pPr>
              <a:buClr>
                <a:schemeClr val="tx2"/>
              </a:buClr>
            </a:pPr>
            <a:r>
              <a:rPr lang="en-US" dirty="0">
                <a:solidFill>
                  <a:srgbClr val="0000FF"/>
                </a:solidFill>
                <a:latin typeface="Arial" charset="0"/>
                <a:cs typeface="Arial" charset="0"/>
              </a:rPr>
              <a:t>Path MTU</a:t>
            </a:r>
            <a:r>
              <a:rPr lang="en-US" dirty="0">
                <a:latin typeface="Arial" charset="0"/>
                <a:cs typeface="Arial" charset="0"/>
              </a:rPr>
              <a:t> (PMTU) = minimum </a:t>
            </a:r>
            <a:r>
              <a:rPr lang="en-US" dirty="0">
                <a:solidFill>
                  <a:srgbClr val="0000FF"/>
                </a:solidFill>
                <a:latin typeface="Arial" charset="0"/>
                <a:cs typeface="Arial" charset="0"/>
              </a:rPr>
              <a:t>end-to-end</a:t>
            </a:r>
            <a:r>
              <a:rPr lang="en-US" dirty="0">
                <a:latin typeface="Arial" charset="0"/>
                <a:cs typeface="Arial" charset="0"/>
              </a:rPr>
              <a:t> MTU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ust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keep datagrams no larger to avoid fragmentation</a:t>
            </a:r>
          </a:p>
          <a:p>
            <a:r>
              <a:rPr lang="en-US" dirty="0">
                <a:latin typeface="Arial" charset="0"/>
                <a:cs typeface="Arial" charset="0"/>
              </a:rPr>
              <a:t>How does the sender know the PMTU is?</a:t>
            </a:r>
          </a:p>
          <a:p>
            <a:r>
              <a:rPr lang="en-US" dirty="0">
                <a:latin typeface="Arial" charset="0"/>
                <a:cs typeface="Arial" charset="0"/>
              </a:rPr>
              <a:t>Strategy (RFC 1191):</a:t>
            </a:r>
          </a:p>
          <a:p>
            <a:pPr lvl="1"/>
            <a:r>
              <a:rPr lang="en-US" b="1" dirty="0">
                <a:latin typeface="Arial" charset="0"/>
                <a:ea typeface="Arial" charset="0"/>
                <a:cs typeface="Arial" charset="0"/>
              </a:rPr>
              <a:t>Try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a desired value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Set </a:t>
            </a:r>
            <a:r>
              <a:rPr lang="en-US" b="1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DF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to prevent fragmentation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Upon receiving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Need Fragmentation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ICMP …</a:t>
            </a: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… oops, that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didn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t work, try a smaller value</a:t>
            </a:r>
          </a:p>
        </p:txBody>
      </p:sp>
    </p:spTree>
    <p:extLst>
      <p:ext uri="{BB962C8B-B14F-4D97-AF65-F5344CB8AC3E}">
        <p14:creationId xmlns:p14="http://schemas.microsoft.com/office/powerpoint/2010/main" val="2408151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827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49B533-420B-194C-9681-BA4EB7B25673}" type="slidenum">
              <a:rPr lang="en-US" sz="1400" b="0">
                <a:latin typeface="Times New Roman" charset="0"/>
              </a:rPr>
              <a:pPr eaLnBrk="1" hangingPunct="1"/>
              <a:t>56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Issues with Path MTU Discovery</a:t>
            </a:r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What set of values should the sender try?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Usual strategy: work through 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likely suspects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E.g., 4352 (FDDI), 1500 (Ethernet), 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>         1480 (IP-in-IP over Ethernet), 296 (some modems)</a:t>
            </a:r>
          </a:p>
          <a:p>
            <a:r>
              <a:rPr lang="en-US" dirty="0">
                <a:latin typeface="Arial" charset="0"/>
                <a:cs typeface="Arial" charset="0"/>
              </a:rPr>
              <a:t>What if the PMTU </a:t>
            </a: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changes</a:t>
            </a:r>
            <a:r>
              <a:rPr lang="en-US" dirty="0">
                <a:latin typeface="Arial" charset="0"/>
                <a:cs typeface="Arial" charset="0"/>
              </a:rPr>
              <a:t>?  (how could it?)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Sender will immediately see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reductions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in PMTU (how?)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Sender can periodically try larger values</a:t>
            </a:r>
          </a:p>
          <a:p>
            <a:r>
              <a:rPr lang="en-US" dirty="0">
                <a:latin typeface="Arial" charset="0"/>
                <a:cs typeface="Arial" charset="0"/>
              </a:rPr>
              <a:t>What if </a:t>
            </a:r>
            <a:r>
              <a:rPr lang="en-US" b="1" dirty="0">
                <a:latin typeface="Arial" charset="0"/>
                <a:cs typeface="Arial" charset="0"/>
              </a:rPr>
              <a:t>Needs Fragmentation </a:t>
            </a:r>
            <a:r>
              <a:rPr lang="en-US" dirty="0">
                <a:latin typeface="Arial" charset="0"/>
                <a:cs typeface="Arial" charset="0"/>
              </a:rPr>
              <a:t>ICMP is lost?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Retransmission will elicit another one</a:t>
            </a:r>
          </a:p>
          <a:p>
            <a:r>
              <a:rPr lang="en-US" dirty="0">
                <a:latin typeface="Arial" charset="0"/>
                <a:cs typeface="Arial" charset="0"/>
              </a:rPr>
              <a:t>How can </a:t>
            </a:r>
            <a:r>
              <a:rPr lang="en-US" b="1" dirty="0">
                <a:latin typeface="Arial" charset="0"/>
                <a:cs typeface="Arial" charset="0"/>
              </a:rPr>
              <a:t>The Whole Thing Fail</a:t>
            </a:r>
            <a:r>
              <a:rPr lang="en-US" dirty="0">
                <a:latin typeface="Arial" charset="0"/>
                <a:cs typeface="Arial" charset="0"/>
              </a:rPr>
              <a:t>?</a:t>
            </a:r>
          </a:p>
          <a:p>
            <a:pPr lvl="1"/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PMTU </a:t>
            </a:r>
            <a:r>
              <a:rPr lang="en-US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Black Holes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 routers that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don</a:t>
            </a:r>
            <a:r>
              <a:rPr lang="ja-JP" alt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t send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the ICMP</a:t>
            </a:r>
          </a:p>
        </p:txBody>
      </p:sp>
    </p:spTree>
    <p:extLst>
      <p:ext uri="{BB962C8B-B14F-4D97-AF65-F5344CB8AC3E}">
        <p14:creationId xmlns:p14="http://schemas.microsoft.com/office/powerpoint/2010/main" val="1170009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5875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85F3989-0E0C-604E-BFEA-289FA8223B41}" type="slidenum">
              <a:rPr lang="en-US" sz="1400" b="0">
                <a:latin typeface="Times New Roman" charset="0"/>
              </a:rPr>
              <a:pPr eaLnBrk="1" hangingPunct="1"/>
              <a:t>57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Discovering Routing via </a:t>
            </a:r>
            <a:r>
              <a:rPr lang="en-US" sz="3200" i="1">
                <a:latin typeface="Helvetica" charset="0"/>
                <a:ea typeface="ＭＳ Ｐゴシック" charset="0"/>
                <a:cs typeface="ＭＳ Ｐゴシック" charset="0"/>
              </a:rPr>
              <a:t>Time Exceeded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91140" name="Group 33"/>
          <p:cNvGrpSpPr>
            <a:grpSpLocks/>
          </p:cNvGrpSpPr>
          <p:nvPr/>
        </p:nvGrpSpPr>
        <p:grpSpPr bwMode="auto">
          <a:xfrm>
            <a:off x="576263" y="4445000"/>
            <a:ext cx="8108950" cy="2055813"/>
            <a:chOff x="363" y="2800"/>
            <a:chExt cx="5108" cy="1295"/>
          </a:xfrm>
        </p:grpSpPr>
        <p:sp>
          <p:nvSpPr>
            <p:cNvPr id="91145" name="Line 3"/>
            <p:cNvSpPr>
              <a:spLocks noChangeShapeType="1"/>
            </p:cNvSpPr>
            <p:nvPr/>
          </p:nvSpPr>
          <p:spPr bwMode="auto">
            <a:xfrm>
              <a:off x="628" y="3402"/>
              <a:ext cx="1632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6" name="Line 4"/>
            <p:cNvSpPr>
              <a:spLocks noChangeShapeType="1"/>
            </p:cNvSpPr>
            <p:nvPr/>
          </p:nvSpPr>
          <p:spPr bwMode="auto">
            <a:xfrm>
              <a:off x="1396" y="322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7" name="Line 5"/>
            <p:cNvSpPr>
              <a:spLocks noChangeShapeType="1"/>
            </p:cNvSpPr>
            <p:nvPr/>
          </p:nvSpPr>
          <p:spPr bwMode="auto">
            <a:xfrm>
              <a:off x="2068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8" name="Rectangle 6"/>
            <p:cNvSpPr>
              <a:spLocks noChangeArrowheads="1"/>
            </p:cNvSpPr>
            <p:nvPr/>
          </p:nvSpPr>
          <p:spPr bwMode="auto">
            <a:xfrm>
              <a:off x="1190" y="3018"/>
              <a:ext cx="394" cy="22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host</a:t>
              </a:r>
            </a:p>
          </p:txBody>
        </p:sp>
        <p:sp>
          <p:nvSpPr>
            <p:cNvPr id="91149" name="Rectangle 7"/>
            <p:cNvSpPr>
              <a:spLocks noChangeArrowheads="1"/>
            </p:cNvSpPr>
            <p:nvPr/>
          </p:nvSpPr>
          <p:spPr bwMode="auto">
            <a:xfrm>
              <a:off x="1863" y="3018"/>
              <a:ext cx="394" cy="22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DNS</a:t>
              </a:r>
            </a:p>
          </p:txBody>
        </p:sp>
        <p:sp>
          <p:nvSpPr>
            <p:cNvPr id="91150" name="Text Box 8"/>
            <p:cNvSpPr txBox="1">
              <a:spLocks noChangeArrowheads="1"/>
            </p:cNvSpPr>
            <p:nvPr/>
          </p:nvSpPr>
          <p:spPr bwMode="auto">
            <a:xfrm>
              <a:off x="1589" y="2970"/>
              <a:ext cx="2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600">
                  <a:latin typeface="Helvetica" charset="0"/>
                </a:rPr>
                <a:t>...</a:t>
              </a:r>
            </a:p>
          </p:txBody>
        </p:sp>
        <p:sp>
          <p:nvSpPr>
            <p:cNvPr id="91151" name="Line 9"/>
            <p:cNvSpPr>
              <a:spLocks noChangeShapeType="1"/>
            </p:cNvSpPr>
            <p:nvPr/>
          </p:nvSpPr>
          <p:spPr bwMode="auto">
            <a:xfrm>
              <a:off x="3556" y="3402"/>
              <a:ext cx="1632" cy="0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52" name="Line 10"/>
            <p:cNvSpPr>
              <a:spLocks noChangeShapeType="1"/>
            </p:cNvSpPr>
            <p:nvPr/>
          </p:nvSpPr>
          <p:spPr bwMode="auto">
            <a:xfrm>
              <a:off x="3748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53" name="Line 11"/>
            <p:cNvSpPr>
              <a:spLocks noChangeShapeType="1"/>
            </p:cNvSpPr>
            <p:nvPr/>
          </p:nvSpPr>
          <p:spPr bwMode="auto">
            <a:xfrm>
              <a:off x="4324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54" name="Line 12"/>
            <p:cNvSpPr>
              <a:spLocks noChangeShapeType="1"/>
            </p:cNvSpPr>
            <p:nvPr/>
          </p:nvSpPr>
          <p:spPr bwMode="auto">
            <a:xfrm>
              <a:off x="4996" y="321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55" name="Rectangle 13"/>
            <p:cNvSpPr>
              <a:spLocks noChangeArrowheads="1"/>
            </p:cNvSpPr>
            <p:nvPr/>
          </p:nvSpPr>
          <p:spPr bwMode="auto">
            <a:xfrm>
              <a:off x="3554" y="3030"/>
              <a:ext cx="394" cy="22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host</a:t>
              </a:r>
            </a:p>
          </p:txBody>
        </p:sp>
        <p:sp>
          <p:nvSpPr>
            <p:cNvPr id="91156" name="Rectangle 14"/>
            <p:cNvSpPr>
              <a:spLocks noChangeArrowheads="1"/>
            </p:cNvSpPr>
            <p:nvPr/>
          </p:nvSpPr>
          <p:spPr bwMode="auto">
            <a:xfrm>
              <a:off x="4118" y="3018"/>
              <a:ext cx="394" cy="22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host</a:t>
              </a:r>
            </a:p>
          </p:txBody>
        </p:sp>
        <p:sp>
          <p:nvSpPr>
            <p:cNvPr id="91157" name="Rectangle 15"/>
            <p:cNvSpPr>
              <a:spLocks noChangeArrowheads="1"/>
            </p:cNvSpPr>
            <p:nvPr/>
          </p:nvSpPr>
          <p:spPr bwMode="auto">
            <a:xfrm>
              <a:off x="4791" y="3018"/>
              <a:ext cx="394" cy="22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DNS</a:t>
              </a:r>
            </a:p>
          </p:txBody>
        </p:sp>
        <p:sp>
          <p:nvSpPr>
            <p:cNvPr id="91158" name="Text Box 16"/>
            <p:cNvSpPr txBox="1">
              <a:spLocks noChangeArrowheads="1"/>
            </p:cNvSpPr>
            <p:nvPr/>
          </p:nvSpPr>
          <p:spPr bwMode="auto">
            <a:xfrm>
              <a:off x="4517" y="2970"/>
              <a:ext cx="22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600">
                  <a:latin typeface="Helvetica" charset="0"/>
                </a:rPr>
                <a:t>...</a:t>
              </a:r>
            </a:p>
          </p:txBody>
        </p:sp>
        <p:sp>
          <p:nvSpPr>
            <p:cNvPr id="91159" name="AutoShape 17"/>
            <p:cNvSpPr>
              <a:spLocks noChangeArrowheads="1"/>
            </p:cNvSpPr>
            <p:nvPr/>
          </p:nvSpPr>
          <p:spPr bwMode="auto">
            <a:xfrm>
              <a:off x="2740" y="3855"/>
              <a:ext cx="384" cy="240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router</a:t>
              </a:r>
            </a:p>
          </p:txBody>
        </p:sp>
        <p:sp>
          <p:nvSpPr>
            <p:cNvPr id="91160" name="Line 18"/>
            <p:cNvSpPr>
              <a:spLocks noChangeShapeType="1"/>
            </p:cNvSpPr>
            <p:nvPr/>
          </p:nvSpPr>
          <p:spPr bwMode="auto">
            <a:xfrm>
              <a:off x="1791" y="3377"/>
              <a:ext cx="0" cy="4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61" name="AutoShape 19"/>
            <p:cNvSpPr>
              <a:spLocks noChangeArrowheads="1"/>
            </p:cNvSpPr>
            <p:nvPr/>
          </p:nvSpPr>
          <p:spPr bwMode="auto">
            <a:xfrm>
              <a:off x="3892" y="3855"/>
              <a:ext cx="384" cy="240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router</a:t>
              </a:r>
            </a:p>
          </p:txBody>
        </p:sp>
        <p:sp>
          <p:nvSpPr>
            <p:cNvPr id="91162" name="Line 20"/>
            <p:cNvSpPr>
              <a:spLocks noChangeShapeType="1"/>
            </p:cNvSpPr>
            <p:nvPr/>
          </p:nvSpPr>
          <p:spPr bwMode="auto">
            <a:xfrm flipH="1">
              <a:off x="4090" y="3394"/>
              <a:ext cx="0" cy="4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63" name="Line 21"/>
            <p:cNvSpPr>
              <a:spLocks noChangeShapeType="1"/>
            </p:cNvSpPr>
            <p:nvPr/>
          </p:nvSpPr>
          <p:spPr bwMode="auto">
            <a:xfrm>
              <a:off x="1972" y="3951"/>
              <a:ext cx="76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64" name="Line 22"/>
            <p:cNvSpPr>
              <a:spLocks noChangeShapeType="1"/>
            </p:cNvSpPr>
            <p:nvPr/>
          </p:nvSpPr>
          <p:spPr bwMode="auto">
            <a:xfrm>
              <a:off x="3124" y="3951"/>
              <a:ext cx="76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65" name="AutoShape 23"/>
            <p:cNvSpPr>
              <a:spLocks noChangeArrowheads="1"/>
            </p:cNvSpPr>
            <p:nvPr/>
          </p:nvSpPr>
          <p:spPr bwMode="auto">
            <a:xfrm>
              <a:off x="1601" y="3853"/>
              <a:ext cx="384" cy="240"/>
            </a:xfrm>
            <a:prstGeom prst="roundRect">
              <a:avLst>
                <a:gd name="adj" fmla="val 16667"/>
              </a:avLst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router</a:t>
              </a:r>
            </a:p>
          </p:txBody>
        </p:sp>
        <p:sp>
          <p:nvSpPr>
            <p:cNvPr id="91166" name="Line 24"/>
            <p:cNvSpPr>
              <a:spLocks noChangeShapeType="1"/>
            </p:cNvSpPr>
            <p:nvPr/>
          </p:nvSpPr>
          <p:spPr bwMode="auto">
            <a:xfrm>
              <a:off x="743" y="321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67" name="Rectangle 25"/>
            <p:cNvSpPr>
              <a:spLocks noChangeArrowheads="1"/>
            </p:cNvSpPr>
            <p:nvPr/>
          </p:nvSpPr>
          <p:spPr bwMode="auto">
            <a:xfrm>
              <a:off x="537" y="3026"/>
              <a:ext cx="394" cy="22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Helvetica" charset="0"/>
                </a:rPr>
                <a:t>host</a:t>
              </a:r>
            </a:p>
          </p:txBody>
        </p:sp>
        <p:sp>
          <p:nvSpPr>
            <p:cNvPr id="91168" name="Text Box 26"/>
            <p:cNvSpPr txBox="1">
              <a:spLocks noChangeArrowheads="1"/>
            </p:cNvSpPr>
            <p:nvPr/>
          </p:nvSpPr>
          <p:spPr bwMode="auto">
            <a:xfrm>
              <a:off x="363" y="2808"/>
              <a:ext cx="72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800"/>
                <a:t>1.2.3.7</a:t>
              </a:r>
            </a:p>
          </p:txBody>
        </p:sp>
        <p:sp>
          <p:nvSpPr>
            <p:cNvPr id="91169" name="Text Box 27"/>
            <p:cNvSpPr txBox="1">
              <a:spLocks noChangeArrowheads="1"/>
            </p:cNvSpPr>
            <p:nvPr/>
          </p:nvSpPr>
          <p:spPr bwMode="auto">
            <a:xfrm>
              <a:off x="3187" y="3622"/>
              <a:ext cx="89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800"/>
                <a:t>8.9.10.11</a:t>
              </a:r>
            </a:p>
          </p:txBody>
        </p:sp>
        <p:sp>
          <p:nvSpPr>
            <p:cNvPr id="91170" name="Text Box 28"/>
            <p:cNvSpPr txBox="1">
              <a:spLocks noChangeArrowheads="1"/>
            </p:cNvSpPr>
            <p:nvPr/>
          </p:nvSpPr>
          <p:spPr bwMode="auto">
            <a:xfrm>
              <a:off x="4577" y="2800"/>
              <a:ext cx="89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800"/>
                <a:t>5.6.7.156</a:t>
              </a:r>
            </a:p>
          </p:txBody>
        </p:sp>
      </p:grpSp>
      <p:sp>
        <p:nvSpPr>
          <p:cNvPr id="977949" name="Rectangle 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Host sends an IP packet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Each router decrements the time-to-live field</a:t>
            </a:r>
          </a:p>
          <a:p>
            <a:r>
              <a:rPr lang="en-US" dirty="0">
                <a:latin typeface="Arial" charset="0"/>
                <a:cs typeface="Arial" charset="0"/>
              </a:rPr>
              <a:t>If </a:t>
            </a:r>
            <a:r>
              <a:rPr lang="en-US" b="1" dirty="0">
                <a:latin typeface="Arial" charset="0"/>
                <a:cs typeface="Arial" charset="0"/>
              </a:rPr>
              <a:t>TTL</a:t>
            </a:r>
            <a:r>
              <a:rPr lang="en-US" dirty="0">
                <a:latin typeface="Arial" charset="0"/>
                <a:cs typeface="Arial" charset="0"/>
              </a:rPr>
              <a:t> reaches 0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Router sends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Time Exceeded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ICMP back to the source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Message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identifies router sending it</a:t>
            </a: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Since ICMP is sent using IP, it</a:t>
            </a:r>
            <a:r>
              <a:rPr lang="ja-JP" altLang="en-US" dirty="0">
                <a:latin typeface="Arial" charset="0"/>
                <a:ea typeface="Arial" charset="0"/>
                <a:cs typeface="Arial" charset="0"/>
              </a:rPr>
              <a:t>’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 just the IP source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address</a:t>
            </a:r>
          </a:p>
          <a:p>
            <a:pPr lvl="2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And can use PTR record to find name of router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423863" y="5195888"/>
            <a:ext cx="6037262" cy="1203325"/>
            <a:chOff x="267" y="3273"/>
            <a:chExt cx="3803" cy="758"/>
          </a:xfrm>
        </p:grpSpPr>
        <p:sp>
          <p:nvSpPr>
            <p:cNvPr id="91143" name="Freeform 30"/>
            <p:cNvSpPr>
              <a:spLocks/>
            </p:cNvSpPr>
            <p:nvPr/>
          </p:nvSpPr>
          <p:spPr bwMode="auto">
            <a:xfrm>
              <a:off x="558" y="3273"/>
              <a:ext cx="3512" cy="641"/>
            </a:xfrm>
            <a:custGeom>
              <a:avLst/>
              <a:gdLst>
                <a:gd name="T0" fmla="*/ 3338 w 3512"/>
                <a:gd name="T1" fmla="*/ 605 h 641"/>
                <a:gd name="T2" fmla="*/ 3290 w 3512"/>
                <a:gd name="T3" fmla="*/ 605 h 641"/>
                <a:gd name="T4" fmla="*/ 2007 w 3512"/>
                <a:gd name="T5" fmla="*/ 387 h 641"/>
                <a:gd name="T6" fmla="*/ 362 w 3512"/>
                <a:gd name="T7" fmla="*/ 460 h 641"/>
                <a:gd name="T8" fmla="*/ 0 w 3512"/>
                <a:gd name="T9" fmla="*/ 0 h 6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12"/>
                <a:gd name="T16" fmla="*/ 0 h 641"/>
                <a:gd name="T17" fmla="*/ 3512 w 3512"/>
                <a:gd name="T18" fmla="*/ 641 h 6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12" h="641">
                  <a:moveTo>
                    <a:pt x="3338" y="605"/>
                  </a:moveTo>
                  <a:cubicBezTo>
                    <a:pt x="3425" y="623"/>
                    <a:pt x="3512" y="641"/>
                    <a:pt x="3290" y="605"/>
                  </a:cubicBezTo>
                  <a:cubicBezTo>
                    <a:pt x="3068" y="569"/>
                    <a:pt x="2495" y="411"/>
                    <a:pt x="2007" y="387"/>
                  </a:cubicBezTo>
                  <a:cubicBezTo>
                    <a:pt x="1519" y="363"/>
                    <a:pt x="696" y="524"/>
                    <a:pt x="362" y="460"/>
                  </a:cubicBezTo>
                  <a:cubicBezTo>
                    <a:pt x="28" y="396"/>
                    <a:pt x="14" y="198"/>
                    <a:pt x="0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4" name="Text Box 31"/>
            <p:cNvSpPr txBox="1">
              <a:spLocks noChangeArrowheads="1"/>
            </p:cNvSpPr>
            <p:nvPr/>
          </p:nvSpPr>
          <p:spPr bwMode="auto">
            <a:xfrm>
              <a:off x="267" y="3781"/>
              <a:ext cx="126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>
                  <a:solidFill>
                    <a:srgbClr val="0000FF"/>
                  </a:solidFill>
                  <a:latin typeface="Arial" charset="0"/>
                </a:rPr>
                <a:t>Time exceeded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0421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7949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5D4AEAA-BD0D-CC4B-8790-6977C3A7D90B}" type="slidenum">
              <a:rPr lang="en-US" sz="1400" b="0">
                <a:latin typeface="Times New Roman" charset="0"/>
              </a:rPr>
              <a:pPr eaLnBrk="1" hangingPunct="1"/>
              <a:t>58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3189" name="Line 2"/>
          <p:cNvSpPr>
            <a:spLocks noChangeShapeType="1"/>
          </p:cNvSpPr>
          <p:nvPr/>
        </p:nvSpPr>
        <p:spPr bwMode="auto">
          <a:xfrm flipV="1">
            <a:off x="6894513" y="4457700"/>
            <a:ext cx="1443037" cy="119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0" name="Line 3"/>
          <p:cNvSpPr>
            <a:spLocks noChangeShapeType="1"/>
          </p:cNvSpPr>
          <p:nvPr/>
        </p:nvSpPr>
        <p:spPr bwMode="auto">
          <a:xfrm>
            <a:off x="857250" y="4602163"/>
            <a:ext cx="21558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1" name="Line 4"/>
          <p:cNvSpPr>
            <a:spLocks noChangeShapeType="1"/>
          </p:cNvSpPr>
          <p:nvPr/>
        </p:nvSpPr>
        <p:spPr bwMode="auto">
          <a:xfrm flipV="1">
            <a:off x="4841875" y="4576763"/>
            <a:ext cx="1873250" cy="730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2" name="Line 5"/>
          <p:cNvSpPr>
            <a:spLocks noChangeShapeType="1"/>
          </p:cNvSpPr>
          <p:nvPr/>
        </p:nvSpPr>
        <p:spPr bwMode="auto">
          <a:xfrm>
            <a:off x="3086100" y="4649788"/>
            <a:ext cx="1565275" cy="657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Traceroute: Exploiting </a:t>
            </a:r>
            <a:r>
              <a:rPr lang="en-US" sz="3200" i="1">
                <a:latin typeface="Helvetica" charset="0"/>
                <a:ea typeface="ＭＳ Ｐゴシック" charset="0"/>
                <a:cs typeface="ＭＳ Ｐゴシック" charset="0"/>
              </a:rPr>
              <a:t>Time Exceeded</a:t>
            </a:r>
            <a:endParaRPr lang="en-US" sz="320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19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3121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Arial" charset="0"/>
              </a:rPr>
              <a:t> Time-To-Live field in IP packet header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Source sends a packet with TTL ranging from </a:t>
            </a:r>
            <a:r>
              <a:rPr lang="en-US" b="1" i="1"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to </a:t>
            </a:r>
            <a:r>
              <a:rPr lang="en-US" b="1" i="1">
                <a:latin typeface="Arial" charset="0"/>
                <a:ea typeface="Arial" charset="0"/>
                <a:cs typeface="Arial" charset="0"/>
              </a:rPr>
              <a:t>n</a:t>
            </a:r>
            <a:endParaRPr lang="en-US" i="1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Each router along the path decrements the TTL</a:t>
            </a:r>
          </a:p>
          <a:p>
            <a:pPr lvl="1">
              <a:lnSpc>
                <a:spcPct val="90000"/>
              </a:lnSpc>
            </a:pPr>
            <a:r>
              <a:rPr lang="ja-JP" altLang="en-US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TTL exceeded</a:t>
            </a:r>
            <a:r>
              <a:rPr lang="ja-JP" altLang="en-US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sent when TTL reaches </a:t>
            </a:r>
            <a:r>
              <a:rPr lang="en-US" i="1">
                <a:latin typeface="Arial" charset="0"/>
                <a:ea typeface="Arial" charset="0"/>
                <a:cs typeface="Arial" charset="0"/>
              </a:rPr>
              <a:t>0</a:t>
            </a:r>
          </a:p>
          <a:p>
            <a:pPr>
              <a:lnSpc>
                <a:spcPct val="90000"/>
              </a:lnSpc>
            </a:pPr>
            <a:r>
              <a:rPr lang="en-US" i="1">
                <a:latin typeface="Arial" charset="0"/>
                <a:cs typeface="Arial" charset="0"/>
              </a:rPr>
              <a:t>Traceroute</a:t>
            </a:r>
            <a:r>
              <a:rPr lang="en-US">
                <a:latin typeface="Arial" charset="0"/>
                <a:cs typeface="Arial" charset="0"/>
              </a:rPr>
              <a:t> tool exploits this TTL behavior</a:t>
            </a:r>
          </a:p>
        </p:txBody>
      </p:sp>
      <p:pic>
        <p:nvPicPr>
          <p:cNvPr id="93195" name="Picture 8"/>
          <p:cNvPicPr>
            <a:picLocks noChangeArrowheads="1"/>
          </p:cNvPicPr>
          <p:nvPr/>
        </p:nvPicPr>
        <p:blipFill>
          <a:blip r:embed="rId4">
            <a:lum bright="6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825" y="4397375"/>
            <a:ext cx="6096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96" name="Picture 9"/>
          <p:cNvPicPr>
            <a:picLocks noChangeArrowheads="1"/>
          </p:cNvPicPr>
          <p:nvPr/>
        </p:nvPicPr>
        <p:blipFill>
          <a:blip r:embed="rId4">
            <a:lum bright="6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38" y="5121275"/>
            <a:ext cx="6096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97" name="Picture 10"/>
          <p:cNvPicPr>
            <a:picLocks noChangeArrowheads="1"/>
          </p:cNvPicPr>
          <p:nvPr/>
        </p:nvPicPr>
        <p:blipFill>
          <a:blip r:embed="rId4">
            <a:lum bright="6000" contrast="-6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4368800"/>
            <a:ext cx="6096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3198" name="Group 11"/>
          <p:cNvGrpSpPr>
            <a:grpSpLocks/>
          </p:cNvGrpSpPr>
          <p:nvPr/>
        </p:nvGrpSpPr>
        <p:grpSpPr bwMode="auto">
          <a:xfrm>
            <a:off x="495300" y="4418013"/>
            <a:ext cx="609600" cy="533400"/>
            <a:chOff x="384" y="3285"/>
            <a:chExt cx="384" cy="336"/>
          </a:xfrm>
        </p:grpSpPr>
        <p:pic>
          <p:nvPicPr>
            <p:cNvPr id="93223" name="Picture 12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3304"/>
              <a:ext cx="384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3224" name="Group 13"/>
            <p:cNvGrpSpPr>
              <a:grpSpLocks/>
            </p:cNvGrpSpPr>
            <p:nvPr/>
          </p:nvGrpSpPr>
          <p:grpSpPr bwMode="auto">
            <a:xfrm>
              <a:off x="533" y="3285"/>
              <a:ext cx="63" cy="19"/>
              <a:chOff x="614" y="2400"/>
              <a:chExt cx="97" cy="31"/>
            </a:xfrm>
          </p:grpSpPr>
          <p:sp>
            <p:nvSpPr>
              <p:cNvPr id="93231" name="Rectangle 14"/>
              <p:cNvSpPr>
                <a:spLocks noChangeArrowheads="1"/>
              </p:cNvSpPr>
              <p:nvPr/>
            </p:nvSpPr>
            <p:spPr bwMode="auto">
              <a:xfrm>
                <a:off x="614" y="2400"/>
                <a:ext cx="97" cy="3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32" name="Oval 15"/>
              <p:cNvSpPr>
                <a:spLocks noChangeArrowheads="1"/>
              </p:cNvSpPr>
              <p:nvPr/>
            </p:nvSpPr>
            <p:spPr bwMode="auto">
              <a:xfrm>
                <a:off x="648" y="2400"/>
                <a:ext cx="29" cy="3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3225" name="Group 16"/>
            <p:cNvGrpSpPr>
              <a:grpSpLocks/>
            </p:cNvGrpSpPr>
            <p:nvPr/>
          </p:nvGrpSpPr>
          <p:grpSpPr bwMode="auto">
            <a:xfrm>
              <a:off x="529" y="3348"/>
              <a:ext cx="83" cy="44"/>
              <a:chOff x="608" y="2502"/>
              <a:chExt cx="128" cy="72"/>
            </a:xfrm>
          </p:grpSpPr>
          <p:sp>
            <p:nvSpPr>
              <p:cNvPr id="93226" name="Rectangle 17"/>
              <p:cNvSpPr>
                <a:spLocks noChangeArrowheads="1"/>
              </p:cNvSpPr>
              <p:nvPr/>
            </p:nvSpPr>
            <p:spPr bwMode="auto">
              <a:xfrm>
                <a:off x="608" y="2502"/>
                <a:ext cx="128" cy="7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3227" name="Group 18"/>
              <p:cNvGrpSpPr>
                <a:grpSpLocks/>
              </p:cNvGrpSpPr>
              <p:nvPr/>
            </p:nvGrpSpPr>
            <p:grpSpPr bwMode="auto">
              <a:xfrm>
                <a:off x="629" y="2512"/>
                <a:ext cx="89" cy="50"/>
                <a:chOff x="629" y="2512"/>
                <a:chExt cx="89" cy="50"/>
              </a:xfrm>
            </p:grpSpPr>
            <p:sp>
              <p:nvSpPr>
                <p:cNvPr id="93228" name="Line 19"/>
                <p:cNvSpPr>
                  <a:spLocks noChangeShapeType="1"/>
                </p:cNvSpPr>
                <p:nvPr/>
              </p:nvSpPr>
              <p:spPr bwMode="auto">
                <a:xfrm>
                  <a:off x="629" y="2512"/>
                  <a:ext cx="89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29" name="Line 20"/>
                <p:cNvSpPr>
                  <a:spLocks noChangeShapeType="1"/>
                </p:cNvSpPr>
                <p:nvPr/>
              </p:nvSpPr>
              <p:spPr bwMode="auto">
                <a:xfrm>
                  <a:off x="629" y="2536"/>
                  <a:ext cx="89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30" name="Line 21"/>
                <p:cNvSpPr>
                  <a:spLocks noChangeShapeType="1"/>
                </p:cNvSpPr>
                <p:nvPr/>
              </p:nvSpPr>
              <p:spPr bwMode="auto">
                <a:xfrm>
                  <a:off x="629" y="2562"/>
                  <a:ext cx="89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93187" name="Object 3"/>
            <p:cNvGraphicFramePr>
              <a:graphicFrameLocks/>
            </p:cNvGraphicFramePr>
            <p:nvPr/>
          </p:nvGraphicFramePr>
          <p:xfrm>
            <a:off x="509" y="3349"/>
            <a:ext cx="92" cy="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99" name="Clip" r:id="rId6" imgW="227013" imgH="255588" progId="MS_ClipArt_Gallery.2">
                    <p:embed/>
                  </p:oleObj>
                </mc:Choice>
                <mc:Fallback>
                  <p:oleObj name="Clip" r:id="rId6" imgW="227013" imgH="255588" progId="MS_ClipArt_Gallery.2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9" y="3349"/>
                          <a:ext cx="92" cy="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3199" name="Text Box 23"/>
          <p:cNvSpPr txBox="1">
            <a:spLocks noChangeArrowheads="1"/>
          </p:cNvSpPr>
          <p:nvPr/>
        </p:nvSpPr>
        <p:spPr bwMode="auto">
          <a:xfrm>
            <a:off x="357188" y="4778375"/>
            <a:ext cx="747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>
                <a:solidFill>
                  <a:schemeClr val="folHlink"/>
                </a:solidFill>
                <a:latin typeface="Times New Roman" charset="0"/>
              </a:rPr>
              <a:t>source</a:t>
            </a:r>
          </a:p>
        </p:txBody>
      </p:sp>
      <p:grpSp>
        <p:nvGrpSpPr>
          <p:cNvPr id="93200" name="Group 24"/>
          <p:cNvGrpSpPr>
            <a:grpSpLocks/>
          </p:cNvGrpSpPr>
          <p:nvPr/>
        </p:nvGrpSpPr>
        <p:grpSpPr bwMode="auto">
          <a:xfrm>
            <a:off x="8101013" y="4287838"/>
            <a:ext cx="609600" cy="533400"/>
            <a:chOff x="384" y="2400"/>
            <a:chExt cx="592" cy="544"/>
          </a:xfrm>
        </p:grpSpPr>
        <p:pic>
          <p:nvPicPr>
            <p:cNvPr id="93213" name="Picture 25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430"/>
              <a:ext cx="592" cy="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3214" name="Group 26"/>
            <p:cNvGrpSpPr>
              <a:grpSpLocks/>
            </p:cNvGrpSpPr>
            <p:nvPr/>
          </p:nvGrpSpPr>
          <p:grpSpPr bwMode="auto">
            <a:xfrm>
              <a:off x="614" y="2400"/>
              <a:ext cx="97" cy="31"/>
              <a:chOff x="614" y="2400"/>
              <a:chExt cx="97" cy="31"/>
            </a:xfrm>
          </p:grpSpPr>
          <p:sp>
            <p:nvSpPr>
              <p:cNvPr id="93221" name="Rectangle 27"/>
              <p:cNvSpPr>
                <a:spLocks noChangeArrowheads="1"/>
              </p:cNvSpPr>
              <p:nvPr/>
            </p:nvSpPr>
            <p:spPr bwMode="auto">
              <a:xfrm>
                <a:off x="614" y="2400"/>
                <a:ext cx="97" cy="3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22" name="Oval 28"/>
              <p:cNvSpPr>
                <a:spLocks noChangeArrowheads="1"/>
              </p:cNvSpPr>
              <p:nvPr/>
            </p:nvSpPr>
            <p:spPr bwMode="auto">
              <a:xfrm>
                <a:off x="648" y="2400"/>
                <a:ext cx="29" cy="31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3215" name="Group 29"/>
            <p:cNvGrpSpPr>
              <a:grpSpLocks/>
            </p:cNvGrpSpPr>
            <p:nvPr/>
          </p:nvGrpSpPr>
          <p:grpSpPr bwMode="auto">
            <a:xfrm>
              <a:off x="608" y="2502"/>
              <a:ext cx="128" cy="72"/>
              <a:chOff x="608" y="2502"/>
              <a:chExt cx="128" cy="72"/>
            </a:xfrm>
          </p:grpSpPr>
          <p:sp>
            <p:nvSpPr>
              <p:cNvPr id="93216" name="Rectangle 30"/>
              <p:cNvSpPr>
                <a:spLocks noChangeArrowheads="1"/>
              </p:cNvSpPr>
              <p:nvPr/>
            </p:nvSpPr>
            <p:spPr bwMode="auto">
              <a:xfrm>
                <a:off x="608" y="2502"/>
                <a:ext cx="128" cy="7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3217" name="Group 31"/>
              <p:cNvGrpSpPr>
                <a:grpSpLocks/>
              </p:cNvGrpSpPr>
              <p:nvPr/>
            </p:nvGrpSpPr>
            <p:grpSpPr bwMode="auto">
              <a:xfrm>
                <a:off x="629" y="2512"/>
                <a:ext cx="89" cy="50"/>
                <a:chOff x="629" y="2512"/>
                <a:chExt cx="89" cy="50"/>
              </a:xfrm>
            </p:grpSpPr>
            <p:sp>
              <p:nvSpPr>
                <p:cNvPr id="93218" name="Line 32"/>
                <p:cNvSpPr>
                  <a:spLocks noChangeShapeType="1"/>
                </p:cNvSpPr>
                <p:nvPr/>
              </p:nvSpPr>
              <p:spPr bwMode="auto">
                <a:xfrm>
                  <a:off x="629" y="2512"/>
                  <a:ext cx="89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19" name="Line 33"/>
                <p:cNvSpPr>
                  <a:spLocks noChangeShapeType="1"/>
                </p:cNvSpPr>
                <p:nvPr/>
              </p:nvSpPr>
              <p:spPr bwMode="auto">
                <a:xfrm>
                  <a:off x="629" y="2536"/>
                  <a:ext cx="89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220" name="Line 34"/>
                <p:cNvSpPr>
                  <a:spLocks noChangeShapeType="1"/>
                </p:cNvSpPr>
                <p:nvPr/>
              </p:nvSpPr>
              <p:spPr bwMode="auto">
                <a:xfrm>
                  <a:off x="629" y="2562"/>
                  <a:ext cx="89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93186" name="Object 2"/>
            <p:cNvGraphicFramePr>
              <a:graphicFrameLocks/>
            </p:cNvGraphicFramePr>
            <p:nvPr/>
          </p:nvGraphicFramePr>
          <p:xfrm>
            <a:off x="590" y="2504"/>
            <a:ext cx="142" cy="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00" name="Clip" r:id="rId8" imgW="227013" imgH="255588" progId="MS_ClipArt_Gallery.2">
                    <p:embed/>
                  </p:oleObj>
                </mc:Choice>
                <mc:Fallback>
                  <p:oleObj name="Clip" r:id="rId8" imgW="227013" imgH="255588" progId="MS_ClipArt_Gallery.2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0" y="2504"/>
                          <a:ext cx="142" cy="1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3201" name="Text Box 36"/>
          <p:cNvSpPr txBox="1">
            <a:spLocks noChangeArrowheads="1"/>
          </p:cNvSpPr>
          <p:nvPr/>
        </p:nvSpPr>
        <p:spPr bwMode="auto">
          <a:xfrm>
            <a:off x="7805738" y="4672013"/>
            <a:ext cx="1144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>
                <a:solidFill>
                  <a:schemeClr val="folHlink"/>
                </a:solidFill>
                <a:latin typeface="Times New Roman" charset="0"/>
              </a:rPr>
              <a:t>destination</a:t>
            </a:r>
          </a:p>
        </p:txBody>
      </p:sp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1163638" y="3773488"/>
            <a:ext cx="3035300" cy="703262"/>
            <a:chOff x="535" y="2920"/>
            <a:chExt cx="1912" cy="443"/>
          </a:xfrm>
        </p:grpSpPr>
        <p:sp>
          <p:nvSpPr>
            <p:cNvPr id="93209" name="Line 38"/>
            <p:cNvSpPr>
              <a:spLocks noChangeShapeType="1"/>
            </p:cNvSpPr>
            <p:nvPr/>
          </p:nvSpPr>
          <p:spPr bwMode="auto">
            <a:xfrm flipV="1">
              <a:off x="535" y="3362"/>
              <a:ext cx="959" cy="1"/>
            </a:xfrm>
            <a:prstGeom prst="line">
              <a:avLst/>
            </a:prstGeom>
            <a:noFill/>
            <a:ln w="50800">
              <a:solidFill>
                <a:schemeClr val="fol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10" name="Text Box 39"/>
            <p:cNvSpPr txBox="1">
              <a:spLocks noChangeArrowheads="1"/>
            </p:cNvSpPr>
            <p:nvPr/>
          </p:nvSpPr>
          <p:spPr bwMode="auto">
            <a:xfrm>
              <a:off x="535" y="3139"/>
              <a:ext cx="50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600">
                  <a:solidFill>
                    <a:schemeClr val="folHlink"/>
                  </a:solidFill>
                  <a:latin typeface="Times New Roman" charset="0"/>
                </a:rPr>
                <a:t>TTL=1</a:t>
              </a:r>
            </a:p>
          </p:txBody>
        </p:sp>
        <p:sp>
          <p:nvSpPr>
            <p:cNvPr id="93211" name="Freeform 40"/>
            <p:cNvSpPr>
              <a:spLocks/>
            </p:cNvSpPr>
            <p:nvPr/>
          </p:nvSpPr>
          <p:spPr bwMode="auto">
            <a:xfrm flipV="1">
              <a:off x="1241" y="2920"/>
              <a:ext cx="505" cy="374"/>
            </a:xfrm>
            <a:custGeom>
              <a:avLst/>
              <a:gdLst>
                <a:gd name="T0" fmla="*/ 482 w 505"/>
                <a:gd name="T1" fmla="*/ 0 h 205"/>
                <a:gd name="T2" fmla="*/ 425 w 505"/>
                <a:gd name="T3" fmla="*/ 2094 h 205"/>
                <a:gd name="T4" fmla="*/ 0 w 505"/>
                <a:gd name="T5" fmla="*/ 1053 h 205"/>
                <a:gd name="T6" fmla="*/ 0 60000 65536"/>
                <a:gd name="T7" fmla="*/ 0 60000 65536"/>
                <a:gd name="T8" fmla="*/ 0 60000 65536"/>
                <a:gd name="T9" fmla="*/ 0 w 505"/>
                <a:gd name="T10" fmla="*/ 0 h 205"/>
                <a:gd name="T11" fmla="*/ 505 w 505"/>
                <a:gd name="T12" fmla="*/ 205 h 2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5" h="205">
                  <a:moveTo>
                    <a:pt x="482" y="0"/>
                  </a:moveTo>
                  <a:cubicBezTo>
                    <a:pt x="493" y="86"/>
                    <a:pt x="505" y="173"/>
                    <a:pt x="425" y="189"/>
                  </a:cubicBezTo>
                  <a:cubicBezTo>
                    <a:pt x="345" y="205"/>
                    <a:pt x="71" y="111"/>
                    <a:pt x="0" y="95"/>
                  </a:cubicBezTo>
                </a:path>
              </a:pathLst>
            </a:custGeom>
            <a:noFill/>
            <a:ln w="38100">
              <a:solidFill>
                <a:schemeClr val="folHlink"/>
              </a:solidFill>
              <a:prstDash val="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12" name="Text Box 41"/>
            <p:cNvSpPr txBox="1">
              <a:spLocks noChangeArrowheads="1"/>
            </p:cNvSpPr>
            <p:nvPr/>
          </p:nvSpPr>
          <p:spPr bwMode="auto">
            <a:xfrm>
              <a:off x="1809" y="2947"/>
              <a:ext cx="638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/>
              <a:r>
                <a:rPr lang="en-US" sz="1600">
                  <a:latin typeface="Times New Roman" charset="0"/>
                </a:rPr>
                <a:t>Time</a:t>
              </a:r>
            </a:p>
            <a:p>
              <a:pPr algn="ctr"/>
              <a:r>
                <a:rPr lang="en-US" sz="1600">
                  <a:latin typeface="Times New Roman" charset="0"/>
                </a:rPr>
                <a:t> exceeded</a:t>
              </a:r>
            </a:p>
          </p:txBody>
        </p:sp>
      </p:grpSp>
      <p:grpSp>
        <p:nvGrpSpPr>
          <p:cNvPr id="11" name="Group 42"/>
          <p:cNvGrpSpPr>
            <a:grpSpLocks/>
          </p:cNvGrpSpPr>
          <p:nvPr/>
        </p:nvGrpSpPr>
        <p:grpSpPr bwMode="auto">
          <a:xfrm>
            <a:off x="1163638" y="4318000"/>
            <a:ext cx="3678237" cy="1055688"/>
            <a:chOff x="535" y="3263"/>
            <a:chExt cx="2317" cy="665"/>
          </a:xfrm>
        </p:grpSpPr>
        <p:sp>
          <p:nvSpPr>
            <p:cNvPr id="93205" name="Text Box 43"/>
            <p:cNvSpPr txBox="1">
              <a:spLocks noChangeArrowheads="1"/>
            </p:cNvSpPr>
            <p:nvPr/>
          </p:nvSpPr>
          <p:spPr bwMode="auto">
            <a:xfrm>
              <a:off x="535" y="3607"/>
              <a:ext cx="50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l"/>
              <a:r>
                <a:rPr lang="en-US" sz="1600">
                  <a:solidFill>
                    <a:srgbClr val="FF9900"/>
                  </a:solidFill>
                  <a:latin typeface="Times New Roman" charset="0"/>
                </a:rPr>
                <a:t>TTL=2</a:t>
              </a:r>
            </a:p>
          </p:txBody>
        </p:sp>
        <p:sp>
          <p:nvSpPr>
            <p:cNvPr id="93206" name="Line 44"/>
            <p:cNvSpPr>
              <a:spLocks noChangeShapeType="1"/>
            </p:cNvSpPr>
            <p:nvPr/>
          </p:nvSpPr>
          <p:spPr bwMode="auto">
            <a:xfrm>
              <a:off x="1700" y="3580"/>
              <a:ext cx="871" cy="348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07" name="Line 45"/>
            <p:cNvSpPr>
              <a:spLocks noChangeShapeType="1"/>
            </p:cNvSpPr>
            <p:nvPr/>
          </p:nvSpPr>
          <p:spPr bwMode="auto">
            <a:xfrm>
              <a:off x="535" y="3580"/>
              <a:ext cx="1165" cy="0"/>
            </a:xfrm>
            <a:prstGeom prst="line">
              <a:avLst/>
            </a:prstGeom>
            <a:noFill/>
            <a:ln w="50800">
              <a:solidFill>
                <a:srgbClr val="FF99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08" name="Freeform 46"/>
            <p:cNvSpPr>
              <a:spLocks/>
            </p:cNvSpPr>
            <p:nvPr/>
          </p:nvSpPr>
          <p:spPr bwMode="auto">
            <a:xfrm flipV="1">
              <a:off x="2447" y="3263"/>
              <a:ext cx="405" cy="500"/>
            </a:xfrm>
            <a:custGeom>
              <a:avLst/>
              <a:gdLst>
                <a:gd name="T0" fmla="*/ 200 w 505"/>
                <a:gd name="T1" fmla="*/ 0 h 205"/>
                <a:gd name="T2" fmla="*/ 176 w 505"/>
                <a:gd name="T3" fmla="*/ 6685 h 205"/>
                <a:gd name="T4" fmla="*/ 0 w 505"/>
                <a:gd name="T5" fmla="*/ 3366 h 205"/>
                <a:gd name="T6" fmla="*/ 0 60000 65536"/>
                <a:gd name="T7" fmla="*/ 0 60000 65536"/>
                <a:gd name="T8" fmla="*/ 0 60000 65536"/>
                <a:gd name="T9" fmla="*/ 0 w 505"/>
                <a:gd name="T10" fmla="*/ 0 h 205"/>
                <a:gd name="T11" fmla="*/ 505 w 505"/>
                <a:gd name="T12" fmla="*/ 205 h 2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5" h="205">
                  <a:moveTo>
                    <a:pt x="482" y="0"/>
                  </a:moveTo>
                  <a:cubicBezTo>
                    <a:pt x="493" y="86"/>
                    <a:pt x="505" y="173"/>
                    <a:pt x="425" y="189"/>
                  </a:cubicBezTo>
                  <a:cubicBezTo>
                    <a:pt x="345" y="205"/>
                    <a:pt x="71" y="111"/>
                    <a:pt x="0" y="95"/>
                  </a:cubicBezTo>
                </a:path>
              </a:pathLst>
            </a:custGeom>
            <a:noFill/>
            <a:ln w="38100">
              <a:solidFill>
                <a:srgbClr val="FF9900"/>
              </a:solidFill>
              <a:prstDash val="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204" name="Text Box 47"/>
          <p:cNvSpPr txBox="1">
            <a:spLocks noChangeArrowheads="1"/>
          </p:cNvSpPr>
          <p:nvPr/>
        </p:nvSpPr>
        <p:spPr bwMode="auto">
          <a:xfrm>
            <a:off x="685800" y="5715000"/>
            <a:ext cx="8137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>
                <a:solidFill>
                  <a:srgbClr val="FF0000"/>
                </a:solidFill>
                <a:latin typeface="Arial" charset="0"/>
              </a:rPr>
              <a:t>Send packets with TTL=1, 2, … </a:t>
            </a:r>
          </a:p>
          <a:p>
            <a:pPr algn="l"/>
            <a:r>
              <a:rPr lang="en-US">
                <a:solidFill>
                  <a:srgbClr val="FF0000"/>
                </a:solidFill>
                <a:latin typeface="Arial" charset="0"/>
              </a:rPr>
              <a:t>  and record source of </a:t>
            </a:r>
            <a:r>
              <a:rPr lang="en-US" i="1">
                <a:solidFill>
                  <a:srgbClr val="FF0000"/>
                </a:solidFill>
                <a:latin typeface="Arial" charset="0"/>
              </a:rPr>
              <a:t>Time Exceeded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message</a:t>
            </a:r>
          </a:p>
        </p:txBody>
      </p:sp>
    </p:spTree>
    <p:extLst>
      <p:ext uri="{BB962C8B-B14F-4D97-AF65-F5344CB8AC3E}">
        <p14:creationId xmlns:p14="http://schemas.microsoft.com/office/powerpoint/2010/main" val="2413512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310718-FA1C-FF4D-9A5A-8FF7968446F4}" type="slidenum">
              <a:rPr lang="en-US" sz="1400" b="0">
                <a:latin typeface="Times New Roman" charset="0"/>
              </a:rPr>
              <a:pPr eaLnBrk="1" hangingPunct="1"/>
              <a:t>59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458200" cy="6705600"/>
          </a:xfrm>
        </p:spPr>
        <p:txBody>
          <a:bodyPr/>
          <a:lstStyle/>
          <a:p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92259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l"/>
            <a:r>
              <a:rPr lang="en-US" sz="1700">
                <a:solidFill>
                  <a:srgbClr val="0000FF"/>
                </a:solidFill>
              </a:rPr>
              <a:t>traceroute to www.whitehouse.gov (204.102.114.49),</a:t>
            </a:r>
          </a:p>
          <a:p>
            <a:pPr algn="l"/>
            <a:r>
              <a:rPr lang="en-US" sz="1700">
                <a:solidFill>
                  <a:srgbClr val="0000FF"/>
                </a:solidFill>
              </a:rPr>
              <a:t>    30 hops max, 40 byte packets</a:t>
            </a: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3069525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2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2259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Question-by-question….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/>
              <a:t>Timer </a:t>
            </a:r>
            <a:r>
              <a:rPr lang="en-US" dirty="0" smtClean="0"/>
              <a:t>values</a:t>
            </a:r>
            <a:r>
              <a:rPr lang="en-US" dirty="0"/>
              <a:t>: about </a:t>
            </a:r>
            <a:r>
              <a:rPr lang="en-US" dirty="0" smtClean="0"/>
              <a:t>50</a:t>
            </a:r>
            <a:r>
              <a:rPr lang="en-US" dirty="0"/>
              <a:t>% got full credit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Addressing</a:t>
            </a:r>
            <a:r>
              <a:rPr lang="en-US" dirty="0"/>
              <a:t>: about 70% got full credit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Learning </a:t>
            </a:r>
            <a:r>
              <a:rPr lang="en-US" dirty="0" smtClean="0"/>
              <a:t>switch</a:t>
            </a:r>
            <a:r>
              <a:rPr lang="en-US" dirty="0"/>
              <a:t>: about </a:t>
            </a:r>
            <a:r>
              <a:rPr lang="en-US" dirty="0" smtClean="0"/>
              <a:t>60</a:t>
            </a:r>
            <a:r>
              <a:rPr lang="en-US" dirty="0"/>
              <a:t>% got full credit </a:t>
            </a: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DNS</a:t>
            </a:r>
            <a:r>
              <a:rPr lang="en-US" dirty="0"/>
              <a:t>: about 70% got full credit </a:t>
            </a: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Sliding window: about 70% got full credit </a:t>
            </a:r>
            <a:endParaRPr lang="en-US" dirty="0"/>
          </a:p>
          <a:p>
            <a:pPr marL="514350" indent="-514350">
              <a:buFont typeface="+mj-lt"/>
              <a:buAutoNum type="arabicPeriod" startAt="6"/>
            </a:pPr>
            <a:endParaRPr lang="en-US" dirty="0"/>
          </a:p>
          <a:p>
            <a:pPr marL="514350" indent="-514350">
              <a:buFont typeface="+mj-lt"/>
              <a:buAutoNum type="arabicPeriod" startAt="6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79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2AF7C9-79ED-4D41-980B-444F81BDF4B0}" type="slidenum">
              <a:rPr lang="en-US" sz="1400" b="0">
                <a:latin typeface="Times New Roman" charset="0"/>
              </a:rPr>
              <a:pPr eaLnBrk="1" hangingPunct="1"/>
              <a:t>60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458200" cy="6705600"/>
          </a:xfrm>
        </p:spPr>
        <p:txBody>
          <a:bodyPr/>
          <a:lstStyle/>
          <a:p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96355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l"/>
            <a:r>
              <a:rPr lang="en-US" sz="1700">
                <a:solidFill>
                  <a:srgbClr val="0000FF"/>
                </a:solidFill>
              </a:rPr>
              <a:t>traceroute to www.whitehouse.gov (204.102.114.49),</a:t>
            </a:r>
          </a:p>
          <a:p>
            <a:pPr algn="l"/>
            <a:r>
              <a:rPr lang="en-US" sz="1700">
                <a:solidFill>
                  <a:srgbClr val="0000FF"/>
                </a:solidFill>
              </a:rPr>
              <a:t>    30 hops max, 40 byte packets</a:t>
            </a:r>
            <a:endParaRPr lang="en-US" sz="1700"/>
          </a:p>
          <a:p>
            <a:pPr algn="l"/>
            <a:r>
              <a:rPr lang="en-US" sz="1700"/>
              <a:t> 1 cory115-1-gw.EECS.Berkeley.EDU (128.32.48.1)</a:t>
            </a:r>
          </a:p>
          <a:p>
            <a:pPr algn="l"/>
            <a:r>
              <a:rPr lang="en-US" sz="1700"/>
              <a:t>    0.829 ms 0.660 ms 0.565 ms</a:t>
            </a:r>
          </a:p>
        </p:txBody>
      </p:sp>
    </p:spTree>
    <p:extLst>
      <p:ext uri="{BB962C8B-B14F-4D97-AF65-F5344CB8AC3E}">
        <p14:creationId xmlns:p14="http://schemas.microsoft.com/office/powerpoint/2010/main" val="944885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6355" grpId="0" build="allAtOnce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AA52B46-DF10-D742-9704-E897A9BA5EB4}" type="slidenum">
              <a:rPr lang="en-US" sz="1400" b="0">
                <a:latin typeface="Times New Roman" charset="0"/>
              </a:rPr>
              <a:pPr eaLnBrk="1" hangingPunct="1"/>
              <a:t>61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458200" cy="6705600"/>
          </a:xfrm>
        </p:spPr>
        <p:txBody>
          <a:bodyPr/>
          <a:lstStyle/>
          <a:p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98403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l"/>
            <a:r>
              <a:rPr lang="en-US" sz="1700">
                <a:solidFill>
                  <a:srgbClr val="0000FF"/>
                </a:solidFill>
              </a:rPr>
              <a:t>traceroute to www.whitehouse.gov (204.102.114.49),</a:t>
            </a:r>
          </a:p>
          <a:p>
            <a:pPr algn="l"/>
            <a:r>
              <a:rPr lang="en-US" sz="1700">
                <a:solidFill>
                  <a:srgbClr val="0000FF"/>
                </a:solidFill>
              </a:rPr>
              <a:t>    30 hops max, 40 byte packets</a:t>
            </a:r>
            <a:endParaRPr lang="en-US" sz="1700"/>
          </a:p>
          <a:p>
            <a:pPr algn="l"/>
            <a:r>
              <a:rPr lang="en-US" sz="1700"/>
              <a:t> 1 cory115-1-gw.EECS.Berkeley.EDU (128.32.48.1)</a:t>
            </a:r>
          </a:p>
          <a:p>
            <a:pPr algn="l"/>
            <a:r>
              <a:rPr lang="en-US" sz="1700"/>
              <a:t>    0.829 ms 0.660 ms 0.565 ms</a:t>
            </a:r>
          </a:p>
          <a:p>
            <a:pPr algn="l"/>
            <a:r>
              <a:rPr lang="en-US" sz="1700"/>
              <a:t> 2 cory-cr-1-1-soda-cr-1-2.EECS.Berkeley.EDU (169.229.59.233)</a:t>
            </a:r>
          </a:p>
          <a:p>
            <a:pPr algn="l"/>
            <a:r>
              <a:rPr lang="en-US" sz="1700"/>
              <a:t>    0.953 ms 0.857 ms 0.727 ms</a:t>
            </a:r>
          </a:p>
        </p:txBody>
      </p:sp>
    </p:spTree>
    <p:extLst>
      <p:ext uri="{BB962C8B-B14F-4D97-AF65-F5344CB8AC3E}">
        <p14:creationId xmlns:p14="http://schemas.microsoft.com/office/powerpoint/2010/main" val="618271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8403" grpId="0" build="allAtOnce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C83D671-F03A-2843-B285-FBFF5BB0759E}" type="slidenum">
              <a:rPr lang="en-US" sz="1400" b="0">
                <a:latin typeface="Times New Roman" charset="0"/>
              </a:rPr>
              <a:pPr eaLnBrk="1" hangingPunct="1"/>
              <a:t>62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458200" cy="6705600"/>
          </a:xfrm>
        </p:spPr>
        <p:txBody>
          <a:bodyPr/>
          <a:lstStyle/>
          <a:p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9430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l"/>
            <a:r>
              <a:rPr lang="en-US" sz="1700">
                <a:solidFill>
                  <a:srgbClr val="0000FF"/>
                </a:solidFill>
              </a:rPr>
              <a:t>traceroute to www.whitehouse.gov (204.102.114.49),</a:t>
            </a:r>
          </a:p>
          <a:p>
            <a:pPr algn="l"/>
            <a:r>
              <a:rPr lang="en-US" sz="1700">
                <a:solidFill>
                  <a:srgbClr val="0000FF"/>
                </a:solidFill>
              </a:rPr>
              <a:t>    30 hops max, 40 byte packets</a:t>
            </a:r>
            <a:endParaRPr lang="en-US" sz="1700"/>
          </a:p>
          <a:p>
            <a:pPr algn="l"/>
            <a:r>
              <a:rPr lang="en-US" sz="1700"/>
              <a:t> 1 cory115-1-gw.EECS.Berkeley.EDU (128.32.48.1)</a:t>
            </a:r>
          </a:p>
          <a:p>
            <a:pPr algn="l"/>
            <a:r>
              <a:rPr lang="en-US" sz="1700"/>
              <a:t>    0.829 ms 0.660 ms 0.565 ms</a:t>
            </a:r>
          </a:p>
          <a:p>
            <a:pPr algn="l"/>
            <a:r>
              <a:rPr lang="en-US" sz="1700"/>
              <a:t> 2 cory-cr-1-1-soda-cr-1-2.EECS.Berkeley.EDU (169.229.59.233)</a:t>
            </a:r>
          </a:p>
          <a:p>
            <a:pPr algn="l"/>
            <a:r>
              <a:rPr lang="en-US" sz="1700"/>
              <a:t>    0.953 ms 0.857 ms 0.727 ms</a:t>
            </a:r>
          </a:p>
          <a:p>
            <a:pPr algn="l"/>
            <a:r>
              <a:rPr lang="en-US" sz="1700"/>
              <a:t> 3 soda-cr-1-1-soda-br-6-2.EECS.Berkeley.EDU (169.229.59.225)</a:t>
            </a:r>
          </a:p>
          <a:p>
            <a:pPr algn="l"/>
            <a:r>
              <a:rPr lang="en-US" sz="1700"/>
              <a:t>    1.461 ms 1.260 ms 1.137 ms</a:t>
            </a:r>
          </a:p>
          <a:p>
            <a:pPr algn="l"/>
            <a:r>
              <a:rPr lang="en-US" sz="1700"/>
              <a:t> 4 g3-8.inr-202-reccev.Berkeley.EDU (128.32.255.169)</a:t>
            </a:r>
          </a:p>
          <a:p>
            <a:pPr algn="l"/>
            <a:r>
              <a:rPr lang="en-US" sz="1700"/>
              <a:t>    1.402 ms 1.298 ms *</a:t>
            </a:r>
          </a:p>
          <a:p>
            <a:pPr algn="l"/>
            <a:r>
              <a:rPr lang="en-US" sz="1700"/>
              <a:t> 5 ge-1-3-0.inr-002-reccev.Berkeley.EDU (128.32.0.38)</a:t>
            </a:r>
          </a:p>
          <a:p>
            <a:pPr algn="l"/>
            <a:r>
              <a:rPr lang="en-US" sz="1700"/>
              <a:t>    1.428 ms 1.889 ms 1.378 ms</a:t>
            </a:r>
          </a:p>
          <a:p>
            <a:pPr algn="l"/>
            <a:r>
              <a:rPr lang="en-US" sz="1700"/>
              <a:t> 6 oak-dc2--ucb-ge.cenic.net (137.164.23.29)</a:t>
            </a:r>
          </a:p>
          <a:p>
            <a:pPr algn="l"/>
            <a:r>
              <a:rPr lang="en-US" sz="1700"/>
              <a:t>    1.731 ms 1.643 ms 1.680 ms</a:t>
            </a:r>
          </a:p>
          <a:p>
            <a:pPr algn="l"/>
            <a:r>
              <a:rPr lang="en-US" sz="1700"/>
              <a:t> 7 dc-oak-dc1--oak-dc2-p2p-2.cenic.net (137.164.22.194)</a:t>
            </a:r>
          </a:p>
          <a:p>
            <a:pPr algn="l"/>
            <a:r>
              <a:rPr lang="en-US" sz="1700"/>
              <a:t>    3.045 ms 1.640 ms 1.630 ms</a:t>
            </a:r>
          </a:p>
          <a:p>
            <a:pPr algn="l"/>
            <a:r>
              <a:rPr lang="en-US" sz="1700"/>
              <a:t> 8 * * *</a:t>
            </a:r>
          </a:p>
          <a:p>
            <a:pPr algn="l"/>
            <a:r>
              <a:rPr lang="en-US" sz="1700"/>
              <a:t> 9 dc-lax-dc1--sac-dc1-pos.cenic.net (137.164.22.126)</a:t>
            </a:r>
          </a:p>
          <a:p>
            <a:pPr algn="l"/>
            <a:r>
              <a:rPr lang="en-US" sz="1700"/>
              <a:t>    13.104 ms 13.163 ms 12.988 ms</a:t>
            </a:r>
          </a:p>
          <a:p>
            <a:pPr algn="l"/>
            <a:r>
              <a:rPr lang="en-US" sz="1700"/>
              <a:t>10 137.164.22.21 (137.164.22.21)</a:t>
            </a:r>
          </a:p>
          <a:p>
            <a:pPr algn="l"/>
            <a:r>
              <a:rPr lang="en-US" sz="1700"/>
              <a:t>    13.328 ms 42.981 ms 13.548 ms</a:t>
            </a:r>
          </a:p>
          <a:p>
            <a:pPr algn="l"/>
            <a:r>
              <a:rPr lang="en-US" sz="1700"/>
              <a:t>11 dc-tus-dc1--lax-dc2-pos.cenic.net (137.164.22.43)</a:t>
            </a:r>
          </a:p>
          <a:p>
            <a:pPr algn="l"/>
            <a:r>
              <a:rPr lang="en-US" sz="1700"/>
              <a:t>    18.775 ms 17.469 ms 21.652 ms</a:t>
            </a:r>
          </a:p>
          <a:p>
            <a:pPr algn="l"/>
            <a:r>
              <a:rPr lang="en-US" sz="1700"/>
              <a:t>12 a204-102-114-49.deploy.akamaitechnologies.com (204.102.114.49)</a:t>
            </a:r>
          </a:p>
          <a:p>
            <a:pPr algn="l"/>
            <a:r>
              <a:rPr lang="en-US" sz="1700"/>
              <a:t>    18.137 ms 14.905 ms 19.730 ms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90800" y="2209800"/>
            <a:ext cx="5661025" cy="533400"/>
            <a:chOff x="1632" y="1392"/>
            <a:chExt cx="3566" cy="336"/>
          </a:xfrm>
        </p:grpSpPr>
        <p:sp>
          <p:nvSpPr>
            <p:cNvPr id="101394" name="Oval 5"/>
            <p:cNvSpPr>
              <a:spLocks noChangeArrowheads="1"/>
            </p:cNvSpPr>
            <p:nvPr/>
          </p:nvSpPr>
          <p:spPr bwMode="auto">
            <a:xfrm>
              <a:off x="1632" y="1392"/>
              <a:ext cx="576" cy="336"/>
            </a:xfrm>
            <a:prstGeom prst="ellipse">
              <a:avLst/>
            </a:prstGeom>
            <a:solidFill>
              <a:srgbClr val="FF0000">
                <a:alpha val="0"/>
              </a:srgbClr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5" name="Text Box 6"/>
            <p:cNvSpPr txBox="1">
              <a:spLocks noChangeArrowheads="1"/>
            </p:cNvSpPr>
            <p:nvPr/>
          </p:nvSpPr>
          <p:spPr bwMode="auto">
            <a:xfrm>
              <a:off x="4340" y="1440"/>
              <a:ext cx="85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  <a:latin typeface="Times New Roman" charset="0"/>
                </a:rPr>
                <a:t>Lost Reply</a:t>
              </a:r>
              <a:endParaRPr lang="en-US" b="0">
                <a:solidFill>
                  <a:srgbClr val="FF0000"/>
                </a:solidFill>
                <a:latin typeface="Times New Roman" charset="0"/>
              </a:endParaRPr>
            </a:p>
          </p:txBody>
        </p:sp>
        <p:cxnSp>
          <p:nvCxnSpPr>
            <p:cNvPr id="101396" name="AutoShape 7"/>
            <p:cNvCxnSpPr>
              <a:cxnSpLocks noChangeShapeType="1"/>
              <a:stCxn id="101395" idx="1"/>
              <a:endCxn id="101394" idx="6"/>
            </p:cNvCxnSpPr>
            <p:nvPr/>
          </p:nvCxnSpPr>
          <p:spPr bwMode="auto">
            <a:xfrm flipH="1" flipV="1">
              <a:off x="2217" y="1560"/>
              <a:ext cx="2175" cy="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81000" y="4038600"/>
            <a:ext cx="8074025" cy="533400"/>
            <a:chOff x="240" y="2544"/>
            <a:chExt cx="5086" cy="336"/>
          </a:xfrm>
        </p:grpSpPr>
        <p:sp>
          <p:nvSpPr>
            <p:cNvPr id="101391" name="Oval 9"/>
            <p:cNvSpPr>
              <a:spLocks noChangeArrowheads="1"/>
            </p:cNvSpPr>
            <p:nvPr/>
          </p:nvSpPr>
          <p:spPr bwMode="auto">
            <a:xfrm>
              <a:off x="240" y="2544"/>
              <a:ext cx="576" cy="336"/>
            </a:xfrm>
            <a:prstGeom prst="ellipse">
              <a:avLst/>
            </a:prstGeom>
            <a:solidFill>
              <a:srgbClr val="FF0000">
                <a:alpha val="0"/>
              </a:srgbClr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92" name="Text Box 10"/>
            <p:cNvSpPr txBox="1">
              <a:spLocks noChangeArrowheads="1"/>
            </p:cNvSpPr>
            <p:nvPr/>
          </p:nvSpPr>
          <p:spPr bwMode="auto">
            <a:xfrm>
              <a:off x="3312" y="2592"/>
              <a:ext cx="20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  <a:latin typeface="Times New Roman" charset="0"/>
                </a:rPr>
                <a:t>Router </a:t>
              </a:r>
              <a:r>
                <a:rPr lang="en-US" dirty="0" err="1" smtClean="0">
                  <a:solidFill>
                    <a:srgbClr val="FF0000"/>
                  </a:solidFill>
                  <a:latin typeface="Times New Roman" charset="0"/>
                </a:rPr>
                <a:t>doesn</a:t>
              </a:r>
              <a:r>
                <a:rPr lang="fr-FR" altLang="ja-JP" dirty="0" smtClean="0">
                  <a:solidFill>
                    <a:srgbClr val="FF0000"/>
                  </a:solidFill>
                  <a:latin typeface="Times New Roman" charset="0"/>
                </a:rPr>
                <a:t>'</a:t>
              </a:r>
              <a:r>
                <a:rPr lang="en-US" dirty="0" smtClean="0">
                  <a:solidFill>
                    <a:srgbClr val="FF0000"/>
                  </a:solidFill>
                  <a:latin typeface="Times New Roman" charset="0"/>
                </a:rPr>
                <a:t>t </a:t>
              </a:r>
              <a:r>
                <a:rPr lang="en-US" dirty="0">
                  <a:solidFill>
                    <a:srgbClr val="FF0000"/>
                  </a:solidFill>
                  <a:latin typeface="Times New Roman" charset="0"/>
                </a:rPr>
                <a:t>send ICMPs</a:t>
              </a:r>
              <a:endParaRPr lang="en-US" b="0" dirty="0">
                <a:solidFill>
                  <a:srgbClr val="FF0000"/>
                </a:solidFill>
                <a:latin typeface="Times New Roman" charset="0"/>
              </a:endParaRPr>
            </a:p>
          </p:txBody>
        </p:sp>
        <p:cxnSp>
          <p:nvCxnSpPr>
            <p:cNvPr id="101393" name="AutoShape 11"/>
            <p:cNvCxnSpPr>
              <a:cxnSpLocks noChangeShapeType="1"/>
              <a:stCxn id="101392" idx="1"/>
              <a:endCxn id="101391" idx="6"/>
            </p:cNvCxnSpPr>
            <p:nvPr/>
          </p:nvCxnSpPr>
          <p:spPr bwMode="auto">
            <a:xfrm flipH="1" flipV="1">
              <a:off x="825" y="2712"/>
              <a:ext cx="2487" cy="5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04800" y="4953000"/>
            <a:ext cx="8183563" cy="1524000"/>
            <a:chOff x="192" y="3120"/>
            <a:chExt cx="5155" cy="960"/>
          </a:xfrm>
        </p:grpSpPr>
        <p:sp>
          <p:nvSpPr>
            <p:cNvPr id="101388" name="Oval 13"/>
            <p:cNvSpPr>
              <a:spLocks noChangeArrowheads="1"/>
            </p:cNvSpPr>
            <p:nvPr/>
          </p:nvSpPr>
          <p:spPr bwMode="auto">
            <a:xfrm>
              <a:off x="192" y="3648"/>
              <a:ext cx="3984" cy="432"/>
            </a:xfrm>
            <a:prstGeom prst="ellipse">
              <a:avLst/>
            </a:prstGeom>
            <a:solidFill>
              <a:srgbClr val="FF0000">
                <a:alpha val="0"/>
              </a:srgbClr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9" name="Text Box 14"/>
            <p:cNvSpPr txBox="1">
              <a:spLocks noChangeArrowheads="1"/>
            </p:cNvSpPr>
            <p:nvPr/>
          </p:nvSpPr>
          <p:spPr bwMode="auto">
            <a:xfrm>
              <a:off x="4542" y="3120"/>
              <a:ext cx="8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  <a:latin typeface="Times New Roman" charset="0"/>
                </a:rPr>
                <a:t>Final Hop</a:t>
              </a:r>
              <a:endParaRPr lang="en-US" b="0">
                <a:solidFill>
                  <a:srgbClr val="FF0000"/>
                </a:solidFill>
                <a:latin typeface="Times New Roman" charset="0"/>
              </a:endParaRPr>
            </a:p>
          </p:txBody>
        </p:sp>
        <p:cxnSp>
          <p:nvCxnSpPr>
            <p:cNvPr id="101390" name="AutoShape 15"/>
            <p:cNvCxnSpPr>
              <a:cxnSpLocks noChangeShapeType="1"/>
              <a:stCxn id="101389" idx="1"/>
              <a:endCxn id="101388" idx="0"/>
            </p:cNvCxnSpPr>
            <p:nvPr/>
          </p:nvCxnSpPr>
          <p:spPr bwMode="auto">
            <a:xfrm flipH="1">
              <a:off x="2184" y="3245"/>
              <a:ext cx="2358" cy="394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04800" y="4648200"/>
            <a:ext cx="8389938" cy="685800"/>
            <a:chOff x="192" y="2928"/>
            <a:chExt cx="5285" cy="432"/>
          </a:xfrm>
        </p:grpSpPr>
        <p:sp>
          <p:nvSpPr>
            <p:cNvPr id="101385" name="Oval 17"/>
            <p:cNvSpPr>
              <a:spLocks noChangeArrowheads="1"/>
            </p:cNvSpPr>
            <p:nvPr/>
          </p:nvSpPr>
          <p:spPr bwMode="auto">
            <a:xfrm>
              <a:off x="192" y="3024"/>
              <a:ext cx="1248" cy="336"/>
            </a:xfrm>
            <a:prstGeom prst="ellipse">
              <a:avLst/>
            </a:prstGeom>
            <a:solidFill>
              <a:srgbClr val="FF0000">
                <a:alpha val="0"/>
              </a:srgbClr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386" name="Text Box 18"/>
            <p:cNvSpPr txBox="1">
              <a:spLocks noChangeArrowheads="1"/>
            </p:cNvSpPr>
            <p:nvPr/>
          </p:nvSpPr>
          <p:spPr bwMode="auto">
            <a:xfrm>
              <a:off x="3504" y="2928"/>
              <a:ext cx="197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solidFill>
                    <a:srgbClr val="FF0000"/>
                  </a:solidFill>
                  <a:latin typeface="Times New Roman" charset="0"/>
                </a:rPr>
                <a:t>No PTR record for address</a:t>
              </a:r>
              <a:endParaRPr lang="en-US" b="0">
                <a:solidFill>
                  <a:srgbClr val="FF0000"/>
                </a:solidFill>
                <a:latin typeface="Times New Roman" charset="0"/>
              </a:endParaRPr>
            </a:p>
          </p:txBody>
        </p:sp>
        <p:cxnSp>
          <p:nvCxnSpPr>
            <p:cNvPr id="101387" name="AutoShape 19"/>
            <p:cNvCxnSpPr>
              <a:cxnSpLocks noChangeShapeType="1"/>
              <a:stCxn id="101386" idx="1"/>
              <a:endCxn id="101385" idx="6"/>
            </p:cNvCxnSpPr>
            <p:nvPr/>
          </p:nvCxnSpPr>
          <p:spPr bwMode="auto">
            <a:xfrm flipH="1">
              <a:off x="1449" y="3053"/>
              <a:ext cx="2055" cy="139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874374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4307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Humorous answers….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the unsung hero? 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/>
              <a:t>me” 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/>
              <a:t>Al Gore” (surprisingly popular answer</a:t>
            </a:r>
            <a:r>
              <a:rPr lang="en-US" dirty="0" smtClean="0"/>
              <a:t>)</a:t>
            </a:r>
          </a:p>
          <a:p>
            <a:pPr lvl="4"/>
            <a:endParaRPr lang="en-US" dirty="0"/>
          </a:p>
          <a:p>
            <a:r>
              <a:rPr lang="en-US" dirty="0"/>
              <a:t>What letter caused the first demo to fail? 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/>
              <a:t>love letter” 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/>
              <a:t>S for </a:t>
            </a:r>
            <a:r>
              <a:rPr lang="en-US" dirty="0" err="1"/>
              <a:t>shenker</a:t>
            </a:r>
            <a:r>
              <a:rPr lang="en-US" dirty="0" smtClean="0"/>
              <a:t>”</a:t>
            </a:r>
          </a:p>
          <a:p>
            <a:pPr lvl="4"/>
            <a:endParaRPr lang="en-US" dirty="0"/>
          </a:p>
          <a:p>
            <a:r>
              <a:rPr lang="en-US" dirty="0"/>
              <a:t>In what year? 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/>
              <a:t>1776”, 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/>
              <a:t>122 BCE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 smtClean="0"/>
              <a:t>“</a:t>
            </a:r>
            <a:r>
              <a:rPr lang="en-US" dirty="0"/>
              <a:t>12000 BC (there was time travel involved)”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666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Bonus Questions…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Scott </a:t>
            </a:r>
            <a:r>
              <a:rPr lang="en-US" dirty="0" err="1" smtClean="0"/>
              <a:t>Shenker’s</a:t>
            </a:r>
            <a:r>
              <a:rPr lang="en-US" dirty="0" smtClean="0"/>
              <a:t> brother’s profession?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How many citations does Shenker have?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Draw a giraffe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070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 </a:t>
            </a:r>
            <a:r>
              <a:rPr lang="en-US" dirty="0" smtClean="0"/>
              <a:t>people with </a:t>
            </a:r>
            <a:r>
              <a:rPr lang="en-US" dirty="0" smtClean="0"/>
              <a:t>a score of 119 </a:t>
            </a:r>
            <a:r>
              <a:rPr lang="en-US" dirty="0" smtClean="0"/>
              <a:t>on questions 1-</a:t>
            </a:r>
            <a:r>
              <a:rPr lang="en-US" dirty="0" smtClean="0"/>
              <a:t>10</a:t>
            </a:r>
          </a:p>
          <a:p>
            <a:pPr lvl="1"/>
            <a:r>
              <a:rPr lang="en-US" dirty="0" smtClean="0"/>
              <a:t>I geared the review to the test </a:t>
            </a:r>
            <a:r>
              <a:rPr lang="en-US" b="1" i="1" u="sng" dirty="0" smtClean="0"/>
              <a:t>way</a:t>
            </a:r>
            <a:r>
              <a:rPr lang="en-US" dirty="0" smtClean="0"/>
              <a:t> too closely</a:t>
            </a:r>
          </a:p>
          <a:p>
            <a:pPr lvl="1"/>
            <a:r>
              <a:rPr lang="en-US" dirty="0" smtClean="0"/>
              <a:t>But I fel</a:t>
            </a:r>
            <a:r>
              <a:rPr lang="en-US" dirty="0" smtClean="0"/>
              <a:t>t like I had not sufficiently covered the “putting it all together” questions in lecture/sections</a:t>
            </a:r>
            <a:endParaRPr lang="en-US" dirty="0" smtClean="0"/>
          </a:p>
          <a:p>
            <a:r>
              <a:rPr lang="en-US" dirty="0" smtClean="0"/>
              <a:t>5 of </a:t>
            </a:r>
            <a:r>
              <a:rPr lang="en-US" dirty="0" smtClean="0"/>
              <a:t>the 119 scores got </a:t>
            </a:r>
            <a:r>
              <a:rPr lang="en-US" dirty="0" smtClean="0"/>
              <a:t>three bonus questions </a:t>
            </a:r>
            <a:r>
              <a:rPr lang="en-US" dirty="0" smtClean="0"/>
              <a:t>right</a:t>
            </a:r>
          </a:p>
          <a:p>
            <a:pPr lvl="1"/>
            <a:r>
              <a:rPr lang="en-US" i="1" dirty="0" smtClean="0"/>
              <a:t>The fact you knew the answers to the bonus questions is a very bad sign….</a:t>
            </a:r>
          </a:p>
          <a:p>
            <a:pPr lvl="1"/>
            <a:endParaRPr lang="en-US" i="1" dirty="0" smtClean="0"/>
          </a:p>
          <a:p>
            <a:r>
              <a:rPr lang="en-US" b="1" dirty="0" smtClean="0"/>
              <a:t>0 of the 119 scores </a:t>
            </a:r>
            <a:r>
              <a:rPr lang="en-US" b="1" dirty="0" smtClean="0"/>
              <a:t>got four </a:t>
            </a:r>
            <a:r>
              <a:rPr lang="en-US" b="1" dirty="0" smtClean="0"/>
              <a:t>bonus </a:t>
            </a:r>
            <a:r>
              <a:rPr lang="en-US" b="1" dirty="0" smtClean="0"/>
              <a:t>questions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A0A2D-594B-8E49-B425-D639F4F9ACCA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485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Helvetica"/>
        <a:ea typeface=""/>
        <a:cs typeface="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61290</TotalTime>
  <Words>3634</Words>
  <Application>Microsoft Macintosh PowerPoint</Application>
  <PresentationFormat>On-screen Show (4:3)</PresentationFormat>
  <Paragraphs>780</Paragraphs>
  <Slides>62</Slides>
  <Notes>36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4" baseType="lpstr">
      <vt:lpstr>cs426</vt:lpstr>
      <vt:lpstr>Clip</vt:lpstr>
      <vt:lpstr>Link-Layer and ICMP</vt:lpstr>
      <vt:lpstr>PowerPoint Presentation</vt:lpstr>
      <vt:lpstr>Project 1</vt:lpstr>
      <vt:lpstr>Midterm</vt:lpstr>
      <vt:lpstr>Question-by-question….</vt:lpstr>
      <vt:lpstr>Question-by-question….</vt:lpstr>
      <vt:lpstr>Humorous answers….</vt:lpstr>
      <vt:lpstr>Suggested Bonus Questions…</vt:lpstr>
      <vt:lpstr>The Bet….</vt:lpstr>
      <vt:lpstr>Victory is Mine!</vt:lpstr>
      <vt:lpstr>But in the spirit of fair play….</vt:lpstr>
      <vt:lpstr>Where Are We?</vt:lpstr>
      <vt:lpstr>What Do We Know?</vt:lpstr>
      <vt:lpstr>Missing Pieces (covered today)</vt:lpstr>
      <vt:lpstr>Background on Link-Layer</vt:lpstr>
      <vt:lpstr>Message, Segment, Packet, and Frame</vt:lpstr>
      <vt:lpstr>Focus on Link-Layer</vt:lpstr>
      <vt:lpstr>Adapter-to-Adapter Communication</vt:lpstr>
      <vt:lpstr>Link-Layer Services</vt:lpstr>
      <vt:lpstr>MAC Address vs. IP Address</vt:lpstr>
      <vt:lpstr>Broadcast at Link-Level</vt:lpstr>
      <vt:lpstr>Broadcast at IP Level</vt:lpstr>
      <vt:lpstr>Sending Packets Over Link-Layer</vt:lpstr>
      <vt:lpstr>Steps in Sending a Packet</vt:lpstr>
      <vt:lpstr>What Does a Host Need to Know?</vt:lpstr>
      <vt:lpstr>Steps in reaching a Host</vt:lpstr>
      <vt:lpstr>Sending a Packet</vt:lpstr>
      <vt:lpstr>DHCP Refresher</vt:lpstr>
      <vt:lpstr>DHCP Supplies Basic Information</vt:lpstr>
      <vt:lpstr>Sending A Packet: Which Destination?</vt:lpstr>
      <vt:lpstr>Determining if Address is Local</vt:lpstr>
      <vt:lpstr>In Both Cases, Need to Send Locally</vt:lpstr>
      <vt:lpstr>Address Resolution Protocol</vt:lpstr>
      <vt:lpstr>Example: A Sending a Packet to B</vt:lpstr>
      <vt:lpstr>Example: A Sending a Packet to B</vt:lpstr>
      <vt:lpstr>Host A Decides to Send Through R</vt:lpstr>
      <vt:lpstr>Host A Sends Packet Through R</vt:lpstr>
      <vt:lpstr>R Decides how to Forward Packet</vt:lpstr>
      <vt:lpstr>R Sends Packet to B</vt:lpstr>
      <vt:lpstr>Security Analysis of ARP</vt:lpstr>
      <vt:lpstr>Key Ideas in Both ARP and DHCP</vt:lpstr>
      <vt:lpstr>Why Not Use DNS-Like Tables?</vt:lpstr>
      <vt:lpstr>Two Different Issues</vt:lpstr>
      <vt:lpstr>5 Minute Break</vt:lpstr>
      <vt:lpstr>Network Control Messages  (and how to use them for discovery)</vt:lpstr>
      <vt:lpstr>What Errors Might A Router See?</vt:lpstr>
      <vt:lpstr>Which should network tell host about?</vt:lpstr>
      <vt:lpstr>Router Response to Problems?</vt:lpstr>
      <vt:lpstr>Error Reporting Helps Diagnosis</vt:lpstr>
      <vt:lpstr>Internet Control Message Protocol</vt:lpstr>
      <vt:lpstr>Types of Control Messages</vt:lpstr>
      <vt:lpstr>Using ICMP</vt:lpstr>
      <vt:lpstr>Discovering Network Path Properties</vt:lpstr>
      <vt:lpstr>Ping: Echo and Reply</vt:lpstr>
      <vt:lpstr>Path MTU Discovery</vt:lpstr>
      <vt:lpstr>Issues with Path MTU Discovery</vt:lpstr>
      <vt:lpstr>Discovering Routing via Time Exceeded</vt:lpstr>
      <vt:lpstr>Traceroute: Exploiting Time Exceeded</vt:lpstr>
      <vt:lpstr>PowerPoint Presentation</vt:lpstr>
      <vt:lpstr>PowerPoint Presentation</vt:lpstr>
      <vt:lpstr>PowerPoint Presentation</vt:lpstr>
      <vt:lpstr>PowerPoint Presentation</vt:lpstr>
    </vt:vector>
  </TitlesOfParts>
  <Manager/>
  <Company>Stanford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Nick McKeown</dc:creator>
  <cp:keywords/>
  <dc:description/>
  <cp:lastModifiedBy>Scott Shenker</cp:lastModifiedBy>
  <cp:revision>2226</cp:revision>
  <cp:lastPrinted>2012-10-17T00:26:15Z</cp:lastPrinted>
  <dcterms:created xsi:type="dcterms:W3CDTF">2010-06-16T02:08:28Z</dcterms:created>
  <dcterms:modified xsi:type="dcterms:W3CDTF">2012-10-17T02:39:48Z</dcterms:modified>
  <cp:category/>
</cp:coreProperties>
</file>