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dp" ContentType="image/vnd.ms-photo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709" r:id="rId2"/>
  </p:sldMasterIdLst>
  <p:notesMasterIdLst>
    <p:notesMasterId r:id="rId77"/>
  </p:notesMasterIdLst>
  <p:handoutMasterIdLst>
    <p:handoutMasterId r:id="rId78"/>
  </p:handoutMasterIdLst>
  <p:sldIdLst>
    <p:sldId id="335" r:id="rId3"/>
    <p:sldId id="503" r:id="rId4"/>
    <p:sldId id="504" r:id="rId5"/>
    <p:sldId id="481" r:id="rId6"/>
    <p:sldId id="506" r:id="rId7"/>
    <p:sldId id="472" r:id="rId8"/>
    <p:sldId id="473" r:id="rId9"/>
    <p:sldId id="474" r:id="rId10"/>
    <p:sldId id="475" r:id="rId11"/>
    <p:sldId id="419" r:id="rId12"/>
    <p:sldId id="476" r:id="rId13"/>
    <p:sldId id="502" r:id="rId14"/>
    <p:sldId id="478" r:id="rId15"/>
    <p:sldId id="479" r:id="rId16"/>
    <p:sldId id="518" r:id="rId17"/>
    <p:sldId id="500" r:id="rId18"/>
    <p:sldId id="482" r:id="rId19"/>
    <p:sldId id="483" r:id="rId20"/>
    <p:sldId id="484" r:id="rId21"/>
    <p:sldId id="485" r:id="rId22"/>
    <p:sldId id="486" r:id="rId23"/>
    <p:sldId id="487" r:id="rId24"/>
    <p:sldId id="488" r:id="rId25"/>
    <p:sldId id="489" r:id="rId26"/>
    <p:sldId id="505" r:id="rId27"/>
    <p:sldId id="567" r:id="rId28"/>
    <p:sldId id="568" r:id="rId29"/>
    <p:sldId id="490" r:id="rId30"/>
    <p:sldId id="491" r:id="rId31"/>
    <p:sldId id="492" r:id="rId32"/>
    <p:sldId id="493" r:id="rId33"/>
    <p:sldId id="469" r:id="rId34"/>
    <p:sldId id="520" r:id="rId35"/>
    <p:sldId id="519" r:id="rId36"/>
    <p:sldId id="522" r:id="rId37"/>
    <p:sldId id="523" r:id="rId38"/>
    <p:sldId id="524" r:id="rId39"/>
    <p:sldId id="526" r:id="rId40"/>
    <p:sldId id="538" r:id="rId41"/>
    <p:sldId id="539" r:id="rId42"/>
    <p:sldId id="532" r:id="rId43"/>
    <p:sldId id="534" r:id="rId44"/>
    <p:sldId id="535" r:id="rId45"/>
    <p:sldId id="525" r:id="rId46"/>
    <p:sldId id="410" r:id="rId47"/>
    <p:sldId id="540" r:id="rId48"/>
    <p:sldId id="541" r:id="rId49"/>
    <p:sldId id="426" r:id="rId50"/>
    <p:sldId id="434" r:id="rId51"/>
    <p:sldId id="542" r:id="rId52"/>
    <p:sldId id="543" r:id="rId53"/>
    <p:sldId id="544" r:id="rId54"/>
    <p:sldId id="565" r:id="rId55"/>
    <p:sldId id="566" r:id="rId56"/>
    <p:sldId id="545" r:id="rId57"/>
    <p:sldId id="546" r:id="rId58"/>
    <p:sldId id="547" r:id="rId59"/>
    <p:sldId id="548" r:id="rId60"/>
    <p:sldId id="549" r:id="rId61"/>
    <p:sldId id="550" r:id="rId62"/>
    <p:sldId id="551" r:id="rId63"/>
    <p:sldId id="552" r:id="rId64"/>
    <p:sldId id="553" r:id="rId65"/>
    <p:sldId id="554" r:id="rId66"/>
    <p:sldId id="555" r:id="rId67"/>
    <p:sldId id="556" r:id="rId68"/>
    <p:sldId id="557" r:id="rId69"/>
    <p:sldId id="558" r:id="rId70"/>
    <p:sldId id="559" r:id="rId71"/>
    <p:sldId id="560" r:id="rId72"/>
    <p:sldId id="561" r:id="rId73"/>
    <p:sldId id="562" r:id="rId74"/>
    <p:sldId id="563" r:id="rId75"/>
    <p:sldId id="564" r:id="rId76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FF99"/>
    <a:srgbClr val="FFCC99"/>
    <a:srgbClr val="FF3300"/>
    <a:srgbClr val="CCFFFF"/>
    <a:srgbClr val="FFCC00"/>
    <a:srgbClr val="FF7C8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312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11824"/>
    </p:cViewPr>
  </p:sorterViewPr>
  <p:notesViewPr>
    <p:cSldViewPr>
      <p:cViewPr varScale="1">
        <p:scale>
          <a:sx n="80" d="100"/>
          <a:sy n="80" d="100"/>
        </p:scale>
        <p:origin x="-1296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notesMaster" Target="notesMasters/notesMaster1.xml"/><Relationship Id="rId78" Type="http://schemas.openxmlformats.org/officeDocument/2006/relationships/handoutMaster" Target="handoutMasters/handout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cs typeface="Arial" charset="0"/>
              </a:defRPr>
            </a:lvl1pPr>
          </a:lstStyle>
          <a:p>
            <a:pPr>
              <a:defRPr/>
            </a:pPr>
            <a:fld id="{6852AFBC-D5DF-5B4B-BA66-7B341C789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21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defTabSz="957263">
              <a:defRPr sz="1300" b="0" smtClean="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ED6AF786-1F47-0B4B-A763-80AC864C6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57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9D0CE26-0361-414C-90C9-5EFABCBC4EFB}" type="slidenum">
              <a:rPr lang="en-US" sz="1300" b="0">
                <a:latin typeface="Times New Roman" charset="0"/>
              </a:rPr>
              <a:pPr eaLnBrk="1" hangingPunct="1"/>
              <a:t>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No office hours on Thursday, come see me on Wednesday…..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19D8404-26E8-D54F-A919-D16DAEF7EFE3}" type="slidenum">
              <a:rPr lang="en-US" sz="1300" b="0">
                <a:latin typeface="Times New Roman" charset="0"/>
              </a:rPr>
              <a:pPr eaLnBrk="1" hangingPunct="1"/>
              <a:t>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1F430AF-A5F4-1E49-86DA-9164D087E6BB}" type="slidenum">
              <a:rPr lang="en-US" sz="1300" b="0">
                <a:latin typeface="Times New Roman" charset="0"/>
              </a:rPr>
              <a:pPr eaLnBrk="1" hangingPunct="1"/>
              <a:t>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C683210-8C26-144A-87C2-0F9DC2BFD15A}" type="slidenum">
              <a:rPr lang="en-US" sz="1300" b="0">
                <a:latin typeface="Times New Roman" charset="0"/>
              </a:rPr>
              <a:pPr eaLnBrk="1" hangingPunct="1"/>
              <a:t>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E3E0939-3483-BF41-9B89-B3C45A1CCA9A}" type="slidenum">
              <a:rPr lang="en-US" sz="1300" b="0">
                <a:latin typeface="Times New Roman" charset="0"/>
              </a:rPr>
              <a:pPr eaLnBrk="1" hangingPunct="1"/>
              <a:t>21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853705C-35BF-A442-8E55-A6E2782461EE}" type="slidenum">
              <a:rPr lang="en-US" sz="1300" b="0">
                <a:latin typeface="Times New Roman" charset="0"/>
              </a:rPr>
              <a:pPr eaLnBrk="1" hangingPunct="1"/>
              <a:t>23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5DA2B1D-5FDE-A743-891C-2D6157A776A1}" type="slidenum">
              <a:rPr lang="en-US" sz="1300" b="0">
                <a:latin typeface="Times New Roman" charset="0"/>
              </a:rPr>
              <a:pPr eaLnBrk="1" hangingPunct="1"/>
              <a:t>28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you think about these options?</a:t>
            </a:r>
          </a:p>
          <a:p>
            <a:endParaRPr lang="en-US" dirty="0" smtClean="0"/>
          </a:p>
          <a:p>
            <a:r>
              <a:rPr lang="en-US" dirty="0" smtClean="0"/>
              <a:t>Which one is obviously bad?</a:t>
            </a:r>
          </a:p>
          <a:p>
            <a:endParaRPr lang="en-US" dirty="0" smtClean="0"/>
          </a:p>
          <a:p>
            <a:r>
              <a:rPr lang="en-US" dirty="0" smtClean="0"/>
              <a:t>What do you think about</a:t>
            </a:r>
            <a:r>
              <a:rPr lang="en-US" baseline="0" dirty="0" smtClean="0"/>
              <a:t> the other ones?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AF786-1F47-0B4B-A763-80AC864C6FF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3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7B48305-5CDB-0E47-ADEF-D7DA81228169}" type="slidenum">
              <a:rPr lang="en-US" sz="1300" b="0">
                <a:latin typeface="Times New Roman" charset="0"/>
              </a:rPr>
              <a:pPr eaLnBrk="1" hangingPunct="1"/>
              <a:t>30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E6B17A8-47EE-4343-97AD-4478B3D87BB1}" type="slidenum">
              <a:rPr lang="en-US" sz="1300" b="0">
                <a:latin typeface="Times New Roman" charset="0"/>
              </a:rPr>
              <a:pPr eaLnBrk="1" hangingPunct="1"/>
              <a:t>31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B831ED4-9859-E648-88DC-12ECE1F21DFE}" type="slidenum">
              <a:rPr lang="en-US" sz="1300" b="0">
                <a:latin typeface="Times New Roman" charset="0"/>
              </a:rPr>
              <a:pPr eaLnBrk="1" hangingPunct="1"/>
              <a:t>32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A0DC697-34C2-E145-B9F6-BE65FBE83785}" type="slidenum">
              <a:rPr lang="en-US" sz="1300" b="0">
                <a:latin typeface="Times New Roman" charset="0"/>
              </a:rPr>
              <a:pPr eaLnBrk="1" hangingPunct="1"/>
              <a:t>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7EF65C0-C774-5649-A5FC-3864B06236AB}" type="slidenum">
              <a:rPr lang="en-US" sz="1300" b="0">
                <a:latin typeface="Times New Roman" charset="0"/>
              </a:rPr>
              <a:pPr eaLnBrk="1" hangingPunct="1"/>
              <a:t>42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08871BD-2AAC-E24F-8798-DB564F72453B}" type="slidenum">
              <a:rPr lang="en-US" sz="1300" b="0">
                <a:latin typeface="Times New Roman" charset="0"/>
              </a:rPr>
              <a:pPr eaLnBrk="1" hangingPunct="1"/>
              <a:t>43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A0DC697-34C2-E145-B9F6-BE65FBE83785}" type="slidenum">
              <a:rPr lang="en-US" sz="1300" b="0">
                <a:latin typeface="Times New Roman" charset="0"/>
              </a:rPr>
              <a:pPr eaLnBrk="1" hangingPunct="1"/>
              <a:t>50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A0DC697-34C2-E145-B9F6-BE65FBE83785}" type="slidenum">
              <a:rPr lang="en-US" sz="1300" b="0">
                <a:latin typeface="Times New Roman" charset="0"/>
              </a:rPr>
              <a:pPr eaLnBrk="1" hangingPunct="1"/>
              <a:t>53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92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CB0AF9-070E-284C-A561-46B458C4AD5B}" type="slidenum">
              <a:rPr lang="en-US" sz="1300" b="0">
                <a:latin typeface="Times New Roman" charset="0"/>
              </a:rPr>
              <a:pPr eaLnBrk="1" hangingPunct="1"/>
              <a:t>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330AC3E-A652-A74A-B616-E5AD733F610D}" type="slidenum">
              <a:rPr lang="en-US" sz="1300" b="0">
                <a:latin typeface="Times New Roman" charset="0"/>
              </a:rPr>
              <a:pPr eaLnBrk="1" hangingPunct="1"/>
              <a:t>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2400" b="1" dirty="0" smtClean="0">
                <a:ea typeface="ＭＳ Ｐゴシック" charset="0"/>
                <a:cs typeface="ＭＳ Ｐゴシック" charset="0"/>
              </a:rPr>
              <a:t>Picture</a:t>
            </a:r>
            <a:r>
              <a:rPr lang="en-US" sz="2400" b="1" baseline="0" dirty="0" smtClean="0">
                <a:ea typeface="ＭＳ Ｐゴシック" charset="0"/>
                <a:cs typeface="ＭＳ Ｐゴシック" charset="0"/>
              </a:rPr>
              <a:t> not realistic!!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99E3860-2950-8841-A73D-B0C41387AFAF}" type="slidenum">
              <a:rPr lang="en-US" sz="1300" b="0">
                <a:latin typeface="Times New Roman" charset="0"/>
              </a:rPr>
              <a:pPr eaLnBrk="1" hangingPunct="1"/>
              <a:t>11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6D7678D-3933-B64B-89D3-B222E3A47E3F}" type="slidenum">
              <a:rPr lang="en-US" sz="1300" b="0">
                <a:latin typeface="Times New Roman" charset="0"/>
              </a:rPr>
              <a:pPr eaLnBrk="1" hangingPunct="1"/>
              <a:t>13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D759AB-56F7-F243-83EF-1DC089F8D502}" type="slidenum">
              <a:rPr lang="en-US" sz="1300" b="0">
                <a:latin typeface="Times New Roman" charset="0"/>
              </a:rPr>
              <a:pPr eaLnBrk="1" hangingPunct="1"/>
              <a:t>14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A0DC697-34C2-E145-B9F6-BE65FBE83785}" type="slidenum">
              <a:rPr lang="en-US" sz="1300" b="0">
                <a:latin typeface="Times New Roman" charset="0"/>
              </a:rPr>
              <a:pPr eaLnBrk="1" hangingPunct="1"/>
              <a:t>16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6DD415E-23D6-A74B-B51D-7A87F3888B48}" type="slidenum">
              <a:rPr lang="en-US" sz="1300" b="0">
                <a:latin typeface="Times New Roman" charset="0"/>
              </a:rPr>
              <a:pPr eaLnBrk="1" hangingPunct="1"/>
              <a:t>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81000" y="1143000"/>
            <a:ext cx="0" cy="556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44BB47-49BE-2C4C-A667-9129E5209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37211-D01C-6C4D-8851-BF658F2C4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6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81000"/>
            <a:ext cx="21526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3055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920EE-95BE-9542-B98C-65A2B9CB9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44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41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71329" y="1430708"/>
            <a:ext cx="8610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644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0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63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63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81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90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0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2762C-AE33-E04D-8C58-1B5AB9B06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15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40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15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1CE20-EEA1-AA41-8131-8019F66F1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7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D56D2-2C54-664C-AB53-F3D5FDE5B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94FC4-2BDF-C147-B40B-F40EE2622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5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3F619-A754-B943-A0E1-8831E8AB2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9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DC3D-FB0B-4942-A582-B9EC44300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6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A67F3-6F24-CB4E-88CE-EBF35DBF9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3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65B74-03BA-B14D-BBB7-6ABB36F45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7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83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11B7A896-D686-C448-A44E-7FCC4B2DF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81000" y="1143000"/>
            <a:ext cx="0" cy="556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9pPr>
    </p:titleStyle>
    <p:bodyStyle>
      <a:lvl1pPr marL="223838" indent="-223838" algn="l" rtl="0" eaLnBrk="0" fontAlgn="base" hangingPunct="0">
        <a:spcBef>
          <a:spcPct val="5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63563" indent="-223838" algn="l" rtl="0" eaLnBrk="0" fontAlgn="base" hangingPunct="0">
        <a:spcBef>
          <a:spcPct val="10000"/>
        </a:spcBef>
        <a:spcAft>
          <a:spcPct val="0"/>
        </a:spcAft>
        <a:buFont typeface="Helvetica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1225" indent="-233363" algn="l" rtl="0" eaLnBrk="0" fontAlgn="base" hangingPunct="0">
        <a:spcBef>
          <a:spcPct val="10000"/>
        </a:spcBef>
        <a:spcAft>
          <a:spcPct val="0"/>
        </a:spcAft>
        <a:buFont typeface="Wingdings" charset="0"/>
        <a:buChar char="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233363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accent2"/>
          </a:solidFill>
          <a:latin typeface="+mj-lt"/>
          <a:ea typeface="+mn-ea"/>
          <a:cs typeface="+mn-cs"/>
        </a:defRPr>
      </a:lvl4pPr>
      <a:lvl5pPr marL="15970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5pPr>
      <a:lvl6pPr marL="20542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6pPr>
      <a:lvl7pPr marL="25114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7pPr>
      <a:lvl8pPr marL="29686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8pPr>
      <a:lvl9pPr marL="34258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b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C99A5B-5B03-425B-9284-2F10A88898BE}" type="slidenum">
              <a:rPr lang="en-US" b="0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7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wmf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microsoft.com/office/2007/relationships/hdphoto" Target="../media/hdphoto1.wdp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2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2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2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gif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25.wmf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28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E1A0D6B-30D6-704B-A190-0595DA43D5C4}" type="slidenum">
              <a:rPr lang="en-US" sz="1400" b="0">
                <a:latin typeface="Times New Roman" charset="0"/>
              </a:rPr>
              <a:pPr eaLnBrk="1" hangingPunct="1"/>
              <a:t>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Congestion Control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10000"/>
            <a:ext cx="7680325" cy="274320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EE122 Fall </a:t>
            </a:r>
            <a:r>
              <a:rPr lang="en-US" sz="2400" dirty="0" smtClean="0">
                <a:latin typeface="Arial" charset="0"/>
              </a:rPr>
              <a:t>2012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Scott Shenker</a:t>
            </a:r>
          </a:p>
          <a:p>
            <a:r>
              <a:rPr lang="en-US" sz="2000" dirty="0">
                <a:latin typeface="Arial" charset="0"/>
              </a:rPr>
              <a:t>http://</a:t>
            </a:r>
            <a:r>
              <a:rPr lang="en-US" sz="2000" dirty="0" err="1">
                <a:latin typeface="Arial" charset="0"/>
              </a:rPr>
              <a:t>inst.eecs.berkeley.edu</a:t>
            </a:r>
            <a:r>
              <a:rPr lang="en-US" sz="2000" dirty="0">
                <a:latin typeface="Arial" charset="0"/>
              </a:rPr>
              <a:t>/~ee122/</a:t>
            </a:r>
          </a:p>
          <a:p>
            <a:r>
              <a:rPr lang="en-US" sz="2000" dirty="0">
                <a:latin typeface="Arial" charset="0"/>
              </a:rPr>
              <a:t>Materials with thanks to Jennifer Rexford, Ion </a:t>
            </a:r>
            <a:r>
              <a:rPr lang="en-US" sz="2000" dirty="0" err="1">
                <a:latin typeface="Arial" charset="0"/>
              </a:rPr>
              <a:t>Stoica</a:t>
            </a:r>
            <a:r>
              <a:rPr lang="en-US" sz="2000" dirty="0">
                <a:latin typeface="Arial" charset="0"/>
              </a:rPr>
              <a:t>, Vern </a:t>
            </a:r>
            <a:r>
              <a:rPr lang="en-US" sz="2000" dirty="0" err="1">
                <a:latin typeface="Arial" charset="0"/>
              </a:rPr>
              <a:t>Paxson</a:t>
            </a:r>
            <a:r>
              <a:rPr lang="en-US" sz="2000" dirty="0">
                <a:latin typeface="Arial" charset="0"/>
              </a:rPr>
              <a:t/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and other colleagues at Princeton and UC Berkeley</a:t>
            </a:r>
          </a:p>
        </p:txBody>
      </p:sp>
      <p:pic>
        <p:nvPicPr>
          <p:cNvPr id="139268" name="Picture 5" descr="j03005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95288"/>
            <a:ext cx="2957512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Simple geometric analysis</a:t>
            </a:r>
          </a:p>
        </p:txBody>
      </p:sp>
      <p:sp>
        <p:nvSpPr>
          <p:cNvPr id="245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42E58B-523F-7441-A2AB-D30092F07C4E}" type="slidenum">
              <a:rPr lang="en-US" sz="1400"/>
              <a:pPr eaLnBrk="1" hangingPunct="1"/>
              <a:t>10</a:t>
            </a:fld>
            <a:endParaRPr lang="en-US" sz="1400"/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1905000" y="1371600"/>
            <a:ext cx="1490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Timeouts</a:t>
            </a:r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cwnd</a:t>
            </a: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800600" y="3028950"/>
            <a:ext cx="3276600" cy="3295650"/>
            <a:chOff x="4800600" y="3028950"/>
            <a:chExt cx="3276600" cy="3295650"/>
          </a:xfrm>
        </p:grpSpPr>
        <p:sp>
          <p:nvSpPr>
            <p:cNvPr id="24602" name="Oval 52"/>
            <p:cNvSpPr>
              <a:spLocks noChangeArrowheads="1"/>
            </p:cNvSpPr>
            <p:nvPr/>
          </p:nvSpPr>
          <p:spPr bwMode="auto">
            <a:xfrm>
              <a:off x="4800600" y="3028950"/>
              <a:ext cx="685800" cy="609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603" name="Straight Connector 60"/>
            <p:cNvCxnSpPr>
              <a:cxnSpLocks noChangeShapeType="1"/>
              <a:stCxn id="24602" idx="5"/>
              <a:endCxn id="24605" idx="0"/>
            </p:cNvCxnSpPr>
            <p:nvPr/>
          </p:nvCxnSpPr>
          <p:spPr bwMode="auto">
            <a:xfrm rot="16200000" flipH="1">
              <a:off x="5839619" y="3096419"/>
              <a:ext cx="412750" cy="13192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4604" name="Group 5"/>
            <p:cNvGrpSpPr>
              <a:grpSpLocks/>
            </p:cNvGrpSpPr>
            <p:nvPr/>
          </p:nvGrpSpPr>
          <p:grpSpPr bwMode="auto">
            <a:xfrm>
              <a:off x="5334000" y="3962400"/>
              <a:ext cx="2743200" cy="2362200"/>
              <a:chOff x="5334000" y="3962400"/>
              <a:chExt cx="2743200" cy="2362200"/>
            </a:xfrm>
          </p:grpSpPr>
          <p:sp>
            <p:nvSpPr>
              <p:cNvPr id="24605" name="Oval 53"/>
              <p:cNvSpPr>
                <a:spLocks noChangeArrowheads="1"/>
              </p:cNvSpPr>
              <p:nvPr/>
            </p:nvSpPr>
            <p:spPr bwMode="auto">
              <a:xfrm>
                <a:off x="5334000" y="3962400"/>
                <a:ext cx="2743200" cy="23622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Freeform 55"/>
              <p:cNvSpPr>
                <a:spLocks noChangeArrowheads="1"/>
              </p:cNvSpPr>
              <p:nvPr/>
            </p:nvSpPr>
            <p:spPr bwMode="auto">
              <a:xfrm>
                <a:off x="5614988" y="5478463"/>
                <a:ext cx="542925" cy="338137"/>
              </a:xfrm>
              <a:custGeom>
                <a:avLst/>
                <a:gdLst>
                  <a:gd name="T0" fmla="*/ 0 w 542872"/>
                  <a:gd name="T1" fmla="*/ 333430 h 339324"/>
                  <a:gd name="T2" fmla="*/ 281266 w 542872"/>
                  <a:gd name="T3" fmla="*/ 333430 h 339324"/>
                  <a:gd name="T4" fmla="*/ 281266 w 542872"/>
                  <a:gd name="T5" fmla="*/ 152424 h 339324"/>
                  <a:gd name="T6" fmla="*/ 543137 w 542872"/>
                  <a:gd name="T7" fmla="*/ 152424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Freeform 56"/>
              <p:cNvSpPr>
                <a:spLocks noChangeArrowheads="1"/>
              </p:cNvSpPr>
              <p:nvPr/>
            </p:nvSpPr>
            <p:spPr bwMode="auto">
              <a:xfrm>
                <a:off x="6153150" y="513873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Freeform 57"/>
              <p:cNvSpPr>
                <a:spLocks noChangeArrowheads="1"/>
              </p:cNvSpPr>
              <p:nvPr/>
            </p:nvSpPr>
            <p:spPr bwMode="auto">
              <a:xfrm>
                <a:off x="6691313" y="4799013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Freeform 58"/>
              <p:cNvSpPr>
                <a:spLocks noChangeArrowheads="1"/>
              </p:cNvSpPr>
              <p:nvPr/>
            </p:nvSpPr>
            <p:spPr bwMode="auto">
              <a:xfrm>
                <a:off x="7229475" y="445928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TextBox 65"/>
              <p:cNvSpPr txBox="1">
                <a:spLocks noChangeArrowheads="1"/>
              </p:cNvSpPr>
              <p:nvPr/>
            </p:nvSpPr>
            <p:spPr bwMode="auto">
              <a:xfrm>
                <a:off x="5826125" y="4821238"/>
                <a:ext cx="327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/>
                  <a:t>1</a:t>
                </a:r>
              </a:p>
            </p:txBody>
          </p:sp>
          <p:sp>
            <p:nvSpPr>
              <p:cNvPr id="24611" name="TextBox 66"/>
              <p:cNvSpPr txBox="1">
                <a:spLocks noChangeArrowheads="1"/>
              </p:cNvSpPr>
              <p:nvPr/>
            </p:nvSpPr>
            <p:spPr bwMode="auto">
              <a:xfrm>
                <a:off x="6781800" y="5619750"/>
                <a:ext cx="708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1">
                    <a:latin typeface="Times New Roman" charset="0"/>
                    <a:cs typeface="Times New Roman" charset="0"/>
                  </a:rPr>
                  <a:t>RTT</a:t>
                </a:r>
              </a:p>
            </p:txBody>
          </p:sp>
          <p:cxnSp>
            <p:nvCxnSpPr>
              <p:cNvPr id="24612" name="Straight Arrow Connector 68"/>
              <p:cNvCxnSpPr>
                <a:cxnSpLocks noChangeShapeType="1"/>
              </p:cNvCxnSpPr>
              <p:nvPr/>
            </p:nvCxnSpPr>
            <p:spPr bwMode="auto">
              <a:xfrm rot="10800000">
                <a:off x="7085013" y="4953000"/>
                <a:ext cx="1587" cy="663575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13" name="Straight Arrow Connector 69"/>
              <p:cNvCxnSpPr>
                <a:cxnSpLocks noChangeShapeType="1"/>
              </p:cNvCxnSpPr>
              <p:nvPr/>
            </p:nvCxnSpPr>
            <p:spPr bwMode="auto">
              <a:xfrm>
                <a:off x="6153150" y="5027613"/>
                <a:ext cx="819150" cy="1587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01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02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00050" y="4953000"/>
          <a:ext cx="447675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03" name="Equation" r:id="rId7" imgW="2857500" imgH="1143000" progId="Equation.3">
                  <p:embed/>
                </p:oleObj>
              </mc:Choice>
              <mc:Fallback>
                <p:oleObj name="Equation" r:id="rId7" imgW="28575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4953000"/>
                        <a:ext cx="447675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039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CA1C2E3-BF5B-0742-A879-24531B612FDE}" type="slidenum">
              <a:rPr lang="en-US" sz="1400" b="0">
                <a:latin typeface="Times New Roman" charset="0"/>
              </a:rPr>
              <a:pPr eaLnBrk="1" hangingPunct="1"/>
              <a:t>11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AIMD Starts Too Slowly!</a:t>
            </a:r>
          </a:p>
        </p:txBody>
      </p:sp>
      <p:sp>
        <p:nvSpPr>
          <p:cNvPr id="76803" name="Freeform 3"/>
          <p:cNvSpPr>
            <a:spLocks/>
          </p:cNvSpPr>
          <p:nvPr/>
        </p:nvSpPr>
        <p:spPr bwMode="auto">
          <a:xfrm>
            <a:off x="1143000" y="2713038"/>
            <a:ext cx="7010400" cy="31242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4" name="Freeform 4"/>
          <p:cNvSpPr>
            <a:spLocks/>
          </p:cNvSpPr>
          <p:nvPr/>
        </p:nvSpPr>
        <p:spPr bwMode="auto">
          <a:xfrm>
            <a:off x="1143000" y="3856038"/>
            <a:ext cx="7162800" cy="1981200"/>
          </a:xfrm>
          <a:custGeom>
            <a:avLst/>
            <a:gdLst>
              <a:gd name="T0" fmla="*/ 0 w 4512"/>
              <a:gd name="T1" fmla="*/ 2147483647 h 1248"/>
              <a:gd name="T2" fmla="*/ 2147483647 w 4512"/>
              <a:gd name="T3" fmla="*/ 2147483647 h 1248"/>
              <a:gd name="T4" fmla="*/ 2147483647 w 4512"/>
              <a:gd name="T5" fmla="*/ 2147483647 h 1248"/>
              <a:gd name="T6" fmla="*/ 2147483647 w 4512"/>
              <a:gd name="T7" fmla="*/ 2147483647 h 1248"/>
              <a:gd name="T8" fmla="*/ 2147483647 w 4512"/>
              <a:gd name="T9" fmla="*/ 2147483647 h 1248"/>
              <a:gd name="T10" fmla="*/ 2147483647 w 4512"/>
              <a:gd name="T11" fmla="*/ 0 h 1248"/>
              <a:gd name="T12" fmla="*/ 2147483647 w 4512"/>
              <a:gd name="T13" fmla="*/ 2147483647 h 1248"/>
              <a:gd name="T14" fmla="*/ 2147483647 w 4512"/>
              <a:gd name="T15" fmla="*/ 2147483647 h 1248"/>
              <a:gd name="T16" fmla="*/ 2147483647 w 4512"/>
              <a:gd name="T17" fmla="*/ 2147483647 h 1248"/>
              <a:gd name="T18" fmla="*/ 2147483647 w 4512"/>
              <a:gd name="T19" fmla="*/ 2147483647 h 1248"/>
              <a:gd name="T20" fmla="*/ 2147483647 w 4512"/>
              <a:gd name="T21" fmla="*/ 2147483647 h 1248"/>
              <a:gd name="T22" fmla="*/ 2147483647 w 4512"/>
              <a:gd name="T23" fmla="*/ 2147483647 h 12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12"/>
              <a:gd name="T37" fmla="*/ 0 h 1248"/>
              <a:gd name="T38" fmla="*/ 4512 w 4512"/>
              <a:gd name="T39" fmla="*/ 1248 h 12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12" h="1248">
                <a:moveTo>
                  <a:pt x="0" y="1248"/>
                </a:moveTo>
                <a:lnTo>
                  <a:pt x="1152" y="336"/>
                </a:lnTo>
                <a:lnTo>
                  <a:pt x="1152" y="816"/>
                </a:lnTo>
                <a:lnTo>
                  <a:pt x="1536" y="528"/>
                </a:lnTo>
                <a:lnTo>
                  <a:pt x="1536" y="960"/>
                </a:lnTo>
                <a:lnTo>
                  <a:pt x="2832" y="0"/>
                </a:lnTo>
                <a:lnTo>
                  <a:pt x="2832" y="720"/>
                </a:lnTo>
                <a:lnTo>
                  <a:pt x="3504" y="240"/>
                </a:lnTo>
                <a:lnTo>
                  <a:pt x="3504" y="864"/>
                </a:lnTo>
                <a:lnTo>
                  <a:pt x="4224" y="288"/>
                </a:lnTo>
                <a:lnTo>
                  <a:pt x="4224" y="816"/>
                </a:lnTo>
                <a:lnTo>
                  <a:pt x="4512" y="576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7123113" y="5761038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t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569913" y="2179638"/>
            <a:ext cx="1182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Window</a:t>
            </a:r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>
            <a:off x="3733800" y="53800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3733800" y="46942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>
            <a:off x="3962400" y="469423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2971800" y="34750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>
            <a:off x="3581400" y="37036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>
            <a:off x="5638800" y="29416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3" name="Line 13"/>
          <p:cNvSpPr>
            <a:spLocks noChangeShapeType="1"/>
          </p:cNvSpPr>
          <p:nvPr/>
        </p:nvSpPr>
        <p:spPr bwMode="auto">
          <a:xfrm>
            <a:off x="6705600" y="33226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7848600" y="33988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5" name="AutoShape 15"/>
          <p:cNvSpPr>
            <a:spLocks noChangeArrowheads="1"/>
          </p:cNvSpPr>
          <p:nvPr/>
        </p:nvSpPr>
        <p:spPr bwMode="auto">
          <a:xfrm>
            <a:off x="2266950" y="5661025"/>
            <a:ext cx="2343150" cy="609600"/>
          </a:xfrm>
          <a:prstGeom prst="wedgeRectCallout">
            <a:avLst>
              <a:gd name="adj1" fmla="val -64972"/>
              <a:gd name="adj2" fmla="val -111718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b="0">
                <a:latin typeface="Comic Sans MS" charset="0"/>
              </a:rPr>
              <a:t>It could take a long time to get started!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496888" y="1277938"/>
            <a:ext cx="8228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CC0000"/>
                </a:solidFill>
                <a:latin typeface="Arial" charset="0"/>
              </a:rPr>
              <a:t>Need to start with a small CWND to avoid overloading the network.</a:t>
            </a:r>
          </a:p>
        </p:txBody>
      </p:sp>
    </p:spTree>
    <p:extLst>
      <p:ext uri="{BB962C8B-B14F-4D97-AF65-F5344CB8AC3E}">
        <p14:creationId xmlns:p14="http://schemas.microsoft.com/office/powerpoint/2010/main" val="60872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“Slow-Start”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a small congestion window</a:t>
            </a:r>
          </a:p>
          <a:p>
            <a:pPr lvl="1"/>
            <a:r>
              <a:rPr lang="en-US" dirty="0"/>
              <a:t>Initially, CWND is 1 MSS</a:t>
            </a:r>
          </a:p>
          <a:p>
            <a:pPr lvl="1"/>
            <a:r>
              <a:rPr lang="en-US" dirty="0"/>
              <a:t>So, initial sending rate is MSS/</a:t>
            </a:r>
            <a:r>
              <a:rPr lang="en-US" dirty="0" smtClean="0"/>
              <a:t>RTT</a:t>
            </a:r>
          </a:p>
          <a:p>
            <a:pPr lvl="8"/>
            <a:endParaRPr lang="en-US" dirty="0"/>
          </a:p>
          <a:p>
            <a:r>
              <a:rPr lang="en-US" dirty="0"/>
              <a:t>But want to increase </a:t>
            </a:r>
            <a:r>
              <a:rPr lang="en-US" dirty="0" smtClean="0"/>
              <a:t>quickly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ather </a:t>
            </a:r>
            <a:r>
              <a:rPr lang="en-US" dirty="0"/>
              <a:t>than just use additive </a:t>
            </a:r>
            <a:r>
              <a:rPr lang="en-US" dirty="0" smtClean="0"/>
              <a:t>increase….</a:t>
            </a:r>
          </a:p>
          <a:p>
            <a:pPr lvl="1"/>
            <a:r>
              <a:rPr lang="en-US" dirty="0" smtClean="0"/>
              <a:t>..we </a:t>
            </a:r>
            <a:r>
              <a:rPr lang="en-US" dirty="0"/>
              <a:t>enter “slow-</a:t>
            </a:r>
            <a:r>
              <a:rPr lang="en-US" dirty="0" smtClean="0"/>
              <a:t>start” </a:t>
            </a:r>
            <a:r>
              <a:rPr lang="en-US" dirty="0"/>
              <a:t>phase (actually “fast start”)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Sender starts </a:t>
            </a:r>
            <a:r>
              <a:rPr lang="en-US" dirty="0"/>
              <a:t>at a slow rate (hence the name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increases exponentially until first </a:t>
            </a:r>
            <a:r>
              <a:rPr lang="en-US" dirty="0" smtClean="0"/>
              <a:t>loss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DBFE100-6529-FA40-8879-785F1D0B1319}" type="slidenum">
              <a:rPr lang="en-US" sz="1400" b="0">
                <a:latin typeface="Times New Roman" charset="0"/>
              </a:rPr>
              <a:pPr eaLnBrk="1" hangingPunct="1"/>
              <a:t>13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Slow Start in Action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71600" y="1238250"/>
            <a:ext cx="63246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800" b="0">
                <a:latin typeface="Arial" charset="0"/>
              </a:rPr>
              <a:t>Double CWND per round-trip time</a:t>
            </a:r>
          </a:p>
          <a:p>
            <a:pPr algn="l">
              <a:lnSpc>
                <a:spcPct val="70000"/>
              </a:lnSpc>
            </a:pPr>
            <a:endParaRPr lang="en-US" sz="2800" b="0">
              <a:latin typeface="Arial" charset="0"/>
            </a:endParaRPr>
          </a:p>
          <a:p>
            <a:pPr algn="l"/>
            <a:r>
              <a:rPr lang="en-US" sz="2800" b="0">
                <a:latin typeface="Arial" charset="0"/>
              </a:rPr>
              <a:t>Simple implementation:</a:t>
            </a:r>
          </a:p>
          <a:p>
            <a:pPr algn="l"/>
            <a:r>
              <a:rPr lang="en-US" sz="2800" b="0">
                <a:latin typeface="Arial" charset="0"/>
              </a:rPr>
              <a:t>	on each ack, CWND += MSS</a:t>
            </a: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1371600" y="38862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1295400" y="57150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62" name="Line 6"/>
          <p:cNvSpPr>
            <a:spLocks noChangeShapeType="1"/>
          </p:cNvSpPr>
          <p:nvPr/>
        </p:nvSpPr>
        <p:spPr bwMode="auto">
          <a:xfrm>
            <a:off x="1600200" y="3886200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64" name="Line 8"/>
          <p:cNvSpPr>
            <a:spLocks noChangeShapeType="1"/>
          </p:cNvSpPr>
          <p:nvPr/>
        </p:nvSpPr>
        <p:spPr bwMode="auto">
          <a:xfrm>
            <a:off x="3429000" y="3886200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66" name="Line 10"/>
          <p:cNvSpPr>
            <a:spLocks noChangeShapeType="1"/>
          </p:cNvSpPr>
          <p:nvPr/>
        </p:nvSpPr>
        <p:spPr bwMode="auto">
          <a:xfrm>
            <a:off x="3733800" y="3886200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74" name="Rectangle 18"/>
          <p:cNvSpPr>
            <a:spLocks noChangeArrowheads="1"/>
          </p:cNvSpPr>
          <p:nvPr/>
        </p:nvSpPr>
        <p:spPr bwMode="auto">
          <a:xfrm>
            <a:off x="1600200" y="36576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275" name="Line 19"/>
          <p:cNvSpPr>
            <a:spLocks noChangeShapeType="1"/>
          </p:cNvSpPr>
          <p:nvPr/>
        </p:nvSpPr>
        <p:spPr bwMode="auto">
          <a:xfrm>
            <a:off x="18288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76" name="Rectangle 20"/>
          <p:cNvSpPr>
            <a:spLocks noChangeArrowheads="1"/>
          </p:cNvSpPr>
          <p:nvPr/>
        </p:nvSpPr>
        <p:spPr bwMode="auto">
          <a:xfrm>
            <a:off x="3429000" y="36576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277" name="Line 21"/>
          <p:cNvSpPr>
            <a:spLocks noChangeShapeType="1"/>
          </p:cNvSpPr>
          <p:nvPr/>
        </p:nvSpPr>
        <p:spPr bwMode="auto">
          <a:xfrm>
            <a:off x="3657600" y="3659188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78" name="Rectangle 22"/>
          <p:cNvSpPr>
            <a:spLocks noChangeArrowheads="1"/>
          </p:cNvSpPr>
          <p:nvPr/>
        </p:nvSpPr>
        <p:spPr bwMode="auto">
          <a:xfrm>
            <a:off x="3810000" y="36576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279" name="Line 23"/>
          <p:cNvSpPr>
            <a:spLocks noChangeShapeType="1"/>
          </p:cNvSpPr>
          <p:nvPr/>
        </p:nvSpPr>
        <p:spPr bwMode="auto">
          <a:xfrm>
            <a:off x="40386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98" name="Text Box 42"/>
          <p:cNvSpPr txBox="1">
            <a:spLocks noChangeArrowheads="1"/>
          </p:cNvSpPr>
          <p:nvPr/>
        </p:nvSpPr>
        <p:spPr bwMode="auto">
          <a:xfrm>
            <a:off x="1676400" y="456088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D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2438400" y="3886200"/>
            <a:ext cx="990600" cy="1828800"/>
            <a:chOff x="1536" y="2448"/>
            <a:chExt cx="624" cy="1152"/>
          </a:xfrm>
        </p:grpSpPr>
        <p:sp>
          <p:nvSpPr>
            <p:cNvPr id="80972" name="Line 7"/>
            <p:cNvSpPr>
              <a:spLocks noChangeShapeType="1"/>
            </p:cNvSpPr>
            <p:nvPr/>
          </p:nvSpPr>
          <p:spPr bwMode="auto">
            <a:xfrm flipV="1">
              <a:off x="1536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3" name="Text Box 43"/>
            <p:cNvSpPr txBox="1">
              <a:spLocks noChangeArrowheads="1"/>
            </p:cNvSpPr>
            <p:nvPr/>
          </p:nvSpPr>
          <p:spPr bwMode="auto">
            <a:xfrm>
              <a:off x="1664" y="288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</p:grpSp>
      <p:sp>
        <p:nvSpPr>
          <p:cNvPr id="992300" name="Text Box 44"/>
          <p:cNvSpPr txBox="1">
            <a:spLocks noChangeArrowheads="1"/>
          </p:cNvSpPr>
          <p:nvPr/>
        </p:nvSpPr>
        <p:spPr bwMode="auto">
          <a:xfrm>
            <a:off x="3505200" y="44958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D</a:t>
            </a:r>
          </a:p>
        </p:txBody>
      </p:sp>
      <p:sp>
        <p:nvSpPr>
          <p:cNvPr id="992301" name="Text Box 45"/>
          <p:cNvSpPr txBox="1">
            <a:spLocks noChangeArrowheads="1"/>
          </p:cNvSpPr>
          <p:nvPr/>
        </p:nvSpPr>
        <p:spPr bwMode="auto">
          <a:xfrm>
            <a:off x="3784600" y="44958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D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4267200" y="3886200"/>
            <a:ext cx="990600" cy="1828800"/>
            <a:chOff x="2688" y="2448"/>
            <a:chExt cx="624" cy="1152"/>
          </a:xfrm>
        </p:grpSpPr>
        <p:sp>
          <p:nvSpPr>
            <p:cNvPr id="80970" name="Line 9"/>
            <p:cNvSpPr>
              <a:spLocks noChangeShapeType="1"/>
            </p:cNvSpPr>
            <p:nvPr/>
          </p:nvSpPr>
          <p:spPr bwMode="auto">
            <a:xfrm flipV="1">
              <a:off x="2688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1" name="Text Box 46"/>
            <p:cNvSpPr txBox="1">
              <a:spLocks noChangeArrowheads="1"/>
            </p:cNvSpPr>
            <p:nvPr/>
          </p:nvSpPr>
          <p:spPr bwMode="auto">
            <a:xfrm>
              <a:off x="2832" y="2832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4572000" y="3886200"/>
            <a:ext cx="990600" cy="1828800"/>
            <a:chOff x="2880" y="2448"/>
            <a:chExt cx="624" cy="1152"/>
          </a:xfrm>
        </p:grpSpPr>
        <p:sp>
          <p:nvSpPr>
            <p:cNvPr id="80968" name="Line 11"/>
            <p:cNvSpPr>
              <a:spLocks noChangeShapeType="1"/>
            </p:cNvSpPr>
            <p:nvPr/>
          </p:nvSpPr>
          <p:spPr bwMode="auto">
            <a:xfrm flipV="1">
              <a:off x="2880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9" name="Text Box 47"/>
            <p:cNvSpPr txBox="1">
              <a:spLocks noChangeArrowheads="1"/>
            </p:cNvSpPr>
            <p:nvPr/>
          </p:nvSpPr>
          <p:spPr bwMode="auto">
            <a:xfrm>
              <a:off x="3024" y="2832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5257800" y="3886200"/>
            <a:ext cx="1143000" cy="1828800"/>
            <a:chOff x="3312" y="2448"/>
            <a:chExt cx="720" cy="1152"/>
          </a:xfrm>
        </p:grpSpPr>
        <p:sp>
          <p:nvSpPr>
            <p:cNvPr id="80964" name="Line 12"/>
            <p:cNvSpPr>
              <a:spLocks noChangeShapeType="1"/>
            </p:cNvSpPr>
            <p:nvPr/>
          </p:nvSpPr>
          <p:spPr bwMode="auto">
            <a:xfrm>
              <a:off x="3312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5" name="Line 14"/>
            <p:cNvSpPr>
              <a:spLocks noChangeShapeType="1"/>
            </p:cNvSpPr>
            <p:nvPr/>
          </p:nvSpPr>
          <p:spPr bwMode="auto">
            <a:xfrm>
              <a:off x="350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6" name="Text Box 48"/>
            <p:cNvSpPr txBox="1">
              <a:spLocks noChangeArrowheads="1"/>
            </p:cNvSpPr>
            <p:nvPr/>
          </p:nvSpPr>
          <p:spPr bwMode="auto">
            <a:xfrm>
              <a:off x="3360" y="283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  <p:sp>
          <p:nvSpPr>
            <p:cNvPr id="80967" name="Text Box 49"/>
            <p:cNvSpPr txBox="1">
              <a:spLocks noChangeArrowheads="1"/>
            </p:cNvSpPr>
            <p:nvPr/>
          </p:nvSpPr>
          <p:spPr bwMode="auto">
            <a:xfrm>
              <a:off x="3536" y="283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</p:grpSp>
      <p:sp>
        <p:nvSpPr>
          <p:cNvPr id="80918" name="Text Box 54"/>
          <p:cNvSpPr txBox="1">
            <a:spLocks noChangeArrowheads="1"/>
          </p:cNvSpPr>
          <p:nvPr/>
        </p:nvSpPr>
        <p:spPr bwMode="auto">
          <a:xfrm>
            <a:off x="609600" y="3581400"/>
            <a:ext cx="69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Comic Sans MS" charset="0"/>
              </a:rPr>
              <a:t>Src</a:t>
            </a:r>
          </a:p>
        </p:txBody>
      </p:sp>
      <p:sp>
        <p:nvSpPr>
          <p:cNvPr id="80919" name="Text Box 55"/>
          <p:cNvSpPr txBox="1">
            <a:spLocks noChangeArrowheads="1"/>
          </p:cNvSpPr>
          <p:nvPr/>
        </p:nvSpPr>
        <p:spPr bwMode="auto">
          <a:xfrm>
            <a:off x="609600" y="54102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Comic Sans MS" charset="0"/>
              </a:rPr>
              <a:t>Dest</a:t>
            </a:r>
          </a:p>
        </p:txBody>
      </p: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5943600" y="3886200"/>
            <a:ext cx="1219200" cy="1828800"/>
            <a:chOff x="3744" y="2448"/>
            <a:chExt cx="768" cy="1152"/>
          </a:xfrm>
        </p:grpSpPr>
        <p:sp>
          <p:nvSpPr>
            <p:cNvPr id="80960" name="Line 16"/>
            <p:cNvSpPr>
              <a:spLocks noChangeShapeType="1"/>
            </p:cNvSpPr>
            <p:nvPr/>
          </p:nvSpPr>
          <p:spPr bwMode="auto">
            <a:xfrm>
              <a:off x="374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1" name="Text Box 52"/>
            <p:cNvSpPr txBox="1">
              <a:spLocks noChangeArrowheads="1"/>
            </p:cNvSpPr>
            <p:nvPr/>
          </p:nvSpPr>
          <p:spPr bwMode="auto">
            <a:xfrm>
              <a:off x="3776" y="283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  <p:sp>
          <p:nvSpPr>
            <p:cNvPr id="80962" name="Line 56"/>
            <p:cNvSpPr>
              <a:spLocks noChangeShapeType="1"/>
            </p:cNvSpPr>
            <p:nvPr/>
          </p:nvSpPr>
          <p:spPr bwMode="auto">
            <a:xfrm>
              <a:off x="398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3" name="Text Box 57"/>
            <p:cNvSpPr txBox="1">
              <a:spLocks noChangeArrowheads="1"/>
            </p:cNvSpPr>
            <p:nvPr/>
          </p:nvSpPr>
          <p:spPr bwMode="auto">
            <a:xfrm>
              <a:off x="4016" y="281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</p:grpSp>
      <p:sp>
        <p:nvSpPr>
          <p:cNvPr id="992318" name="Text Box 62"/>
          <p:cNvSpPr txBox="1">
            <a:spLocks noChangeArrowheads="1"/>
          </p:cNvSpPr>
          <p:nvPr/>
        </p:nvSpPr>
        <p:spPr bwMode="auto">
          <a:xfrm>
            <a:off x="1600200" y="3324225"/>
            <a:ext cx="29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solidFill>
                  <a:srgbClr val="000099"/>
                </a:solidFill>
                <a:latin typeface="Comic Sans MS" charset="0"/>
              </a:rPr>
              <a:t>1</a:t>
            </a:r>
          </a:p>
        </p:txBody>
      </p:sp>
      <p:sp>
        <p:nvSpPr>
          <p:cNvPr id="992319" name="Text Box 63"/>
          <p:cNvSpPr txBox="1">
            <a:spLocks noChangeArrowheads="1"/>
          </p:cNvSpPr>
          <p:nvPr/>
        </p:nvSpPr>
        <p:spPr bwMode="auto">
          <a:xfrm>
            <a:off x="3657600" y="3336925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solidFill>
                  <a:srgbClr val="000099"/>
                </a:solidFill>
                <a:latin typeface="Comic Sans MS" charset="0"/>
              </a:rPr>
              <a:t>2</a:t>
            </a:r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5715000" y="3349625"/>
            <a:ext cx="990600" cy="460375"/>
            <a:chOff x="3600" y="2110"/>
            <a:chExt cx="624" cy="290"/>
          </a:xfrm>
        </p:grpSpPr>
        <p:sp>
          <p:nvSpPr>
            <p:cNvPr id="80955" name="Rectangle 32"/>
            <p:cNvSpPr>
              <a:spLocks noChangeArrowheads="1"/>
            </p:cNvSpPr>
            <p:nvPr/>
          </p:nvSpPr>
          <p:spPr bwMode="auto">
            <a:xfrm>
              <a:off x="379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6" name="Line 33"/>
            <p:cNvSpPr>
              <a:spLocks noChangeShapeType="1"/>
            </p:cNvSpPr>
            <p:nvPr/>
          </p:nvSpPr>
          <p:spPr bwMode="auto">
            <a:xfrm>
              <a:off x="393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7" name="Rectangle 58"/>
            <p:cNvSpPr>
              <a:spLocks noChangeArrowheads="1"/>
            </p:cNvSpPr>
            <p:nvPr/>
          </p:nvSpPr>
          <p:spPr bwMode="auto">
            <a:xfrm>
              <a:off x="403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8" name="Line 59"/>
            <p:cNvSpPr>
              <a:spLocks noChangeShapeType="1"/>
            </p:cNvSpPr>
            <p:nvPr/>
          </p:nvSpPr>
          <p:spPr bwMode="auto">
            <a:xfrm>
              <a:off x="417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9" name="Text Box 64"/>
            <p:cNvSpPr txBox="1">
              <a:spLocks noChangeArrowheads="1"/>
            </p:cNvSpPr>
            <p:nvPr/>
          </p:nvSpPr>
          <p:spPr bwMode="auto">
            <a:xfrm>
              <a:off x="3600" y="2110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>
                  <a:solidFill>
                    <a:srgbClr val="000099"/>
                  </a:solidFill>
                  <a:latin typeface="Comic Sans MS" charset="0"/>
                </a:rPr>
                <a:t>4</a:t>
              </a:r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5257800" y="3344863"/>
            <a:ext cx="685800" cy="465137"/>
            <a:chOff x="3312" y="2107"/>
            <a:chExt cx="432" cy="293"/>
          </a:xfrm>
        </p:grpSpPr>
        <p:sp>
          <p:nvSpPr>
            <p:cNvPr id="80949" name="Rectangle 26"/>
            <p:cNvSpPr>
              <a:spLocks noChangeArrowheads="1"/>
            </p:cNvSpPr>
            <p:nvPr/>
          </p:nvSpPr>
          <p:spPr bwMode="auto">
            <a:xfrm>
              <a:off x="355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0" name="Line 27"/>
            <p:cNvSpPr>
              <a:spLocks noChangeShapeType="1"/>
            </p:cNvSpPr>
            <p:nvPr/>
          </p:nvSpPr>
          <p:spPr bwMode="auto">
            <a:xfrm>
              <a:off x="369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951" name="Group 69"/>
            <p:cNvGrpSpPr>
              <a:grpSpLocks/>
            </p:cNvGrpSpPr>
            <p:nvPr/>
          </p:nvGrpSpPr>
          <p:grpSpPr bwMode="auto">
            <a:xfrm>
              <a:off x="3312" y="2107"/>
              <a:ext cx="262" cy="293"/>
              <a:chOff x="3312" y="2107"/>
              <a:chExt cx="262" cy="293"/>
            </a:xfrm>
          </p:grpSpPr>
          <p:sp>
            <p:nvSpPr>
              <p:cNvPr id="80952" name="Rectangle 24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192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53" name="Line 25"/>
              <p:cNvSpPr>
                <a:spLocks noChangeShapeType="1"/>
              </p:cNvSpPr>
              <p:nvPr/>
            </p:nvSpPr>
            <p:spPr bwMode="auto">
              <a:xfrm flipH="1">
                <a:off x="3456" y="23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54" name="Text Box 66"/>
              <p:cNvSpPr txBox="1">
                <a:spLocks noChangeArrowheads="1"/>
              </p:cNvSpPr>
              <p:nvPr/>
            </p:nvSpPr>
            <p:spPr bwMode="auto">
              <a:xfrm>
                <a:off x="3360" y="2107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b="0">
                    <a:solidFill>
                      <a:srgbClr val="000099"/>
                    </a:solidFill>
                    <a:latin typeface="Comic Sans MS" charset="0"/>
                  </a:rPr>
                  <a:t>3</a:t>
                </a:r>
              </a:p>
            </p:txBody>
          </p:sp>
        </p:grpSp>
      </p:grpSp>
      <p:sp>
        <p:nvSpPr>
          <p:cNvPr id="992331" name="Oval 75"/>
          <p:cNvSpPr>
            <a:spLocks noChangeArrowheads="1"/>
          </p:cNvSpPr>
          <p:nvPr/>
        </p:nvSpPr>
        <p:spPr bwMode="auto">
          <a:xfrm>
            <a:off x="3733800" y="3581400"/>
            <a:ext cx="2286000" cy="381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6096000" y="3352800"/>
            <a:ext cx="2473325" cy="2362200"/>
            <a:chOff x="3840" y="2112"/>
            <a:chExt cx="1558" cy="1488"/>
          </a:xfrm>
        </p:grpSpPr>
        <p:sp>
          <p:nvSpPr>
            <p:cNvPr id="80928" name="Line 77"/>
            <p:cNvSpPr>
              <a:spLocks noChangeShapeType="1"/>
            </p:cNvSpPr>
            <p:nvPr/>
          </p:nvSpPr>
          <p:spPr bwMode="auto">
            <a:xfrm flipV="1">
              <a:off x="3840" y="2450"/>
              <a:ext cx="623" cy="1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9" name="Line 78"/>
            <p:cNvSpPr>
              <a:spLocks noChangeShapeType="1"/>
            </p:cNvSpPr>
            <p:nvPr/>
          </p:nvSpPr>
          <p:spPr bwMode="auto">
            <a:xfrm flipV="1">
              <a:off x="403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0" name="Line 79"/>
            <p:cNvSpPr>
              <a:spLocks noChangeShapeType="1"/>
            </p:cNvSpPr>
            <p:nvPr/>
          </p:nvSpPr>
          <p:spPr bwMode="auto">
            <a:xfrm flipV="1">
              <a:off x="427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1" name="Rectangle 80"/>
            <p:cNvSpPr>
              <a:spLocks noChangeArrowheads="1"/>
            </p:cNvSpPr>
            <p:nvPr/>
          </p:nvSpPr>
          <p:spPr bwMode="auto">
            <a:xfrm>
              <a:off x="446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2" name="Line 81"/>
            <p:cNvSpPr>
              <a:spLocks noChangeShapeType="1"/>
            </p:cNvSpPr>
            <p:nvPr/>
          </p:nvSpPr>
          <p:spPr bwMode="auto">
            <a:xfrm>
              <a:off x="4608" y="2305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3" name="Rectangle 82"/>
            <p:cNvSpPr>
              <a:spLocks noChangeArrowheads="1"/>
            </p:cNvSpPr>
            <p:nvPr/>
          </p:nvSpPr>
          <p:spPr bwMode="auto">
            <a:xfrm>
              <a:off x="470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4" name="Line 83"/>
            <p:cNvSpPr>
              <a:spLocks noChangeShapeType="1"/>
            </p:cNvSpPr>
            <p:nvPr/>
          </p:nvSpPr>
          <p:spPr bwMode="auto">
            <a:xfrm>
              <a:off x="4848" y="2305"/>
              <a:ext cx="0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5" name="Rectangle 84"/>
            <p:cNvSpPr>
              <a:spLocks noChangeArrowheads="1"/>
            </p:cNvSpPr>
            <p:nvPr/>
          </p:nvSpPr>
          <p:spPr bwMode="auto">
            <a:xfrm>
              <a:off x="494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6" name="Line 85"/>
            <p:cNvSpPr>
              <a:spLocks noChangeShapeType="1"/>
            </p:cNvSpPr>
            <p:nvPr/>
          </p:nvSpPr>
          <p:spPr bwMode="auto">
            <a:xfrm>
              <a:off x="5088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7" name="Rectangle 86"/>
            <p:cNvSpPr>
              <a:spLocks noChangeArrowheads="1"/>
            </p:cNvSpPr>
            <p:nvPr/>
          </p:nvSpPr>
          <p:spPr bwMode="auto">
            <a:xfrm>
              <a:off x="518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8" name="Line 87"/>
            <p:cNvSpPr>
              <a:spLocks noChangeShapeType="1"/>
            </p:cNvSpPr>
            <p:nvPr/>
          </p:nvSpPr>
          <p:spPr bwMode="auto">
            <a:xfrm>
              <a:off x="5328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9" name="Line 88"/>
            <p:cNvSpPr>
              <a:spLocks noChangeShapeType="1"/>
            </p:cNvSpPr>
            <p:nvPr/>
          </p:nvSpPr>
          <p:spPr bwMode="auto">
            <a:xfrm>
              <a:off x="4464" y="2496"/>
              <a:ext cx="192" cy="3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0" name="Line 89"/>
            <p:cNvSpPr>
              <a:spLocks noChangeShapeType="1"/>
            </p:cNvSpPr>
            <p:nvPr/>
          </p:nvSpPr>
          <p:spPr bwMode="auto">
            <a:xfrm>
              <a:off x="4656" y="2496"/>
              <a:ext cx="183" cy="36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1" name="Line 90"/>
            <p:cNvSpPr>
              <a:spLocks noChangeShapeType="1"/>
            </p:cNvSpPr>
            <p:nvPr/>
          </p:nvSpPr>
          <p:spPr bwMode="auto">
            <a:xfrm>
              <a:off x="4896" y="2496"/>
              <a:ext cx="183" cy="36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2" name="Line 91"/>
            <p:cNvSpPr>
              <a:spLocks noChangeShapeType="1"/>
            </p:cNvSpPr>
            <p:nvPr/>
          </p:nvSpPr>
          <p:spPr bwMode="auto">
            <a:xfrm>
              <a:off x="5088" y="2448"/>
              <a:ext cx="192" cy="3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3" name="Text Box 92"/>
            <p:cNvSpPr txBox="1">
              <a:spLocks noChangeArrowheads="1"/>
            </p:cNvSpPr>
            <p:nvPr/>
          </p:nvSpPr>
          <p:spPr bwMode="auto">
            <a:xfrm>
              <a:off x="3840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4" name="Text Box 93"/>
            <p:cNvSpPr txBox="1">
              <a:spLocks noChangeArrowheads="1"/>
            </p:cNvSpPr>
            <p:nvPr/>
          </p:nvSpPr>
          <p:spPr bwMode="auto">
            <a:xfrm>
              <a:off x="4062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5" name="Text Box 94"/>
            <p:cNvSpPr txBox="1">
              <a:spLocks noChangeArrowheads="1"/>
            </p:cNvSpPr>
            <p:nvPr/>
          </p:nvSpPr>
          <p:spPr bwMode="auto">
            <a:xfrm>
              <a:off x="4320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6" name="Line 95"/>
            <p:cNvSpPr>
              <a:spLocks noChangeShapeType="1"/>
            </p:cNvSpPr>
            <p:nvPr/>
          </p:nvSpPr>
          <p:spPr bwMode="auto">
            <a:xfrm flipV="1">
              <a:off x="451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7" name="Text Box 96"/>
            <p:cNvSpPr txBox="1">
              <a:spLocks noChangeArrowheads="1"/>
            </p:cNvSpPr>
            <p:nvPr/>
          </p:nvSpPr>
          <p:spPr bwMode="auto">
            <a:xfrm>
              <a:off x="4560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8" name="Text Box 97"/>
            <p:cNvSpPr txBox="1">
              <a:spLocks noChangeArrowheads="1"/>
            </p:cNvSpPr>
            <p:nvPr/>
          </p:nvSpPr>
          <p:spPr bwMode="auto">
            <a:xfrm>
              <a:off x="5184" y="211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 dirty="0">
                  <a:solidFill>
                    <a:srgbClr val="000099"/>
                  </a:solidFill>
                  <a:latin typeface="Comic Sans MS" charset="0"/>
                </a:rPr>
                <a:t>8</a:t>
              </a:r>
            </a:p>
          </p:txBody>
        </p:sp>
      </p:grpSp>
      <p:sp>
        <p:nvSpPr>
          <p:cNvPr id="992354" name="Oval 98"/>
          <p:cNvSpPr>
            <a:spLocks noChangeArrowheads="1"/>
          </p:cNvSpPr>
          <p:nvPr/>
        </p:nvSpPr>
        <p:spPr bwMode="auto">
          <a:xfrm>
            <a:off x="5029200" y="3581400"/>
            <a:ext cx="1905000" cy="381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1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62" grpId="0" animBg="1"/>
      <p:bldP spid="992264" grpId="0" animBg="1"/>
      <p:bldP spid="992266" grpId="0" animBg="1"/>
      <p:bldP spid="992274" grpId="0" animBg="1"/>
      <p:bldP spid="992275" grpId="0" animBg="1"/>
      <p:bldP spid="992276" grpId="0" animBg="1"/>
      <p:bldP spid="992277" grpId="0" animBg="1"/>
      <p:bldP spid="992278" grpId="0" animBg="1"/>
      <p:bldP spid="992279" grpId="0" animBg="1"/>
      <p:bldP spid="992298" grpId="0"/>
      <p:bldP spid="992300" grpId="0"/>
      <p:bldP spid="992301" grpId="0"/>
      <p:bldP spid="992318" grpId="0"/>
      <p:bldP spid="992319" grpId="0"/>
      <p:bldP spid="992331" grpId="0" animBg="1"/>
      <p:bldP spid="9923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EA97BFF-F2FF-904D-B1AE-A381132D6F54}" type="slidenum">
              <a:rPr lang="en-US" sz="1400" b="0">
                <a:latin typeface="Times New Roman" charset="0"/>
              </a:rPr>
              <a:pPr eaLnBrk="1" hangingPunct="1"/>
              <a:t>14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Slow Start and the TCP Sawtooth</a:t>
            </a:r>
          </a:p>
        </p:txBody>
      </p:sp>
      <p:sp>
        <p:nvSpPr>
          <p:cNvPr id="84995" name="Freeform 3"/>
          <p:cNvSpPr>
            <a:spLocks/>
          </p:cNvSpPr>
          <p:nvPr/>
        </p:nvSpPr>
        <p:spPr bwMode="auto">
          <a:xfrm>
            <a:off x="914400" y="1873250"/>
            <a:ext cx="7010400" cy="28194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2743200" y="23304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3352800" y="25590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5410200" y="17970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6102350" y="22574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7245350" y="23336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2306638" y="1935163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Comic Sans MS" charset="0"/>
              </a:rPr>
              <a:t>Loss</a:t>
            </a:r>
          </a:p>
        </p:txBody>
      </p:sp>
      <p:sp>
        <p:nvSpPr>
          <p:cNvPr id="85002" name="Freeform 10"/>
          <p:cNvSpPr>
            <a:spLocks/>
          </p:cNvSpPr>
          <p:nvPr/>
        </p:nvSpPr>
        <p:spPr bwMode="auto">
          <a:xfrm>
            <a:off x="914400" y="3244850"/>
            <a:ext cx="1828800" cy="1371600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3" name="AutoShape 11"/>
          <p:cNvSpPr>
            <a:spLocks noChangeArrowheads="1"/>
          </p:cNvSpPr>
          <p:nvPr/>
        </p:nvSpPr>
        <p:spPr bwMode="auto">
          <a:xfrm>
            <a:off x="1828800" y="4892675"/>
            <a:ext cx="1447800" cy="609600"/>
          </a:xfrm>
          <a:prstGeom prst="wedgeRectCallout">
            <a:avLst>
              <a:gd name="adj1" fmla="val -43968"/>
              <a:gd name="adj2" fmla="val -12344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b="0">
                <a:latin typeface="Comic Sans MS" charset="0"/>
              </a:rPr>
              <a:t>Exponential</a:t>
            </a:r>
            <a:br>
              <a:rPr lang="en-US" sz="1600" b="0">
                <a:latin typeface="Comic Sans MS" charset="0"/>
              </a:rPr>
            </a:br>
            <a:r>
              <a:rPr lang="ja-JP" altLang="en-US" sz="1600" b="0">
                <a:latin typeface="Comic Sans MS" charset="0"/>
              </a:rPr>
              <a:t>“</a:t>
            </a:r>
            <a:r>
              <a:rPr lang="en-US" altLang="ja-JP" sz="1600" b="0">
                <a:latin typeface="Comic Sans MS" charset="0"/>
              </a:rPr>
              <a:t>slow start</a:t>
            </a:r>
            <a:r>
              <a:rPr lang="ja-JP" altLang="en-US" sz="1600" b="0">
                <a:latin typeface="Comic Sans MS" charset="0"/>
              </a:rPr>
              <a:t>”</a:t>
            </a:r>
            <a:endParaRPr lang="en-US" sz="1600" b="0">
              <a:latin typeface="Comic Sans MS" charset="0"/>
            </a:endParaRP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7123113" y="4768850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t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341313" y="1339850"/>
            <a:ext cx="1182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Window</a:t>
            </a: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1231900" y="5502275"/>
            <a:ext cx="68595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 dirty="0">
                <a:latin typeface="Comic Sans MS" charset="0"/>
              </a:rPr>
              <a:t>Why is it called slow-start? Because TCP originally had</a:t>
            </a:r>
          </a:p>
          <a:p>
            <a:pPr algn="ctr"/>
            <a:r>
              <a:rPr lang="en-US" b="0" dirty="0">
                <a:latin typeface="Comic Sans MS" charset="0"/>
              </a:rPr>
              <a:t>no congestion control mechanism. The source would just </a:t>
            </a:r>
            <a:br>
              <a:rPr lang="en-US" b="0" dirty="0">
                <a:latin typeface="Comic Sans MS" charset="0"/>
              </a:rPr>
            </a:br>
            <a:r>
              <a:rPr lang="en-US" b="0" dirty="0">
                <a:latin typeface="Comic Sans MS" charset="0"/>
              </a:rPr>
              <a:t>start by sending a </a:t>
            </a:r>
            <a:r>
              <a:rPr lang="en-US" b="0" dirty="0">
                <a:solidFill>
                  <a:srgbClr val="FF0000"/>
                </a:solidFill>
                <a:latin typeface="Comic Sans MS" charset="0"/>
              </a:rPr>
              <a:t>whole </a:t>
            </a:r>
            <a:r>
              <a:rPr lang="en-US" b="0" dirty="0" smtClean="0">
                <a:solidFill>
                  <a:srgbClr val="FF0000"/>
                </a:solidFill>
                <a:latin typeface="Comic Sans MS" charset="0"/>
              </a:rPr>
              <a:t>window’</a:t>
            </a:r>
            <a:r>
              <a:rPr lang="en-US" altLang="ja-JP" b="0" dirty="0" smtClean="0">
                <a:solidFill>
                  <a:srgbClr val="FF0000"/>
                </a:solidFill>
                <a:latin typeface="Comic Sans MS" charset="0"/>
              </a:rPr>
              <a:t>s </a:t>
            </a:r>
            <a:r>
              <a:rPr lang="en-US" altLang="ja-JP" b="0" dirty="0">
                <a:solidFill>
                  <a:srgbClr val="FF0000"/>
                </a:solidFill>
                <a:latin typeface="Comic Sans MS" charset="0"/>
              </a:rPr>
              <a:t>worth</a:t>
            </a:r>
            <a:r>
              <a:rPr lang="en-US" altLang="ja-JP" b="0" dirty="0">
                <a:latin typeface="Comic Sans MS" charset="0"/>
              </a:rPr>
              <a:t> of data.</a:t>
            </a:r>
            <a:endParaRPr lang="en-US" b="0" dirty="0">
              <a:latin typeface="Comic Sans MS" charset="0"/>
            </a:endParaRPr>
          </a:p>
        </p:txBody>
      </p:sp>
      <p:sp>
        <p:nvSpPr>
          <p:cNvPr id="85007" name="Freeform 15"/>
          <p:cNvSpPr>
            <a:spLocks/>
          </p:cNvSpPr>
          <p:nvPr/>
        </p:nvSpPr>
        <p:spPr bwMode="auto">
          <a:xfrm>
            <a:off x="2743200" y="2711450"/>
            <a:ext cx="2667000" cy="1524000"/>
          </a:xfrm>
          <a:custGeom>
            <a:avLst/>
            <a:gdLst>
              <a:gd name="T0" fmla="*/ 0 w 1680"/>
              <a:gd name="T1" fmla="*/ 2147483647 h 960"/>
              <a:gd name="T2" fmla="*/ 0 w 1680"/>
              <a:gd name="T3" fmla="*/ 2147483647 h 960"/>
              <a:gd name="T4" fmla="*/ 2147483647 w 1680"/>
              <a:gd name="T5" fmla="*/ 2147483647 h 960"/>
              <a:gd name="T6" fmla="*/ 2147483647 w 1680"/>
              <a:gd name="T7" fmla="*/ 2147483647 h 960"/>
              <a:gd name="T8" fmla="*/ 2147483647 w 1680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960"/>
              <a:gd name="T17" fmla="*/ 1680 w 1680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960">
                <a:moveTo>
                  <a:pt x="0" y="336"/>
                </a:moveTo>
                <a:lnTo>
                  <a:pt x="0" y="816"/>
                </a:lnTo>
                <a:lnTo>
                  <a:pt x="384" y="528"/>
                </a:lnTo>
                <a:lnTo>
                  <a:pt x="384" y="960"/>
                </a:lnTo>
                <a:lnTo>
                  <a:pt x="1680" y="0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8" name="Freeform 16"/>
          <p:cNvSpPr>
            <a:spLocks/>
          </p:cNvSpPr>
          <p:nvPr/>
        </p:nvSpPr>
        <p:spPr bwMode="auto">
          <a:xfrm>
            <a:off x="6102350" y="3171825"/>
            <a:ext cx="1600200" cy="990600"/>
          </a:xfrm>
          <a:custGeom>
            <a:avLst/>
            <a:gdLst>
              <a:gd name="T0" fmla="*/ 0 w 1008"/>
              <a:gd name="T1" fmla="*/ 0 h 624"/>
              <a:gd name="T2" fmla="*/ 0 w 1008"/>
              <a:gd name="T3" fmla="*/ 2147483647 h 624"/>
              <a:gd name="T4" fmla="*/ 2147483647 w 1008"/>
              <a:gd name="T5" fmla="*/ 2147483647 h 624"/>
              <a:gd name="T6" fmla="*/ 2147483647 w 1008"/>
              <a:gd name="T7" fmla="*/ 2147483647 h 624"/>
              <a:gd name="T8" fmla="*/ 2147483647 w 1008"/>
              <a:gd name="T9" fmla="*/ 2147483647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624"/>
              <a:gd name="T17" fmla="*/ 1008 w 100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624">
                <a:moveTo>
                  <a:pt x="0" y="0"/>
                </a:moveTo>
                <a:lnTo>
                  <a:pt x="0" y="624"/>
                </a:lnTo>
                <a:lnTo>
                  <a:pt x="720" y="48"/>
                </a:lnTo>
                <a:lnTo>
                  <a:pt x="720" y="576"/>
                </a:lnTo>
                <a:lnTo>
                  <a:pt x="1008" y="336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flipV="1">
            <a:off x="5416550" y="3095625"/>
            <a:ext cx="685800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5410200" y="2711450"/>
            <a:ext cx="6350" cy="1066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4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really looks like…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3F619-A754-B943-A0E1-8831E8AB2CC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" name="Picture 3" descr="new-rtt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34117"/>
            <a:ext cx="8140700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67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4F1F930-A380-484A-94DB-816DA06B609D}" type="slidenum">
              <a:rPr lang="en-US" sz="1400" b="0">
                <a:latin typeface="Times New Roman" charset="0"/>
              </a:rPr>
              <a:pPr eaLnBrk="1" hangingPunct="1"/>
              <a:t>16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Congestion Control Details</a:t>
            </a:r>
          </a:p>
        </p:txBody>
      </p:sp>
      <p:sp>
        <p:nvSpPr>
          <p:cNvPr id="8909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3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3E3BA87-2052-504C-831F-249CABE7055C}" type="slidenum">
              <a:rPr lang="en-US" sz="1400" b="0">
                <a:latin typeface="Times New Roman" charset="0"/>
              </a:rPr>
              <a:pPr eaLnBrk="1" hangingPunct="1"/>
              <a:t>17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Increasing CWND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Increase by MSS for every successful window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Increase a fraction of MSS per received ACK</a:t>
            </a:r>
          </a:p>
          <a:p>
            <a:r>
              <a:rPr lang="en-US" dirty="0">
                <a:latin typeface="Arial" charset="0"/>
              </a:rPr>
              <a:t># packets (thus ACKs) per window: CWND / MSS</a:t>
            </a:r>
          </a:p>
          <a:p>
            <a:r>
              <a:rPr lang="en-US" dirty="0">
                <a:latin typeface="Arial" charset="0"/>
              </a:rPr>
              <a:t>Increment per ACK: </a:t>
            </a:r>
          </a:p>
          <a:p>
            <a:pPr algn="ctr">
              <a:buFontTx/>
              <a:buNone/>
            </a:pPr>
            <a:r>
              <a:rPr lang="en-US" dirty="0">
                <a:latin typeface="Arial" charset="0"/>
              </a:rPr>
              <a:t>CWND += MSS </a:t>
            </a:r>
            <a:r>
              <a:rPr lang="en-US" dirty="0" smtClean="0">
                <a:latin typeface="Arial" charset="0"/>
              </a:rPr>
              <a:t>/ (CWND </a:t>
            </a:r>
            <a:r>
              <a:rPr lang="en-US" dirty="0">
                <a:latin typeface="Arial" charset="0"/>
              </a:rPr>
              <a:t>/ </a:t>
            </a:r>
            <a:r>
              <a:rPr lang="en-US" dirty="0" smtClean="0">
                <a:latin typeface="Arial" charset="0"/>
              </a:rPr>
              <a:t>MSS)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Termed: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Congestion Avoidance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Very gentle increase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2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DC8F088-A035-654F-878D-463443308766}" type="slidenum">
              <a:rPr lang="en-US" sz="1400" b="0">
                <a:latin typeface="Times New Roman" charset="0"/>
              </a:rPr>
              <a:pPr eaLnBrk="1" hangingPunct="1"/>
              <a:t>18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Fast Retransmission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Sender </a:t>
            </a:r>
            <a:r>
              <a:rPr lang="en-US" dirty="0">
                <a:latin typeface="Arial" charset="0"/>
              </a:rPr>
              <a:t>sees 3 </a:t>
            </a:r>
            <a:r>
              <a:rPr lang="en-US" dirty="0" err="1" smtClean="0">
                <a:latin typeface="Arial" charset="0"/>
              </a:rPr>
              <a:t>dupACKs</a:t>
            </a:r>
            <a:endParaRPr lang="en-US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>
                <a:solidFill>
                  <a:srgbClr val="CC0000"/>
                </a:solidFill>
                <a:latin typeface="Arial" charset="0"/>
              </a:rPr>
              <a:t>Multiplicative </a:t>
            </a:r>
            <a:r>
              <a:rPr lang="en-US" dirty="0" smtClean="0">
                <a:solidFill>
                  <a:srgbClr val="CC0000"/>
                </a:solidFill>
                <a:latin typeface="Arial" charset="0"/>
              </a:rPr>
              <a:t>decrease: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CWND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halved</a:t>
            </a:r>
          </a:p>
        </p:txBody>
      </p:sp>
    </p:spTree>
    <p:extLst>
      <p:ext uri="{BB962C8B-B14F-4D97-AF65-F5344CB8AC3E}">
        <p14:creationId xmlns:p14="http://schemas.microsoft.com/office/powerpoint/2010/main" val="3719674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1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7D65226-CF5E-FE42-A508-DB8526B5B901}" type="slidenum">
              <a:rPr lang="en-US" sz="1400" b="0">
                <a:latin typeface="Times New Roman" charset="0"/>
              </a:rPr>
              <a:pPr eaLnBrk="1" hangingPunct="1"/>
              <a:t>19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CWND with Fast Retransmit</a:t>
            </a:r>
          </a:p>
        </p:txBody>
      </p:sp>
      <p:sp>
        <p:nvSpPr>
          <p:cNvPr id="96259" name="Line 4"/>
          <p:cNvSpPr>
            <a:spLocks noChangeShapeType="1"/>
          </p:cNvSpPr>
          <p:nvPr/>
        </p:nvSpPr>
        <p:spPr bwMode="auto">
          <a:xfrm flipH="1">
            <a:off x="4876800" y="1828800"/>
            <a:ext cx="0" cy="373380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0" name="Line 5"/>
          <p:cNvSpPr>
            <a:spLocks noChangeShapeType="1"/>
          </p:cNvSpPr>
          <p:nvPr/>
        </p:nvSpPr>
        <p:spPr bwMode="auto">
          <a:xfrm flipH="1">
            <a:off x="8548688" y="1828800"/>
            <a:ext cx="19050" cy="3743325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62400" y="1847850"/>
            <a:ext cx="4605338" cy="301625"/>
            <a:chOff x="2425" y="1153"/>
            <a:chExt cx="2901" cy="190"/>
          </a:xfrm>
        </p:grpSpPr>
        <p:sp>
          <p:nvSpPr>
            <p:cNvPr id="96326" name="Line 7"/>
            <p:cNvSpPr>
              <a:spLocks noChangeShapeType="1"/>
            </p:cNvSpPr>
            <p:nvPr/>
          </p:nvSpPr>
          <p:spPr bwMode="auto">
            <a:xfrm>
              <a:off x="3021" y="1229"/>
              <a:ext cx="2256" cy="86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27" name="Freeform 8"/>
            <p:cNvSpPr>
              <a:spLocks/>
            </p:cNvSpPr>
            <p:nvPr/>
          </p:nvSpPr>
          <p:spPr bwMode="auto">
            <a:xfrm>
              <a:off x="5269" y="1289"/>
              <a:ext cx="57" cy="54"/>
            </a:xfrm>
            <a:custGeom>
              <a:avLst/>
              <a:gdLst>
                <a:gd name="T0" fmla="*/ 3 w 57"/>
                <a:gd name="T1" fmla="*/ 0 h 54"/>
                <a:gd name="T2" fmla="*/ 57 w 57"/>
                <a:gd name="T3" fmla="*/ 29 h 54"/>
                <a:gd name="T4" fmla="*/ 0 w 57"/>
                <a:gd name="T5" fmla="*/ 54 h 54"/>
                <a:gd name="T6" fmla="*/ 3 w 57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54"/>
                <a:gd name="T14" fmla="*/ 57 w 57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54">
                  <a:moveTo>
                    <a:pt x="3" y="0"/>
                  </a:moveTo>
                  <a:lnTo>
                    <a:pt x="57" y="29"/>
                  </a:lnTo>
                  <a:lnTo>
                    <a:pt x="0" y="5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28" name="Rectangle 9"/>
            <p:cNvSpPr>
              <a:spLocks noChangeArrowheads="1"/>
            </p:cNvSpPr>
            <p:nvPr/>
          </p:nvSpPr>
          <p:spPr bwMode="auto">
            <a:xfrm rot="120000">
              <a:off x="3966" y="1153"/>
              <a:ext cx="5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300">
                  <a:solidFill>
                    <a:srgbClr val="0000FF"/>
                  </a:solidFill>
                  <a:latin typeface="Arial" charset="0"/>
                </a:rPr>
                <a:t>segment</a:t>
              </a:r>
              <a:r>
                <a:rPr lang="en-US" sz="1100">
                  <a:solidFill>
                    <a:srgbClr val="0000FF"/>
                  </a:solidFill>
                  <a:latin typeface="Arial" charset="0"/>
                </a:rPr>
                <a:t> 1</a:t>
              </a:r>
              <a:endParaRPr lang="en-US" sz="1600" b="0">
                <a:latin typeface="Arial" charset="0"/>
              </a:endParaRPr>
            </a:p>
          </p:txBody>
        </p:sp>
        <p:sp>
          <p:nvSpPr>
            <p:cNvPr id="96329" name="Rectangle 10"/>
            <p:cNvSpPr>
              <a:spLocks noChangeArrowheads="1"/>
            </p:cNvSpPr>
            <p:nvPr/>
          </p:nvSpPr>
          <p:spPr bwMode="auto">
            <a:xfrm>
              <a:off x="2425" y="1172"/>
              <a:ext cx="51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>
                  <a:solidFill>
                    <a:srgbClr val="FF0000"/>
                  </a:solidFill>
                  <a:latin typeface="Arial" charset="0"/>
                </a:rPr>
                <a:t>cwnd = 1</a:t>
              </a:r>
              <a:endParaRPr lang="en-US" sz="1600" b="0">
                <a:latin typeface="Arial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962400" y="2249488"/>
            <a:ext cx="4605338" cy="490537"/>
            <a:chOff x="2496" y="1417"/>
            <a:chExt cx="2901" cy="309"/>
          </a:xfrm>
        </p:grpSpPr>
        <p:grpSp>
          <p:nvGrpSpPr>
            <p:cNvPr id="96321" name="Group 12"/>
            <p:cNvGrpSpPr>
              <a:grpSpLocks/>
            </p:cNvGrpSpPr>
            <p:nvPr/>
          </p:nvGrpSpPr>
          <p:grpSpPr bwMode="auto">
            <a:xfrm>
              <a:off x="3092" y="1417"/>
              <a:ext cx="2305" cy="194"/>
              <a:chOff x="3092" y="1417"/>
              <a:chExt cx="2305" cy="194"/>
            </a:xfrm>
          </p:grpSpPr>
          <p:sp>
            <p:nvSpPr>
              <p:cNvPr id="96324" name="Line 13"/>
              <p:cNvSpPr>
                <a:spLocks noChangeShapeType="1"/>
              </p:cNvSpPr>
              <p:nvPr/>
            </p:nvSpPr>
            <p:spPr bwMode="auto">
              <a:xfrm flipV="1">
                <a:off x="3127" y="1417"/>
                <a:ext cx="2270" cy="175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5" name="Freeform 14"/>
              <p:cNvSpPr>
                <a:spLocks/>
              </p:cNvSpPr>
              <p:nvPr/>
            </p:nvSpPr>
            <p:spPr bwMode="auto">
              <a:xfrm>
                <a:off x="3092" y="1572"/>
                <a:ext cx="42" cy="39"/>
              </a:xfrm>
              <a:custGeom>
                <a:avLst/>
                <a:gdLst>
                  <a:gd name="T0" fmla="*/ 38 w 42"/>
                  <a:gd name="T1" fmla="*/ 0 h 39"/>
                  <a:gd name="T2" fmla="*/ 0 w 42"/>
                  <a:gd name="T3" fmla="*/ 22 h 39"/>
                  <a:gd name="T4" fmla="*/ 42 w 42"/>
                  <a:gd name="T5" fmla="*/ 39 h 39"/>
                  <a:gd name="T6" fmla="*/ 38 w 42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39"/>
                  <a:gd name="T14" fmla="*/ 42 w 42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39">
                    <a:moveTo>
                      <a:pt x="38" y="0"/>
                    </a:moveTo>
                    <a:lnTo>
                      <a:pt x="0" y="22"/>
                    </a:lnTo>
                    <a:lnTo>
                      <a:pt x="42" y="3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322" name="Rectangle 15"/>
            <p:cNvSpPr>
              <a:spLocks noChangeArrowheads="1"/>
            </p:cNvSpPr>
            <p:nvPr/>
          </p:nvSpPr>
          <p:spPr bwMode="auto">
            <a:xfrm rot="-300000">
              <a:off x="3252" y="1440"/>
              <a:ext cx="3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300" b="0">
                  <a:solidFill>
                    <a:srgbClr val="0000FF"/>
                  </a:solidFill>
                  <a:latin typeface="Arial" charset="0"/>
                </a:rPr>
                <a:t>ACK 2</a:t>
              </a:r>
              <a:endParaRPr lang="en-US" sz="1300" b="0">
                <a:latin typeface="Arial" charset="0"/>
              </a:endParaRPr>
            </a:p>
          </p:txBody>
        </p:sp>
        <p:sp>
          <p:nvSpPr>
            <p:cNvPr id="96323" name="Rectangle 16"/>
            <p:cNvSpPr>
              <a:spLocks noChangeArrowheads="1"/>
            </p:cNvSpPr>
            <p:nvPr/>
          </p:nvSpPr>
          <p:spPr bwMode="auto">
            <a:xfrm>
              <a:off x="2496" y="1582"/>
              <a:ext cx="51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>
                  <a:solidFill>
                    <a:srgbClr val="FF0000"/>
                  </a:solidFill>
                  <a:latin typeface="Arial" charset="0"/>
                </a:rPr>
                <a:t>cwnd = 2</a:t>
              </a:r>
              <a:endParaRPr lang="en-US" sz="1600" b="0">
                <a:latin typeface="Arial" charset="0"/>
              </a:endParaRPr>
            </a:p>
          </p:txBody>
        </p:sp>
      </p:grpSp>
      <p:sp>
        <p:nvSpPr>
          <p:cNvPr id="982033" name="Rectangle 17"/>
          <p:cNvSpPr>
            <a:spLocks noChangeArrowheads="1"/>
          </p:cNvSpPr>
          <p:nvPr/>
        </p:nvSpPr>
        <p:spPr bwMode="auto">
          <a:xfrm rot="120000">
            <a:off x="6375400" y="2544763"/>
            <a:ext cx="8064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300">
                <a:solidFill>
                  <a:srgbClr val="0000FF"/>
                </a:solidFill>
                <a:latin typeface="Arial" charset="0"/>
              </a:rPr>
              <a:t>segment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 2</a:t>
            </a:r>
            <a:endParaRPr lang="en-US" sz="1200" b="0">
              <a:latin typeface="Arial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926013" y="2662238"/>
            <a:ext cx="3659187" cy="392112"/>
            <a:chOff x="3103" y="1677"/>
            <a:chExt cx="2305" cy="247"/>
          </a:xfrm>
        </p:grpSpPr>
        <p:sp>
          <p:nvSpPr>
            <p:cNvPr id="96316" name="Freeform 19"/>
            <p:cNvSpPr>
              <a:spLocks/>
            </p:cNvSpPr>
            <p:nvPr/>
          </p:nvSpPr>
          <p:spPr bwMode="auto">
            <a:xfrm>
              <a:off x="5351" y="1871"/>
              <a:ext cx="57" cy="53"/>
            </a:xfrm>
            <a:custGeom>
              <a:avLst/>
              <a:gdLst>
                <a:gd name="T0" fmla="*/ 3 w 57"/>
                <a:gd name="T1" fmla="*/ 0 h 53"/>
                <a:gd name="T2" fmla="*/ 57 w 57"/>
                <a:gd name="T3" fmla="*/ 28 h 53"/>
                <a:gd name="T4" fmla="*/ 0 w 57"/>
                <a:gd name="T5" fmla="*/ 53 h 53"/>
                <a:gd name="T6" fmla="*/ 3 w 57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53"/>
                <a:gd name="T14" fmla="*/ 57 w 57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53">
                  <a:moveTo>
                    <a:pt x="3" y="0"/>
                  </a:moveTo>
                  <a:lnTo>
                    <a:pt x="57" y="28"/>
                  </a:lnTo>
                  <a:lnTo>
                    <a:pt x="0" y="5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17" name="Line 20"/>
            <p:cNvSpPr>
              <a:spLocks noChangeShapeType="1"/>
            </p:cNvSpPr>
            <p:nvPr/>
          </p:nvSpPr>
          <p:spPr bwMode="auto">
            <a:xfrm>
              <a:off x="3103" y="1677"/>
              <a:ext cx="2257" cy="88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18" name="Freeform 21"/>
            <p:cNvSpPr>
              <a:spLocks/>
            </p:cNvSpPr>
            <p:nvPr/>
          </p:nvSpPr>
          <p:spPr bwMode="auto">
            <a:xfrm>
              <a:off x="5351" y="1737"/>
              <a:ext cx="57" cy="54"/>
            </a:xfrm>
            <a:custGeom>
              <a:avLst/>
              <a:gdLst>
                <a:gd name="T0" fmla="*/ 3 w 57"/>
                <a:gd name="T1" fmla="*/ 0 h 54"/>
                <a:gd name="T2" fmla="*/ 57 w 57"/>
                <a:gd name="T3" fmla="*/ 29 h 54"/>
                <a:gd name="T4" fmla="*/ 0 w 57"/>
                <a:gd name="T5" fmla="*/ 54 h 54"/>
                <a:gd name="T6" fmla="*/ 3 w 57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54"/>
                <a:gd name="T14" fmla="*/ 57 w 57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54">
                  <a:moveTo>
                    <a:pt x="3" y="0"/>
                  </a:moveTo>
                  <a:lnTo>
                    <a:pt x="57" y="29"/>
                  </a:lnTo>
                  <a:lnTo>
                    <a:pt x="0" y="5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19" name="Line 22"/>
            <p:cNvSpPr>
              <a:spLocks noChangeShapeType="1"/>
            </p:cNvSpPr>
            <p:nvPr/>
          </p:nvSpPr>
          <p:spPr bwMode="auto">
            <a:xfrm>
              <a:off x="3103" y="1811"/>
              <a:ext cx="2257" cy="86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20" name="Rectangle 23"/>
            <p:cNvSpPr>
              <a:spLocks noChangeArrowheads="1"/>
            </p:cNvSpPr>
            <p:nvPr/>
          </p:nvSpPr>
          <p:spPr bwMode="auto">
            <a:xfrm rot="120000">
              <a:off x="4013" y="1735"/>
              <a:ext cx="51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300">
                  <a:solidFill>
                    <a:srgbClr val="0000FF"/>
                  </a:solidFill>
                  <a:latin typeface="Arial" charset="0"/>
                </a:rPr>
                <a:t>segment 3</a:t>
              </a:r>
              <a:endParaRPr lang="en-US" sz="1300" b="0">
                <a:latin typeface="Arial" charset="0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962400" y="3224213"/>
            <a:ext cx="4622800" cy="509587"/>
            <a:chOff x="2496" y="2031"/>
            <a:chExt cx="2912" cy="321"/>
          </a:xfrm>
        </p:grpSpPr>
        <p:sp>
          <p:nvSpPr>
            <p:cNvPr id="96311" name="Freeform 25"/>
            <p:cNvSpPr>
              <a:spLocks/>
            </p:cNvSpPr>
            <p:nvPr/>
          </p:nvSpPr>
          <p:spPr bwMode="auto">
            <a:xfrm>
              <a:off x="3103" y="2186"/>
              <a:ext cx="42" cy="39"/>
            </a:xfrm>
            <a:custGeom>
              <a:avLst/>
              <a:gdLst>
                <a:gd name="T0" fmla="*/ 39 w 42"/>
                <a:gd name="T1" fmla="*/ 0 h 39"/>
                <a:gd name="T2" fmla="*/ 0 w 42"/>
                <a:gd name="T3" fmla="*/ 23 h 39"/>
                <a:gd name="T4" fmla="*/ 42 w 42"/>
                <a:gd name="T5" fmla="*/ 39 h 39"/>
                <a:gd name="T6" fmla="*/ 39 w 42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39"/>
                <a:gd name="T14" fmla="*/ 42 w 42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39">
                  <a:moveTo>
                    <a:pt x="39" y="0"/>
                  </a:moveTo>
                  <a:lnTo>
                    <a:pt x="0" y="23"/>
                  </a:lnTo>
                  <a:lnTo>
                    <a:pt x="42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12" name="Group 26"/>
            <p:cNvGrpSpPr>
              <a:grpSpLocks/>
            </p:cNvGrpSpPr>
            <p:nvPr/>
          </p:nvGrpSpPr>
          <p:grpSpPr bwMode="auto">
            <a:xfrm>
              <a:off x="2496" y="2031"/>
              <a:ext cx="2912" cy="321"/>
              <a:chOff x="2496" y="2031"/>
              <a:chExt cx="2912" cy="321"/>
            </a:xfrm>
          </p:grpSpPr>
          <p:sp>
            <p:nvSpPr>
              <p:cNvPr id="96313" name="Line 27"/>
              <p:cNvSpPr>
                <a:spLocks noChangeShapeType="1"/>
              </p:cNvSpPr>
              <p:nvPr/>
            </p:nvSpPr>
            <p:spPr bwMode="auto">
              <a:xfrm flipV="1">
                <a:off x="3139" y="2031"/>
                <a:ext cx="2269" cy="175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14" name="Rectangle 28"/>
              <p:cNvSpPr>
                <a:spLocks noChangeArrowheads="1"/>
              </p:cNvSpPr>
              <p:nvPr/>
            </p:nvSpPr>
            <p:spPr bwMode="auto">
              <a:xfrm rot="-300000">
                <a:off x="3252" y="2064"/>
                <a:ext cx="30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300" b="0">
                    <a:solidFill>
                      <a:srgbClr val="0000FF"/>
                    </a:solidFill>
                    <a:latin typeface="Arial" charset="0"/>
                  </a:rPr>
                  <a:t>ACK 4</a:t>
                </a:r>
                <a:endParaRPr lang="en-US" sz="1300" b="0">
                  <a:latin typeface="Arial" charset="0"/>
                </a:endParaRPr>
              </a:p>
            </p:txBody>
          </p:sp>
          <p:sp>
            <p:nvSpPr>
              <p:cNvPr id="96315" name="Rectangle 29"/>
              <p:cNvSpPr>
                <a:spLocks noChangeArrowheads="1"/>
              </p:cNvSpPr>
              <p:nvPr/>
            </p:nvSpPr>
            <p:spPr bwMode="auto">
              <a:xfrm>
                <a:off x="2496" y="2208"/>
                <a:ext cx="51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500">
                    <a:solidFill>
                      <a:srgbClr val="FF0000"/>
                    </a:solidFill>
                    <a:latin typeface="Arial" charset="0"/>
                  </a:rPr>
                  <a:t>cwnd = 4</a:t>
                </a:r>
                <a:endParaRPr lang="en-US" sz="1600" b="0">
                  <a:latin typeface="Arial" charset="0"/>
                </a:endParaRPr>
              </a:p>
            </p:txBody>
          </p:sp>
        </p:grp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4926013" y="3529013"/>
            <a:ext cx="3659187" cy="931862"/>
            <a:chOff x="3103" y="2223"/>
            <a:chExt cx="2305" cy="587"/>
          </a:xfrm>
        </p:grpSpPr>
        <p:sp>
          <p:nvSpPr>
            <p:cNvPr id="96298" name="Rectangle 31"/>
            <p:cNvSpPr>
              <a:spLocks noChangeArrowheads="1"/>
            </p:cNvSpPr>
            <p:nvPr/>
          </p:nvSpPr>
          <p:spPr bwMode="auto">
            <a:xfrm rot="120000">
              <a:off x="4013" y="2223"/>
              <a:ext cx="51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300">
                  <a:solidFill>
                    <a:srgbClr val="0000FF"/>
                  </a:solidFill>
                  <a:latin typeface="Arial" charset="0"/>
                </a:rPr>
                <a:t>segment 4</a:t>
              </a:r>
              <a:endParaRPr lang="en-US" sz="1300" b="0">
                <a:latin typeface="Arial" charset="0"/>
              </a:endParaRPr>
            </a:p>
          </p:txBody>
        </p:sp>
        <p:sp>
          <p:nvSpPr>
            <p:cNvPr id="96299" name="Line 32"/>
            <p:cNvSpPr>
              <a:spLocks noChangeShapeType="1"/>
            </p:cNvSpPr>
            <p:nvPr/>
          </p:nvSpPr>
          <p:spPr bwMode="auto">
            <a:xfrm>
              <a:off x="3103" y="2297"/>
              <a:ext cx="1603" cy="69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0" name="Line 33"/>
            <p:cNvSpPr>
              <a:spLocks noChangeShapeType="1"/>
            </p:cNvSpPr>
            <p:nvPr/>
          </p:nvSpPr>
          <p:spPr bwMode="auto">
            <a:xfrm>
              <a:off x="3103" y="2431"/>
              <a:ext cx="2257" cy="86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1" name="Freeform 34"/>
            <p:cNvSpPr>
              <a:spLocks/>
            </p:cNvSpPr>
            <p:nvPr/>
          </p:nvSpPr>
          <p:spPr bwMode="auto">
            <a:xfrm>
              <a:off x="5351" y="2491"/>
              <a:ext cx="57" cy="53"/>
            </a:xfrm>
            <a:custGeom>
              <a:avLst/>
              <a:gdLst>
                <a:gd name="T0" fmla="*/ 3 w 57"/>
                <a:gd name="T1" fmla="*/ 0 h 53"/>
                <a:gd name="T2" fmla="*/ 57 w 57"/>
                <a:gd name="T3" fmla="*/ 28 h 53"/>
                <a:gd name="T4" fmla="*/ 0 w 57"/>
                <a:gd name="T5" fmla="*/ 53 h 53"/>
                <a:gd name="T6" fmla="*/ 3 w 57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53"/>
                <a:gd name="T14" fmla="*/ 57 w 57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53">
                  <a:moveTo>
                    <a:pt x="3" y="0"/>
                  </a:moveTo>
                  <a:lnTo>
                    <a:pt x="57" y="28"/>
                  </a:lnTo>
                  <a:lnTo>
                    <a:pt x="0" y="5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2" name="Rectangle 35"/>
            <p:cNvSpPr>
              <a:spLocks noChangeArrowheads="1"/>
            </p:cNvSpPr>
            <p:nvPr/>
          </p:nvSpPr>
          <p:spPr bwMode="auto">
            <a:xfrm rot="120000">
              <a:off x="4013" y="2355"/>
              <a:ext cx="51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300">
                  <a:solidFill>
                    <a:srgbClr val="0000FF"/>
                  </a:solidFill>
                  <a:latin typeface="Arial" charset="0"/>
                </a:rPr>
                <a:t>segment 5</a:t>
              </a:r>
              <a:endParaRPr lang="en-US" sz="1300" b="0">
                <a:latin typeface="Arial" charset="0"/>
              </a:endParaRPr>
            </a:p>
          </p:txBody>
        </p:sp>
        <p:sp>
          <p:nvSpPr>
            <p:cNvPr id="96303" name="Line 36"/>
            <p:cNvSpPr>
              <a:spLocks noChangeShapeType="1"/>
            </p:cNvSpPr>
            <p:nvPr/>
          </p:nvSpPr>
          <p:spPr bwMode="auto">
            <a:xfrm>
              <a:off x="3103" y="2563"/>
              <a:ext cx="2257" cy="87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4" name="Freeform 37"/>
            <p:cNvSpPr>
              <a:spLocks/>
            </p:cNvSpPr>
            <p:nvPr/>
          </p:nvSpPr>
          <p:spPr bwMode="auto">
            <a:xfrm>
              <a:off x="5351" y="2623"/>
              <a:ext cx="57" cy="53"/>
            </a:xfrm>
            <a:custGeom>
              <a:avLst/>
              <a:gdLst>
                <a:gd name="T0" fmla="*/ 3 w 57"/>
                <a:gd name="T1" fmla="*/ 0 h 53"/>
                <a:gd name="T2" fmla="*/ 57 w 57"/>
                <a:gd name="T3" fmla="*/ 28 h 53"/>
                <a:gd name="T4" fmla="*/ 0 w 57"/>
                <a:gd name="T5" fmla="*/ 53 h 53"/>
                <a:gd name="T6" fmla="*/ 3 w 57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53"/>
                <a:gd name="T14" fmla="*/ 57 w 57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53">
                  <a:moveTo>
                    <a:pt x="3" y="0"/>
                  </a:moveTo>
                  <a:lnTo>
                    <a:pt x="57" y="28"/>
                  </a:lnTo>
                  <a:lnTo>
                    <a:pt x="0" y="5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5" name="Rectangle 38"/>
            <p:cNvSpPr>
              <a:spLocks noChangeArrowheads="1"/>
            </p:cNvSpPr>
            <p:nvPr/>
          </p:nvSpPr>
          <p:spPr bwMode="auto">
            <a:xfrm rot="120000">
              <a:off x="4013" y="2488"/>
              <a:ext cx="51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300">
                  <a:solidFill>
                    <a:srgbClr val="0000FF"/>
                  </a:solidFill>
                  <a:latin typeface="Arial" charset="0"/>
                </a:rPr>
                <a:t>segment 6</a:t>
              </a:r>
              <a:endParaRPr lang="en-US" sz="1300" b="0">
                <a:latin typeface="Arial" charset="0"/>
              </a:endParaRPr>
            </a:p>
          </p:txBody>
        </p:sp>
        <p:sp>
          <p:nvSpPr>
            <p:cNvPr id="96306" name="Line 39"/>
            <p:cNvSpPr>
              <a:spLocks noChangeShapeType="1"/>
            </p:cNvSpPr>
            <p:nvPr/>
          </p:nvSpPr>
          <p:spPr bwMode="auto">
            <a:xfrm>
              <a:off x="3103" y="2696"/>
              <a:ext cx="2257" cy="86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7" name="Freeform 40"/>
            <p:cNvSpPr>
              <a:spLocks/>
            </p:cNvSpPr>
            <p:nvPr/>
          </p:nvSpPr>
          <p:spPr bwMode="auto">
            <a:xfrm>
              <a:off x="5351" y="2756"/>
              <a:ext cx="57" cy="54"/>
            </a:xfrm>
            <a:custGeom>
              <a:avLst/>
              <a:gdLst>
                <a:gd name="T0" fmla="*/ 3 w 57"/>
                <a:gd name="T1" fmla="*/ 0 h 54"/>
                <a:gd name="T2" fmla="*/ 57 w 57"/>
                <a:gd name="T3" fmla="*/ 29 h 54"/>
                <a:gd name="T4" fmla="*/ 0 w 57"/>
                <a:gd name="T5" fmla="*/ 54 h 54"/>
                <a:gd name="T6" fmla="*/ 3 w 57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54"/>
                <a:gd name="T14" fmla="*/ 57 w 57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54">
                  <a:moveTo>
                    <a:pt x="3" y="0"/>
                  </a:moveTo>
                  <a:lnTo>
                    <a:pt x="57" y="29"/>
                  </a:lnTo>
                  <a:lnTo>
                    <a:pt x="0" y="5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8" name="Rectangle 41"/>
            <p:cNvSpPr>
              <a:spLocks noChangeArrowheads="1"/>
            </p:cNvSpPr>
            <p:nvPr/>
          </p:nvSpPr>
          <p:spPr bwMode="auto">
            <a:xfrm rot="120000">
              <a:off x="4013" y="2621"/>
              <a:ext cx="51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300">
                  <a:solidFill>
                    <a:srgbClr val="0000FF"/>
                  </a:solidFill>
                  <a:latin typeface="Arial" charset="0"/>
                </a:rPr>
                <a:t>segment 7</a:t>
              </a:r>
              <a:endParaRPr lang="en-US" sz="1300" b="0">
                <a:latin typeface="Arial" charset="0"/>
              </a:endParaRPr>
            </a:p>
          </p:txBody>
        </p:sp>
        <p:sp>
          <p:nvSpPr>
            <p:cNvPr id="96309" name="Line 42"/>
            <p:cNvSpPr>
              <a:spLocks noChangeShapeType="1"/>
            </p:cNvSpPr>
            <p:nvPr/>
          </p:nvSpPr>
          <p:spPr bwMode="auto">
            <a:xfrm>
              <a:off x="4656" y="230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96310" name="Line 43"/>
            <p:cNvSpPr>
              <a:spLocks noChangeShapeType="1"/>
            </p:cNvSpPr>
            <p:nvPr/>
          </p:nvSpPr>
          <p:spPr bwMode="auto">
            <a:xfrm flipH="1">
              <a:off x="4656" y="2304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4876800" y="4038600"/>
            <a:ext cx="3659188" cy="427038"/>
            <a:chOff x="3072" y="2544"/>
            <a:chExt cx="2305" cy="269"/>
          </a:xfrm>
        </p:grpSpPr>
        <p:grpSp>
          <p:nvGrpSpPr>
            <p:cNvPr id="96294" name="Group 45"/>
            <p:cNvGrpSpPr>
              <a:grpSpLocks/>
            </p:cNvGrpSpPr>
            <p:nvPr/>
          </p:nvGrpSpPr>
          <p:grpSpPr bwMode="auto">
            <a:xfrm>
              <a:off x="3072" y="2544"/>
              <a:ext cx="2305" cy="194"/>
              <a:chOff x="3092" y="1417"/>
              <a:chExt cx="2305" cy="194"/>
            </a:xfrm>
          </p:grpSpPr>
          <p:sp>
            <p:nvSpPr>
              <p:cNvPr id="96296" name="Line 46"/>
              <p:cNvSpPr>
                <a:spLocks noChangeShapeType="1"/>
              </p:cNvSpPr>
              <p:nvPr/>
            </p:nvSpPr>
            <p:spPr bwMode="auto">
              <a:xfrm flipV="1">
                <a:off x="3127" y="1417"/>
                <a:ext cx="2270" cy="175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97" name="Freeform 47"/>
              <p:cNvSpPr>
                <a:spLocks/>
              </p:cNvSpPr>
              <p:nvPr/>
            </p:nvSpPr>
            <p:spPr bwMode="auto">
              <a:xfrm>
                <a:off x="3092" y="1572"/>
                <a:ext cx="42" cy="39"/>
              </a:xfrm>
              <a:custGeom>
                <a:avLst/>
                <a:gdLst>
                  <a:gd name="T0" fmla="*/ 38 w 42"/>
                  <a:gd name="T1" fmla="*/ 0 h 39"/>
                  <a:gd name="T2" fmla="*/ 0 w 42"/>
                  <a:gd name="T3" fmla="*/ 22 h 39"/>
                  <a:gd name="T4" fmla="*/ 42 w 42"/>
                  <a:gd name="T5" fmla="*/ 39 h 39"/>
                  <a:gd name="T6" fmla="*/ 38 w 42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39"/>
                  <a:gd name="T14" fmla="*/ 42 w 42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39">
                    <a:moveTo>
                      <a:pt x="38" y="0"/>
                    </a:moveTo>
                    <a:lnTo>
                      <a:pt x="0" y="22"/>
                    </a:lnTo>
                    <a:lnTo>
                      <a:pt x="42" y="3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295" name="Rectangle 48"/>
            <p:cNvSpPr>
              <a:spLocks noChangeArrowheads="1"/>
            </p:cNvSpPr>
            <p:nvPr/>
          </p:nvSpPr>
          <p:spPr bwMode="auto">
            <a:xfrm rot="-300000">
              <a:off x="3204" y="2688"/>
              <a:ext cx="3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300" b="0">
                  <a:solidFill>
                    <a:srgbClr val="0000FF"/>
                  </a:solidFill>
                  <a:latin typeface="Arial" charset="0"/>
                </a:rPr>
                <a:t>ACK 4</a:t>
              </a:r>
              <a:endParaRPr lang="en-US" sz="1300" b="0">
                <a:latin typeface="Arial" charset="0"/>
              </a:endParaRPr>
            </a:p>
          </p:txBody>
        </p:sp>
      </p:grpSp>
      <p:sp>
        <p:nvSpPr>
          <p:cNvPr id="982065" name="Rectangle 49"/>
          <p:cNvSpPr>
            <a:spLocks noChangeArrowheads="1"/>
          </p:cNvSpPr>
          <p:nvPr/>
        </p:nvSpPr>
        <p:spPr bwMode="auto">
          <a:xfrm rot="-300000">
            <a:off x="5086350" y="4541838"/>
            <a:ext cx="4778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300" b="0">
                <a:solidFill>
                  <a:srgbClr val="0000FF"/>
                </a:solidFill>
                <a:latin typeface="Arial" charset="0"/>
              </a:rPr>
              <a:t>ACK 4</a:t>
            </a:r>
            <a:endParaRPr lang="en-US" sz="1300" b="0">
              <a:latin typeface="Arial" charset="0"/>
            </a:endParaRPr>
          </a:p>
        </p:txBody>
      </p: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4876800" y="4191000"/>
            <a:ext cx="3659188" cy="307975"/>
            <a:chOff x="3092" y="1417"/>
            <a:chExt cx="2305" cy="194"/>
          </a:xfrm>
        </p:grpSpPr>
        <p:sp>
          <p:nvSpPr>
            <p:cNvPr id="96292" name="Line 51"/>
            <p:cNvSpPr>
              <a:spLocks noChangeShapeType="1"/>
            </p:cNvSpPr>
            <p:nvPr/>
          </p:nvSpPr>
          <p:spPr bwMode="auto">
            <a:xfrm flipV="1">
              <a:off x="3127" y="1417"/>
              <a:ext cx="2270" cy="17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3" name="Freeform 52"/>
            <p:cNvSpPr>
              <a:spLocks/>
            </p:cNvSpPr>
            <p:nvPr/>
          </p:nvSpPr>
          <p:spPr bwMode="auto">
            <a:xfrm>
              <a:off x="3092" y="1572"/>
              <a:ext cx="42" cy="39"/>
            </a:xfrm>
            <a:custGeom>
              <a:avLst/>
              <a:gdLst>
                <a:gd name="T0" fmla="*/ 38 w 42"/>
                <a:gd name="T1" fmla="*/ 0 h 39"/>
                <a:gd name="T2" fmla="*/ 0 w 42"/>
                <a:gd name="T3" fmla="*/ 22 h 39"/>
                <a:gd name="T4" fmla="*/ 42 w 42"/>
                <a:gd name="T5" fmla="*/ 39 h 39"/>
                <a:gd name="T6" fmla="*/ 38 w 42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39"/>
                <a:gd name="T14" fmla="*/ 42 w 42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39">
                  <a:moveTo>
                    <a:pt x="38" y="0"/>
                  </a:moveTo>
                  <a:lnTo>
                    <a:pt x="0" y="22"/>
                  </a:lnTo>
                  <a:lnTo>
                    <a:pt x="42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3963988" y="2892425"/>
            <a:ext cx="4572000" cy="384175"/>
            <a:chOff x="2497" y="1822"/>
            <a:chExt cx="2880" cy="242"/>
          </a:xfrm>
        </p:grpSpPr>
        <p:sp>
          <p:nvSpPr>
            <p:cNvPr id="96286" name="Rectangle 55"/>
            <p:cNvSpPr>
              <a:spLocks noChangeArrowheads="1"/>
            </p:cNvSpPr>
            <p:nvPr/>
          </p:nvSpPr>
          <p:spPr bwMode="auto">
            <a:xfrm rot="-300000">
              <a:off x="3252" y="1872"/>
              <a:ext cx="3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300" b="0">
                  <a:solidFill>
                    <a:srgbClr val="0000FF"/>
                  </a:solidFill>
                  <a:latin typeface="Arial" charset="0"/>
                </a:rPr>
                <a:t>ACK 3</a:t>
              </a:r>
              <a:endParaRPr lang="en-US" sz="1300" b="0">
                <a:latin typeface="Arial" charset="0"/>
              </a:endParaRPr>
            </a:p>
          </p:txBody>
        </p:sp>
        <p:grpSp>
          <p:nvGrpSpPr>
            <p:cNvPr id="96287" name="Group 56"/>
            <p:cNvGrpSpPr>
              <a:grpSpLocks/>
            </p:cNvGrpSpPr>
            <p:nvPr/>
          </p:nvGrpSpPr>
          <p:grpSpPr bwMode="auto">
            <a:xfrm>
              <a:off x="2497" y="1822"/>
              <a:ext cx="2880" cy="242"/>
              <a:chOff x="2497" y="1822"/>
              <a:chExt cx="2880" cy="242"/>
            </a:xfrm>
          </p:grpSpPr>
          <p:grpSp>
            <p:nvGrpSpPr>
              <p:cNvPr id="96288" name="Group 57"/>
              <p:cNvGrpSpPr>
                <a:grpSpLocks/>
              </p:cNvGrpSpPr>
              <p:nvPr/>
            </p:nvGrpSpPr>
            <p:grpSpPr bwMode="auto">
              <a:xfrm>
                <a:off x="3072" y="1822"/>
                <a:ext cx="2305" cy="194"/>
                <a:chOff x="3092" y="1417"/>
                <a:chExt cx="2305" cy="194"/>
              </a:xfrm>
            </p:grpSpPr>
            <p:sp>
              <p:nvSpPr>
                <p:cNvPr id="9629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3127" y="1417"/>
                  <a:ext cx="2270" cy="175"/>
                </a:xfrm>
                <a:prstGeom prst="line">
                  <a:avLst/>
                </a:prstGeom>
                <a:noFill/>
                <a:ln w="63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91" name="Freeform 59"/>
                <p:cNvSpPr>
                  <a:spLocks/>
                </p:cNvSpPr>
                <p:nvPr/>
              </p:nvSpPr>
              <p:spPr bwMode="auto">
                <a:xfrm>
                  <a:off x="3092" y="1572"/>
                  <a:ext cx="42" cy="39"/>
                </a:xfrm>
                <a:custGeom>
                  <a:avLst/>
                  <a:gdLst>
                    <a:gd name="T0" fmla="*/ 38 w 42"/>
                    <a:gd name="T1" fmla="*/ 0 h 39"/>
                    <a:gd name="T2" fmla="*/ 0 w 42"/>
                    <a:gd name="T3" fmla="*/ 22 h 39"/>
                    <a:gd name="T4" fmla="*/ 42 w 42"/>
                    <a:gd name="T5" fmla="*/ 39 h 39"/>
                    <a:gd name="T6" fmla="*/ 38 w 42"/>
                    <a:gd name="T7" fmla="*/ 0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"/>
                    <a:gd name="T13" fmla="*/ 0 h 39"/>
                    <a:gd name="T14" fmla="*/ 42 w 42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" h="39">
                      <a:moveTo>
                        <a:pt x="38" y="0"/>
                      </a:moveTo>
                      <a:lnTo>
                        <a:pt x="0" y="22"/>
                      </a:lnTo>
                      <a:lnTo>
                        <a:pt x="42" y="39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289" name="Rectangle 60"/>
              <p:cNvSpPr>
                <a:spLocks noChangeArrowheads="1"/>
              </p:cNvSpPr>
              <p:nvPr/>
            </p:nvSpPr>
            <p:spPr bwMode="auto">
              <a:xfrm>
                <a:off x="2497" y="1920"/>
                <a:ext cx="51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500">
                    <a:solidFill>
                      <a:srgbClr val="FF0000"/>
                    </a:solidFill>
                    <a:latin typeface="Arial" charset="0"/>
                  </a:rPr>
                  <a:t>cwnd = 3</a:t>
                </a:r>
                <a:endParaRPr lang="en-US" sz="1600" b="0">
                  <a:latin typeface="Arial" charset="0"/>
                </a:endParaRPr>
              </a:p>
            </p:txBody>
          </p:sp>
        </p:grp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4876800" y="4492625"/>
            <a:ext cx="3659188" cy="506413"/>
            <a:chOff x="3072" y="2830"/>
            <a:chExt cx="2305" cy="319"/>
          </a:xfrm>
        </p:grpSpPr>
        <p:grpSp>
          <p:nvGrpSpPr>
            <p:cNvPr id="96282" name="Group 62"/>
            <p:cNvGrpSpPr>
              <a:grpSpLocks/>
            </p:cNvGrpSpPr>
            <p:nvPr/>
          </p:nvGrpSpPr>
          <p:grpSpPr bwMode="auto">
            <a:xfrm>
              <a:off x="3072" y="2830"/>
              <a:ext cx="2305" cy="194"/>
              <a:chOff x="3092" y="1417"/>
              <a:chExt cx="2305" cy="194"/>
            </a:xfrm>
          </p:grpSpPr>
          <p:sp>
            <p:nvSpPr>
              <p:cNvPr id="96284" name="Line 63"/>
              <p:cNvSpPr>
                <a:spLocks noChangeShapeType="1"/>
              </p:cNvSpPr>
              <p:nvPr/>
            </p:nvSpPr>
            <p:spPr bwMode="auto">
              <a:xfrm flipV="1">
                <a:off x="3127" y="1417"/>
                <a:ext cx="2270" cy="175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85" name="Freeform 64"/>
              <p:cNvSpPr>
                <a:spLocks/>
              </p:cNvSpPr>
              <p:nvPr/>
            </p:nvSpPr>
            <p:spPr bwMode="auto">
              <a:xfrm>
                <a:off x="3092" y="1572"/>
                <a:ext cx="42" cy="39"/>
              </a:xfrm>
              <a:custGeom>
                <a:avLst/>
                <a:gdLst>
                  <a:gd name="T0" fmla="*/ 38 w 42"/>
                  <a:gd name="T1" fmla="*/ 0 h 39"/>
                  <a:gd name="T2" fmla="*/ 0 w 42"/>
                  <a:gd name="T3" fmla="*/ 22 h 39"/>
                  <a:gd name="T4" fmla="*/ 42 w 42"/>
                  <a:gd name="T5" fmla="*/ 39 h 39"/>
                  <a:gd name="T6" fmla="*/ 38 w 42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39"/>
                  <a:gd name="T14" fmla="*/ 42 w 42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39">
                    <a:moveTo>
                      <a:pt x="38" y="0"/>
                    </a:moveTo>
                    <a:lnTo>
                      <a:pt x="0" y="22"/>
                    </a:lnTo>
                    <a:lnTo>
                      <a:pt x="42" y="3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283" name="Rectangle 65"/>
            <p:cNvSpPr>
              <a:spLocks noChangeArrowheads="1"/>
            </p:cNvSpPr>
            <p:nvPr/>
          </p:nvSpPr>
          <p:spPr bwMode="auto">
            <a:xfrm rot="-300000">
              <a:off x="3204" y="3024"/>
              <a:ext cx="3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300" b="0">
                  <a:solidFill>
                    <a:srgbClr val="0000FF"/>
                  </a:solidFill>
                  <a:latin typeface="Arial" charset="0"/>
                </a:rPr>
                <a:t>ACK 4</a:t>
              </a:r>
              <a:endParaRPr lang="en-US" sz="1300" b="0">
                <a:latin typeface="Arial" charset="0"/>
              </a:endParaRPr>
            </a:p>
          </p:txBody>
        </p:sp>
      </p:grpSp>
      <p:grpSp>
        <p:nvGrpSpPr>
          <p:cNvPr id="17" name="Group 66"/>
          <p:cNvGrpSpPr>
            <a:grpSpLocks/>
          </p:cNvGrpSpPr>
          <p:nvPr/>
        </p:nvGrpSpPr>
        <p:grpSpPr bwMode="auto">
          <a:xfrm>
            <a:off x="4876800" y="4756150"/>
            <a:ext cx="3657600" cy="273050"/>
            <a:chOff x="3072" y="2996"/>
            <a:chExt cx="2304" cy="172"/>
          </a:xfrm>
        </p:grpSpPr>
        <p:sp>
          <p:nvSpPr>
            <p:cNvPr id="96280" name="Line 67"/>
            <p:cNvSpPr>
              <a:spLocks noChangeShapeType="1"/>
            </p:cNvSpPr>
            <p:nvPr/>
          </p:nvSpPr>
          <p:spPr bwMode="auto">
            <a:xfrm>
              <a:off x="3072" y="3072"/>
              <a:ext cx="2304" cy="96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1" name="Rectangle 68"/>
            <p:cNvSpPr>
              <a:spLocks noChangeArrowheads="1"/>
            </p:cNvSpPr>
            <p:nvPr/>
          </p:nvSpPr>
          <p:spPr bwMode="auto">
            <a:xfrm rot="120000">
              <a:off x="3983" y="2996"/>
              <a:ext cx="51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300">
                  <a:solidFill>
                    <a:srgbClr val="0000FF"/>
                  </a:solidFill>
                  <a:latin typeface="Arial" charset="0"/>
                </a:rPr>
                <a:t>segment 4</a:t>
              </a:r>
              <a:endParaRPr lang="en-US" sz="1300" b="0">
                <a:latin typeface="Arial" charset="0"/>
              </a:endParaRPr>
            </a:p>
          </p:txBody>
        </p:sp>
      </p:grpSp>
      <p:grpSp>
        <p:nvGrpSpPr>
          <p:cNvPr id="18" name="Group 69"/>
          <p:cNvGrpSpPr>
            <a:grpSpLocks/>
          </p:cNvGrpSpPr>
          <p:nvPr/>
        </p:nvGrpSpPr>
        <p:grpSpPr bwMode="auto">
          <a:xfrm>
            <a:off x="3333750" y="4267200"/>
            <a:ext cx="1543050" cy="990600"/>
            <a:chOff x="2100" y="2688"/>
            <a:chExt cx="972" cy="624"/>
          </a:xfrm>
        </p:grpSpPr>
        <p:grpSp>
          <p:nvGrpSpPr>
            <p:cNvPr id="96275" name="Group 70"/>
            <p:cNvGrpSpPr>
              <a:grpSpLocks/>
            </p:cNvGrpSpPr>
            <p:nvPr/>
          </p:nvGrpSpPr>
          <p:grpSpPr bwMode="auto">
            <a:xfrm>
              <a:off x="2100" y="2688"/>
              <a:ext cx="972" cy="432"/>
              <a:chOff x="2100" y="2688"/>
              <a:chExt cx="972" cy="432"/>
            </a:xfrm>
          </p:grpSpPr>
          <p:sp>
            <p:nvSpPr>
              <p:cNvPr id="96277" name="AutoShape 71"/>
              <p:cNvSpPr>
                <a:spLocks/>
              </p:cNvSpPr>
              <p:nvPr/>
            </p:nvSpPr>
            <p:spPr bwMode="auto">
              <a:xfrm>
                <a:off x="3005" y="2688"/>
                <a:ext cx="67" cy="345"/>
              </a:xfrm>
              <a:prstGeom prst="leftBrace">
                <a:avLst>
                  <a:gd name="adj1" fmla="val 128731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96278" name="Text Box 72"/>
              <p:cNvSpPr txBox="1">
                <a:spLocks noChangeArrowheads="1"/>
              </p:cNvSpPr>
              <p:nvPr/>
            </p:nvSpPr>
            <p:spPr bwMode="auto">
              <a:xfrm>
                <a:off x="2100" y="2756"/>
                <a:ext cx="733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b="0">
                    <a:latin typeface="Arial" charset="0"/>
                  </a:rPr>
                  <a:t>3 duplicate</a:t>
                </a:r>
              </a:p>
              <a:p>
                <a:pPr algn="ctr"/>
                <a:r>
                  <a:rPr lang="en-US" sz="1600" b="0">
                    <a:latin typeface="Arial" charset="0"/>
                  </a:rPr>
                  <a:t>ACKs</a:t>
                </a:r>
              </a:p>
            </p:txBody>
          </p:sp>
          <p:sp>
            <p:nvSpPr>
              <p:cNvPr id="96279" name="AutoShape 73"/>
              <p:cNvSpPr>
                <a:spLocks noChangeArrowheads="1"/>
              </p:cNvSpPr>
              <p:nvPr/>
            </p:nvSpPr>
            <p:spPr bwMode="auto">
              <a:xfrm>
                <a:off x="2112" y="2736"/>
                <a:ext cx="720" cy="384"/>
              </a:xfrm>
              <a:prstGeom prst="wedgeRectCallout">
                <a:avLst>
                  <a:gd name="adj1" fmla="val 73750"/>
                  <a:gd name="adj2" fmla="val -12759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488" tIns="44450" rIns="90488" bIns="44450"/>
              <a:lstStyle/>
              <a:p>
                <a:pPr algn="ctr" eaLnBrk="0" hangingPunct="0"/>
                <a:endParaRPr lang="en-US" b="0">
                  <a:latin typeface="Arial" charset="0"/>
                </a:endParaRPr>
              </a:p>
            </p:txBody>
          </p:sp>
        </p:grpSp>
        <p:sp>
          <p:nvSpPr>
            <p:cNvPr id="96276" name="Rectangle 74"/>
            <p:cNvSpPr>
              <a:spLocks noChangeArrowheads="1"/>
            </p:cNvSpPr>
            <p:nvPr/>
          </p:nvSpPr>
          <p:spPr bwMode="auto">
            <a:xfrm>
              <a:off x="2497" y="3168"/>
              <a:ext cx="51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>
                  <a:solidFill>
                    <a:srgbClr val="FF0000"/>
                  </a:solidFill>
                  <a:latin typeface="Arial" charset="0"/>
                </a:rPr>
                <a:t>cwnd = 2</a:t>
              </a:r>
              <a:endParaRPr lang="en-US" sz="1600" b="0">
                <a:latin typeface="Arial" charset="0"/>
              </a:endParaRPr>
            </a:p>
          </p:txBody>
        </p:sp>
      </p:grpSp>
      <p:sp>
        <p:nvSpPr>
          <p:cNvPr id="96274" name="Content Placeholder 7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2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3 is out!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7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3A21A3B-4C3B-1541-8A46-51287569141E}" type="slidenum">
              <a:rPr lang="en-US" sz="1400" b="0">
                <a:latin typeface="Times New Roman" charset="0"/>
              </a:rPr>
              <a:pPr eaLnBrk="1" hangingPunct="1"/>
              <a:t>20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Loss Detected by Timeout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54864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Sender starts a timer that runs for RTO seconds</a:t>
            </a:r>
          </a:p>
          <a:p>
            <a:r>
              <a:rPr lang="en-US" b="1" dirty="0" smtClean="0">
                <a:latin typeface="Arial" charset="0"/>
              </a:rPr>
              <a:t>Restart timer whenever </a:t>
            </a:r>
            <a:r>
              <a:rPr lang="en-US" b="1" dirty="0" err="1" smtClean="0">
                <a:latin typeface="Arial" charset="0"/>
              </a:rPr>
              <a:t>ack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for new data </a:t>
            </a:r>
            <a:r>
              <a:rPr lang="en-US" b="1" dirty="0" smtClean="0">
                <a:latin typeface="Arial" charset="0"/>
              </a:rPr>
              <a:t>arrives</a:t>
            </a:r>
          </a:p>
          <a:p>
            <a:pPr lvl="1"/>
            <a:endParaRPr lang="en-US" b="1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If </a:t>
            </a:r>
            <a:r>
              <a:rPr lang="en-US" dirty="0">
                <a:latin typeface="Arial" charset="0"/>
              </a:rPr>
              <a:t>timer expires: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Set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SSTHRESH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Symbol" charset="0"/>
              </a:rPr>
              <a:t> CWND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/ 2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Slow-Start Threshold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)</a:t>
            </a:r>
            <a:endParaRPr lang="en-US" altLang="ja-JP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chemeClr val="tx1"/>
              </a:buClr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Set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CWND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Symbol" charset="0"/>
              </a:rPr>
              <a:t>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Retransmit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first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lost packet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Execute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Slow Start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u="sng" dirty="0">
                <a:latin typeface="Arial" charset="0"/>
                <a:ea typeface="Arial" charset="0"/>
                <a:cs typeface="Arial" charset="0"/>
              </a:rPr>
              <a:t>until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CWND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&gt;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SSTHRESH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After which switch to Additive Increase</a:t>
            </a:r>
          </a:p>
        </p:txBody>
      </p:sp>
    </p:spTree>
    <p:extLst>
      <p:ext uri="{BB962C8B-B14F-4D97-AF65-F5344CB8AC3E}">
        <p14:creationId xmlns:p14="http://schemas.microsoft.com/office/powerpoint/2010/main" val="241930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3D96FA5-DCE2-EC4E-BB67-F48405F4B3A0}" type="slidenum">
              <a:rPr lang="en-US" sz="1400" b="0">
                <a:latin typeface="Times New Roman" charset="0"/>
              </a:rPr>
              <a:pPr eaLnBrk="1" hangingPunct="1"/>
              <a:t>21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Summary of Decrease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Cut CWND </a:t>
            </a:r>
            <a:r>
              <a:rPr lang="en-US" u="sng" dirty="0">
                <a:latin typeface="Arial" charset="0"/>
              </a:rPr>
              <a:t>half</a:t>
            </a:r>
            <a:r>
              <a:rPr lang="en-US" dirty="0">
                <a:latin typeface="Arial" charset="0"/>
              </a:rPr>
              <a:t> on loss detected by </a:t>
            </a:r>
            <a:r>
              <a:rPr lang="en-US" dirty="0" err="1" smtClean="0">
                <a:latin typeface="Arial" charset="0"/>
              </a:rPr>
              <a:t>dupacks</a:t>
            </a:r>
            <a:endParaRPr lang="en-US" dirty="0">
              <a:latin typeface="Arial" charset="0"/>
            </a:endParaRPr>
          </a:p>
          <a:p>
            <a:pPr lvl="1"/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b="1" dirty="0">
                <a:latin typeface="Arial" charset="0"/>
                <a:ea typeface="Arial" charset="0"/>
                <a:cs typeface="Arial" charset="0"/>
              </a:rPr>
              <a:t>fast retransmit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ja-JP" dirty="0">
                <a:latin typeface="Arial" charset="0"/>
                <a:ea typeface="Arial" charset="0"/>
                <a:cs typeface="Arial" charset="0"/>
              </a:rPr>
            </a:br>
            <a:endParaRPr lang="en-US" altLang="ja-JP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Cut CWND </a:t>
            </a:r>
            <a:r>
              <a:rPr lang="en-US" u="sng" dirty="0">
                <a:latin typeface="Arial" charset="0"/>
              </a:rPr>
              <a:t>all the way to 1 MSS</a:t>
            </a:r>
            <a:r>
              <a:rPr lang="en-US" dirty="0">
                <a:latin typeface="Arial" charset="0"/>
              </a:rPr>
              <a:t> on </a:t>
            </a:r>
            <a:r>
              <a:rPr lang="en-US" b="1" dirty="0">
                <a:latin typeface="Arial" charset="0"/>
              </a:rPr>
              <a:t>timeout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Set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ssthresh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cwnd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/2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Never drop CWND below 1 MSS</a:t>
            </a:r>
          </a:p>
        </p:txBody>
      </p:sp>
    </p:spTree>
    <p:extLst>
      <p:ext uri="{BB962C8B-B14F-4D97-AF65-F5344CB8AC3E}">
        <p14:creationId xmlns:p14="http://schemas.microsoft.com/office/powerpoint/2010/main" val="548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Summary of Increase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Slow-start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Arial" charset="0"/>
              </a:rPr>
              <a:t>: increase </a:t>
            </a:r>
            <a:r>
              <a:rPr lang="en-US" altLang="ja-JP" dirty="0" err="1">
                <a:latin typeface="Arial" charset="0"/>
              </a:rPr>
              <a:t>cwnd</a:t>
            </a:r>
            <a:r>
              <a:rPr lang="en-US" altLang="ja-JP" dirty="0">
                <a:latin typeface="Arial" charset="0"/>
              </a:rPr>
              <a:t> by MSS for each </a:t>
            </a:r>
            <a:r>
              <a:rPr lang="en-US" altLang="ja-JP" dirty="0" err="1">
                <a:latin typeface="Arial" charset="0"/>
              </a:rPr>
              <a:t>ack</a:t>
            </a:r>
            <a:endParaRPr lang="en-US" altLang="ja-JP" dirty="0">
              <a:latin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Leave slow-start regime when either:</a:t>
            </a:r>
          </a:p>
          <a:p>
            <a:pPr lvl="1"/>
            <a:r>
              <a:rPr lang="en-US" dirty="0" err="1">
                <a:latin typeface="Arial" charset="0"/>
                <a:ea typeface="Arial" charset="0"/>
                <a:cs typeface="Arial" charset="0"/>
              </a:rPr>
              <a:t>cwnd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&gt;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SSThresh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Packet drop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Enter AIMD regime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Increase by MSS for each window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s worth of </a:t>
            </a:r>
            <a:r>
              <a:rPr lang="en-US" altLang="ja-JP" dirty="0" err="1">
                <a:latin typeface="Arial" charset="0"/>
                <a:ea typeface="Arial" charset="0"/>
                <a:cs typeface="Arial" charset="0"/>
              </a:rPr>
              <a:t>acked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 data</a:t>
            </a: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2AAF7F8-C2B5-CD43-9AB2-9D2E24705E44}" type="slidenum">
              <a:rPr lang="en-US" sz="1400" b="0">
                <a:latin typeface="Times New Roman" charset="0"/>
              </a:rPr>
              <a:pPr eaLnBrk="1" hangingPunct="1"/>
              <a:t>22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9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3C60C0D-9AE5-5A46-A197-8B630DF5BCA7}" type="slidenum">
              <a:rPr lang="en-US" sz="1400" b="0">
                <a:latin typeface="Times New Roman" charset="0"/>
              </a:rPr>
              <a:pPr eaLnBrk="1" hangingPunct="1"/>
              <a:t>23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Repeating Slow Start After Timeout</a:t>
            </a:r>
          </a:p>
        </p:txBody>
      </p:sp>
      <p:sp>
        <p:nvSpPr>
          <p:cNvPr id="103427" name="Freeform 3"/>
          <p:cNvSpPr>
            <a:spLocks/>
          </p:cNvSpPr>
          <p:nvPr/>
        </p:nvSpPr>
        <p:spPr bwMode="auto">
          <a:xfrm>
            <a:off x="914400" y="2035175"/>
            <a:ext cx="7010400" cy="28194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" name="Freeform 4"/>
          <p:cNvSpPr>
            <a:spLocks/>
          </p:cNvSpPr>
          <p:nvPr/>
        </p:nvSpPr>
        <p:spPr bwMode="auto">
          <a:xfrm>
            <a:off x="914400" y="3406775"/>
            <a:ext cx="1828800" cy="1371600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7504113" y="4876800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t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341313" y="1501775"/>
            <a:ext cx="1182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Window</a:t>
            </a:r>
          </a:p>
        </p:txBody>
      </p:sp>
      <p:sp>
        <p:nvSpPr>
          <p:cNvPr id="986119" name="Text Box 7"/>
          <p:cNvSpPr txBox="1">
            <a:spLocks noChangeArrowheads="1"/>
          </p:cNvSpPr>
          <p:nvPr/>
        </p:nvSpPr>
        <p:spPr bwMode="auto">
          <a:xfrm>
            <a:off x="654050" y="5656263"/>
            <a:ext cx="7832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latin typeface="Arial" charset="0"/>
              </a:rPr>
              <a:t>Slow-start restart: Go back to CWND of 1 MSS, but take advantage of knowing the previous value of CWND.</a:t>
            </a:r>
          </a:p>
        </p:txBody>
      </p:sp>
      <p:sp>
        <p:nvSpPr>
          <p:cNvPr id="103432" name="Freeform 8"/>
          <p:cNvSpPr>
            <a:spLocks/>
          </p:cNvSpPr>
          <p:nvPr/>
        </p:nvSpPr>
        <p:spPr bwMode="auto">
          <a:xfrm>
            <a:off x="2743200" y="2873375"/>
            <a:ext cx="2667000" cy="1524000"/>
          </a:xfrm>
          <a:custGeom>
            <a:avLst/>
            <a:gdLst>
              <a:gd name="T0" fmla="*/ 0 w 1680"/>
              <a:gd name="T1" fmla="*/ 2147483647 h 960"/>
              <a:gd name="T2" fmla="*/ 0 w 1680"/>
              <a:gd name="T3" fmla="*/ 2147483647 h 960"/>
              <a:gd name="T4" fmla="*/ 2147483647 w 1680"/>
              <a:gd name="T5" fmla="*/ 2147483647 h 960"/>
              <a:gd name="T6" fmla="*/ 2147483647 w 1680"/>
              <a:gd name="T7" fmla="*/ 2147483647 h 960"/>
              <a:gd name="T8" fmla="*/ 2147483647 w 1680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960"/>
              <a:gd name="T17" fmla="*/ 1680 w 1680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960">
                <a:moveTo>
                  <a:pt x="0" y="336"/>
                </a:moveTo>
                <a:lnTo>
                  <a:pt x="0" y="816"/>
                </a:lnTo>
                <a:lnTo>
                  <a:pt x="384" y="528"/>
                </a:lnTo>
                <a:lnTo>
                  <a:pt x="384" y="960"/>
                </a:lnTo>
                <a:lnTo>
                  <a:pt x="1680" y="0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5410200" y="2873375"/>
            <a:ext cx="0" cy="1981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28800" y="3810000"/>
            <a:ext cx="4724400" cy="1676400"/>
            <a:chOff x="1152" y="2400"/>
            <a:chExt cx="2976" cy="1056"/>
          </a:xfrm>
        </p:grpSpPr>
        <p:sp>
          <p:nvSpPr>
            <p:cNvPr id="103450" name="Freeform 11"/>
            <p:cNvSpPr>
              <a:spLocks/>
            </p:cNvSpPr>
            <p:nvPr/>
          </p:nvSpPr>
          <p:spPr bwMode="auto">
            <a:xfrm>
              <a:off x="3552" y="2400"/>
              <a:ext cx="576" cy="624"/>
            </a:xfrm>
            <a:custGeom>
              <a:avLst/>
              <a:gdLst>
                <a:gd name="T0" fmla="*/ 36 w 1152"/>
                <a:gd name="T1" fmla="*/ 0 h 864"/>
                <a:gd name="T2" fmla="*/ 33 w 1152"/>
                <a:gd name="T3" fmla="*/ 66 h 864"/>
                <a:gd name="T4" fmla="*/ 26 w 1152"/>
                <a:gd name="T5" fmla="*/ 123 h 864"/>
                <a:gd name="T6" fmla="*/ 12 w 1152"/>
                <a:gd name="T7" fmla="*/ 160 h 864"/>
                <a:gd name="T8" fmla="*/ 0 w 1152"/>
                <a:gd name="T9" fmla="*/ 17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864"/>
                <a:gd name="T17" fmla="*/ 1152 w 1152"/>
                <a:gd name="T18" fmla="*/ 864 h 8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864">
                  <a:moveTo>
                    <a:pt x="1152" y="0"/>
                  </a:moveTo>
                  <a:cubicBezTo>
                    <a:pt x="1132" y="116"/>
                    <a:pt x="1112" y="232"/>
                    <a:pt x="1056" y="336"/>
                  </a:cubicBezTo>
                  <a:cubicBezTo>
                    <a:pt x="1000" y="440"/>
                    <a:pt x="928" y="544"/>
                    <a:pt x="816" y="624"/>
                  </a:cubicBezTo>
                  <a:cubicBezTo>
                    <a:pt x="704" y="704"/>
                    <a:pt x="520" y="776"/>
                    <a:pt x="384" y="816"/>
                  </a:cubicBezTo>
                  <a:cubicBezTo>
                    <a:pt x="248" y="856"/>
                    <a:pt x="124" y="860"/>
                    <a:pt x="0" y="86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1" name="AutoShape 12"/>
            <p:cNvSpPr>
              <a:spLocks noChangeArrowheads="1"/>
            </p:cNvSpPr>
            <p:nvPr/>
          </p:nvSpPr>
          <p:spPr bwMode="auto">
            <a:xfrm>
              <a:off x="1152" y="2880"/>
              <a:ext cx="1824" cy="576"/>
            </a:xfrm>
            <a:prstGeom prst="wedgeRectCallout">
              <a:avLst>
                <a:gd name="adj1" fmla="val 106361"/>
                <a:gd name="adj2" fmla="val -71009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 b="0">
                  <a:latin typeface="Comic Sans MS" charset="0"/>
                </a:rPr>
                <a:t>Slow start in operation until it reaches half of previous </a:t>
              </a:r>
              <a:r>
                <a:rPr lang="en-US" sz="1600" b="0" i="1">
                  <a:latin typeface="Comic Sans MS" charset="0"/>
                </a:rPr>
                <a:t>CWND</a:t>
              </a:r>
              <a:r>
                <a:rPr lang="en-US" sz="1600" b="0">
                  <a:latin typeface="Comic Sans MS" charset="0"/>
                </a:rPr>
                <a:t>, I.e., </a:t>
              </a:r>
              <a:r>
                <a:rPr lang="en-US" sz="1600" b="0" i="1">
                  <a:latin typeface="Comic Sans MS" charset="0"/>
                </a:rPr>
                <a:t>SSTHRESH</a:t>
              </a:r>
              <a:endParaRPr lang="en-US" sz="1600" b="0">
                <a:latin typeface="Comic Sans MS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724400" y="3119438"/>
            <a:ext cx="4114800" cy="1452562"/>
            <a:chOff x="2976" y="1965"/>
            <a:chExt cx="2592" cy="915"/>
          </a:xfrm>
        </p:grpSpPr>
        <p:sp>
          <p:nvSpPr>
            <p:cNvPr id="103447" name="Freeform 14"/>
            <p:cNvSpPr>
              <a:spLocks/>
            </p:cNvSpPr>
            <p:nvPr/>
          </p:nvSpPr>
          <p:spPr bwMode="auto">
            <a:xfrm>
              <a:off x="4560" y="1965"/>
              <a:ext cx="1008" cy="624"/>
            </a:xfrm>
            <a:custGeom>
              <a:avLst/>
              <a:gdLst>
                <a:gd name="T0" fmla="*/ 0 w 1008"/>
                <a:gd name="T1" fmla="*/ 0 h 624"/>
                <a:gd name="T2" fmla="*/ 0 w 1008"/>
                <a:gd name="T3" fmla="*/ 624 h 624"/>
                <a:gd name="T4" fmla="*/ 720 w 1008"/>
                <a:gd name="T5" fmla="*/ 48 h 624"/>
                <a:gd name="T6" fmla="*/ 720 w 1008"/>
                <a:gd name="T7" fmla="*/ 576 h 624"/>
                <a:gd name="T8" fmla="*/ 1008 w 1008"/>
                <a:gd name="T9" fmla="*/ 336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8"/>
                <a:gd name="T16" fmla="*/ 0 h 624"/>
                <a:gd name="T17" fmla="*/ 1008 w 1008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8" h="624">
                  <a:moveTo>
                    <a:pt x="0" y="0"/>
                  </a:moveTo>
                  <a:lnTo>
                    <a:pt x="0" y="624"/>
                  </a:lnTo>
                  <a:lnTo>
                    <a:pt x="720" y="48"/>
                  </a:lnTo>
                  <a:lnTo>
                    <a:pt x="720" y="576"/>
                  </a:lnTo>
                  <a:lnTo>
                    <a:pt x="1008" y="336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8" name="Line 15"/>
            <p:cNvSpPr>
              <a:spLocks noChangeShapeType="1"/>
            </p:cNvSpPr>
            <p:nvPr/>
          </p:nvSpPr>
          <p:spPr bwMode="auto">
            <a:xfrm flipV="1">
              <a:off x="4128" y="1968"/>
              <a:ext cx="432" cy="43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9" name="Line 16"/>
            <p:cNvSpPr>
              <a:spLocks noChangeShapeType="1"/>
            </p:cNvSpPr>
            <p:nvPr/>
          </p:nvSpPr>
          <p:spPr bwMode="auto">
            <a:xfrm flipV="1">
              <a:off x="2976" y="2352"/>
              <a:ext cx="1136" cy="5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105400" y="1816100"/>
            <a:ext cx="1411288" cy="1079500"/>
            <a:chOff x="3216" y="1144"/>
            <a:chExt cx="889" cy="680"/>
          </a:xfrm>
        </p:grpSpPr>
        <p:sp>
          <p:nvSpPr>
            <p:cNvPr id="103444" name="Line 18"/>
            <p:cNvSpPr>
              <a:spLocks noChangeShapeType="1"/>
            </p:cNvSpPr>
            <p:nvPr/>
          </p:nvSpPr>
          <p:spPr bwMode="auto">
            <a:xfrm flipH="1">
              <a:off x="3485" y="1344"/>
              <a:ext cx="163" cy="46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" name="Text Box 19"/>
            <p:cNvSpPr txBox="1">
              <a:spLocks noChangeArrowheads="1"/>
            </p:cNvSpPr>
            <p:nvPr/>
          </p:nvSpPr>
          <p:spPr bwMode="auto">
            <a:xfrm>
              <a:off x="3216" y="1144"/>
              <a:ext cx="8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latin typeface="Arial" charset="0"/>
                </a:rPr>
                <a:t>Timeout</a:t>
              </a:r>
            </a:p>
          </p:txBody>
        </p:sp>
        <p:sp>
          <p:nvSpPr>
            <p:cNvPr id="103446" name="Line 20"/>
            <p:cNvSpPr>
              <a:spLocks noChangeShapeType="1"/>
            </p:cNvSpPr>
            <p:nvPr/>
          </p:nvSpPr>
          <p:spPr bwMode="auto">
            <a:xfrm>
              <a:off x="340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981200" y="1981200"/>
            <a:ext cx="2362200" cy="2425700"/>
            <a:chOff x="1248" y="1248"/>
            <a:chExt cx="1488" cy="1528"/>
          </a:xfrm>
        </p:grpSpPr>
        <p:sp>
          <p:nvSpPr>
            <p:cNvPr id="103441" name="Text Box 22"/>
            <p:cNvSpPr txBox="1">
              <a:spLocks noChangeArrowheads="1"/>
            </p:cNvSpPr>
            <p:nvPr/>
          </p:nvSpPr>
          <p:spPr bwMode="auto">
            <a:xfrm>
              <a:off x="1248" y="1248"/>
              <a:ext cx="14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latin typeface="Arial" charset="0"/>
                </a:rPr>
                <a:t>Fast Retransmission</a:t>
              </a:r>
            </a:p>
          </p:txBody>
        </p:sp>
        <p:cxnSp>
          <p:nvCxnSpPr>
            <p:cNvPr id="103442" name="AutoShape 23"/>
            <p:cNvCxnSpPr>
              <a:cxnSpLocks noChangeShapeType="1"/>
              <a:stCxn id="103441" idx="2"/>
              <a:endCxn id="103432" idx="1"/>
            </p:cNvCxnSpPr>
            <p:nvPr/>
          </p:nvCxnSpPr>
          <p:spPr bwMode="auto">
            <a:xfrm flipH="1">
              <a:off x="1722" y="1690"/>
              <a:ext cx="270" cy="936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43" name="AutoShape 24"/>
            <p:cNvCxnSpPr>
              <a:cxnSpLocks noChangeShapeType="1"/>
              <a:stCxn id="103441" idx="2"/>
              <a:endCxn id="103432" idx="3"/>
            </p:cNvCxnSpPr>
            <p:nvPr/>
          </p:nvCxnSpPr>
          <p:spPr bwMode="auto">
            <a:xfrm>
              <a:off x="1992" y="1690"/>
              <a:ext cx="120" cy="1086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410200" y="1905000"/>
            <a:ext cx="2895600" cy="1981200"/>
            <a:chOff x="3408" y="1200"/>
            <a:chExt cx="1824" cy="1248"/>
          </a:xfrm>
        </p:grpSpPr>
        <p:sp>
          <p:nvSpPr>
            <p:cNvPr id="103439" name="Line 26"/>
            <p:cNvSpPr>
              <a:spLocks noChangeShapeType="1"/>
            </p:cNvSpPr>
            <p:nvPr/>
          </p:nvSpPr>
          <p:spPr bwMode="auto">
            <a:xfrm flipH="1">
              <a:off x="3408" y="1632"/>
              <a:ext cx="1152" cy="81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" name="Text Box 27"/>
            <p:cNvSpPr txBox="1">
              <a:spLocks noChangeArrowheads="1"/>
            </p:cNvSpPr>
            <p:nvPr/>
          </p:nvSpPr>
          <p:spPr bwMode="auto">
            <a:xfrm>
              <a:off x="4080" y="1200"/>
              <a:ext cx="115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latin typeface="Arial" charset="0"/>
                </a:rPr>
                <a:t>SSThresh</a:t>
              </a:r>
            </a:p>
            <a:p>
              <a:pPr algn="ctr" eaLnBrk="1" hangingPunct="1"/>
              <a:r>
                <a:rPr lang="en-US">
                  <a:latin typeface="Arial" charset="0"/>
                </a:rPr>
                <a:t>Set to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046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Advanced Fast Restart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</a:t>
            </a:r>
            <a:r>
              <a:rPr lang="en-US" dirty="0" err="1" smtClean="0"/>
              <a:t>ssthresh</a:t>
            </a:r>
            <a:r>
              <a:rPr lang="en-US" dirty="0" smtClean="0"/>
              <a:t> to </a:t>
            </a:r>
            <a:r>
              <a:rPr lang="en-US" dirty="0" err="1" smtClean="0"/>
              <a:t>cwnd</a:t>
            </a:r>
            <a:r>
              <a:rPr lang="en-US" dirty="0" smtClean="0"/>
              <a:t>/2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Set </a:t>
            </a:r>
            <a:r>
              <a:rPr lang="en-US" dirty="0" err="1"/>
              <a:t>cwnd</a:t>
            </a:r>
            <a:r>
              <a:rPr lang="en-US" dirty="0"/>
              <a:t> to </a:t>
            </a:r>
            <a:r>
              <a:rPr lang="en-US" dirty="0" err="1"/>
              <a:t>cwnd</a:t>
            </a:r>
            <a:r>
              <a:rPr lang="en-US" dirty="0"/>
              <a:t>/2 + </a:t>
            </a:r>
            <a:r>
              <a:rPr lang="en-US" dirty="0" smtClean="0"/>
              <a:t>3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the 3 dup </a:t>
            </a:r>
            <a:r>
              <a:rPr lang="en-US" dirty="0" err="1"/>
              <a:t>acks</a:t>
            </a:r>
            <a:r>
              <a:rPr lang="en-US" dirty="0"/>
              <a:t> already </a:t>
            </a:r>
            <a:r>
              <a:rPr lang="en-US" dirty="0" smtClean="0"/>
              <a:t>seen</a:t>
            </a:r>
          </a:p>
          <a:p>
            <a:pPr lvl="1"/>
            <a:endParaRPr lang="en-US" dirty="0"/>
          </a:p>
          <a:p>
            <a:r>
              <a:rPr lang="en-US" dirty="0" smtClean="0"/>
              <a:t>Increment </a:t>
            </a:r>
            <a:r>
              <a:rPr lang="en-US" dirty="0" err="1"/>
              <a:t>cwnd</a:t>
            </a:r>
            <a:r>
              <a:rPr lang="en-US" dirty="0"/>
              <a:t> by 1 MSS for each additional duplicate </a:t>
            </a:r>
            <a:r>
              <a:rPr lang="en-US" dirty="0" smtClean="0"/>
              <a:t>ACK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receiving new </a:t>
            </a:r>
            <a:r>
              <a:rPr lang="en-US" dirty="0" smtClean="0"/>
              <a:t>ACK, </a:t>
            </a:r>
            <a:r>
              <a:rPr lang="en-US" dirty="0"/>
              <a:t>reset </a:t>
            </a:r>
            <a:r>
              <a:rPr lang="en-US" dirty="0" err="1"/>
              <a:t>cwnd</a:t>
            </a:r>
            <a:r>
              <a:rPr lang="en-US" dirty="0"/>
              <a:t> to </a:t>
            </a:r>
            <a:r>
              <a:rPr lang="en-US" dirty="0" err="1"/>
              <a:t>ssthresh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3F619-A754-B943-A0E1-8831E8AB2CC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5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TCP connection with:</a:t>
            </a:r>
          </a:p>
          <a:p>
            <a:pPr lvl="1"/>
            <a:r>
              <a:rPr lang="en-US" dirty="0" smtClean="0"/>
              <a:t>MSS=10bytes</a:t>
            </a:r>
          </a:p>
          <a:p>
            <a:pPr lvl="1"/>
            <a:r>
              <a:rPr lang="en-US" dirty="0" smtClean="0"/>
              <a:t>ISN=100</a:t>
            </a:r>
          </a:p>
          <a:p>
            <a:pPr lvl="1"/>
            <a:r>
              <a:rPr lang="en-US" dirty="0" smtClean="0"/>
              <a:t>CWND=100 bytes</a:t>
            </a:r>
          </a:p>
          <a:p>
            <a:pPr lvl="1"/>
            <a:r>
              <a:rPr lang="en-US" dirty="0" smtClean="0"/>
              <a:t>Last ACK was for </a:t>
            </a:r>
            <a:r>
              <a:rPr lang="en-US" dirty="0" err="1" smtClean="0"/>
              <a:t>seq</a:t>
            </a:r>
            <a:r>
              <a:rPr lang="en-US" dirty="0" smtClean="0"/>
              <a:t> # 110</a:t>
            </a:r>
          </a:p>
          <a:p>
            <a:pPr lvl="2"/>
            <a:r>
              <a:rPr lang="en-US" dirty="0" smtClean="0"/>
              <a:t>i.e., receiver expecting next packet to have seq. no. 110</a:t>
            </a:r>
          </a:p>
          <a:p>
            <a:pPr lvl="2"/>
            <a:endParaRPr lang="en-US" dirty="0"/>
          </a:p>
          <a:p>
            <a:r>
              <a:rPr lang="en-US" dirty="0" smtClean="0"/>
              <a:t>Packets with seq. no. 110 to 200 are in flight</a:t>
            </a:r>
          </a:p>
          <a:p>
            <a:pPr lvl="1"/>
            <a:r>
              <a:rPr lang="en-US" dirty="0" smtClean="0"/>
              <a:t>What ACKs do they generate?</a:t>
            </a:r>
          </a:p>
          <a:p>
            <a:pPr lvl="1"/>
            <a:r>
              <a:rPr lang="en-US" dirty="0" smtClean="0"/>
              <a:t>And how does the sender respond?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4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ACK 110 (due to 120)  </a:t>
            </a:r>
            <a:r>
              <a:rPr lang="en-US" dirty="0" err="1" smtClean="0"/>
              <a:t>cwnd</a:t>
            </a:r>
            <a:r>
              <a:rPr lang="en-US" dirty="0" smtClean="0"/>
              <a:t>=100  dup#1</a:t>
            </a:r>
            <a:endParaRPr lang="en-US" dirty="0"/>
          </a:p>
          <a:p>
            <a:r>
              <a:rPr lang="en-US" dirty="0" smtClean="0"/>
              <a:t>ACK 110 (due to 130)  </a:t>
            </a:r>
            <a:r>
              <a:rPr lang="en-US" dirty="0" err="1" smtClean="0"/>
              <a:t>cwnd</a:t>
            </a:r>
            <a:r>
              <a:rPr lang="en-US" dirty="0" smtClean="0"/>
              <a:t>=100  dup#2</a:t>
            </a:r>
          </a:p>
          <a:p>
            <a:r>
              <a:rPr lang="en-US" dirty="0" smtClean="0"/>
              <a:t>ACK 110 (due to 140)  </a:t>
            </a:r>
            <a:r>
              <a:rPr lang="en-US" dirty="0" err="1" smtClean="0"/>
              <a:t>cwnd</a:t>
            </a:r>
            <a:r>
              <a:rPr lang="en-US" dirty="0" smtClean="0"/>
              <a:t>=100  dup#3</a:t>
            </a:r>
          </a:p>
          <a:p>
            <a:r>
              <a:rPr lang="en-US" dirty="0" smtClean="0"/>
              <a:t>RXMT 110 </a:t>
            </a:r>
            <a:r>
              <a:rPr lang="en-US" dirty="0" err="1" smtClean="0"/>
              <a:t>ssthresh</a:t>
            </a:r>
            <a:r>
              <a:rPr lang="en-US" dirty="0" smtClean="0"/>
              <a:t>=50  </a:t>
            </a:r>
            <a:r>
              <a:rPr lang="en-US" dirty="0" err="1" smtClean="0"/>
              <a:t>cwnd</a:t>
            </a:r>
            <a:r>
              <a:rPr lang="en-US" dirty="0" smtClean="0"/>
              <a:t>=80</a:t>
            </a:r>
          </a:p>
          <a:p>
            <a:r>
              <a:rPr lang="en-US" dirty="0" smtClean="0"/>
              <a:t>ACK 110 (due to 150)  </a:t>
            </a:r>
            <a:r>
              <a:rPr lang="en-US" dirty="0" err="1" smtClean="0"/>
              <a:t>cwnd</a:t>
            </a:r>
            <a:r>
              <a:rPr lang="en-US" dirty="0" smtClean="0"/>
              <a:t>=90</a:t>
            </a:r>
          </a:p>
          <a:p>
            <a:r>
              <a:rPr lang="en-US" dirty="0"/>
              <a:t>ACK 110 (due to </a:t>
            </a:r>
            <a:r>
              <a:rPr lang="en-US" dirty="0" smtClean="0"/>
              <a:t>160</a:t>
            </a:r>
            <a:r>
              <a:rPr lang="en-US" dirty="0"/>
              <a:t>)  </a:t>
            </a:r>
            <a:r>
              <a:rPr lang="en-US" dirty="0" err="1"/>
              <a:t>cwnd</a:t>
            </a:r>
            <a:r>
              <a:rPr lang="en-US" dirty="0" smtClean="0"/>
              <a:t>=100</a:t>
            </a:r>
            <a:endParaRPr lang="en-US" dirty="0"/>
          </a:p>
          <a:p>
            <a:r>
              <a:rPr lang="en-US" dirty="0"/>
              <a:t>ACK 110 (due to </a:t>
            </a:r>
            <a:r>
              <a:rPr lang="en-US" dirty="0" smtClean="0"/>
              <a:t>170</a:t>
            </a:r>
            <a:r>
              <a:rPr lang="en-US" dirty="0"/>
              <a:t>)  </a:t>
            </a:r>
            <a:r>
              <a:rPr lang="en-US" dirty="0" err="1"/>
              <a:t>cwnd</a:t>
            </a:r>
            <a:r>
              <a:rPr lang="en-US" dirty="0" smtClean="0"/>
              <a:t>=110  </a:t>
            </a:r>
            <a:r>
              <a:rPr lang="en-US" dirty="0" err="1" smtClean="0"/>
              <a:t>xmit</a:t>
            </a:r>
            <a:r>
              <a:rPr lang="en-US" dirty="0" smtClean="0"/>
              <a:t> 210</a:t>
            </a:r>
            <a:endParaRPr lang="en-US" dirty="0"/>
          </a:p>
          <a:p>
            <a:r>
              <a:rPr lang="en-US" dirty="0"/>
              <a:t>ACK 110 (due to </a:t>
            </a:r>
            <a:r>
              <a:rPr lang="en-US" dirty="0" smtClean="0"/>
              <a:t>180</a:t>
            </a:r>
            <a:r>
              <a:rPr lang="en-US" dirty="0"/>
              <a:t>)  </a:t>
            </a:r>
            <a:r>
              <a:rPr lang="en-US" dirty="0" err="1"/>
              <a:t>cwnd</a:t>
            </a:r>
            <a:r>
              <a:rPr lang="en-US" dirty="0" smtClean="0"/>
              <a:t>=120  </a:t>
            </a:r>
            <a:r>
              <a:rPr lang="en-US" dirty="0" err="1" smtClean="0"/>
              <a:t>xmit</a:t>
            </a:r>
            <a:r>
              <a:rPr lang="en-US" dirty="0" smtClean="0"/>
              <a:t> 220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3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ACK </a:t>
            </a:r>
            <a:r>
              <a:rPr lang="en-US" dirty="0"/>
              <a:t>110 (due to </a:t>
            </a:r>
            <a:r>
              <a:rPr lang="en-US" dirty="0" smtClean="0"/>
              <a:t>190</a:t>
            </a:r>
            <a:r>
              <a:rPr lang="en-US" dirty="0"/>
              <a:t>)  </a:t>
            </a:r>
            <a:r>
              <a:rPr lang="en-US" dirty="0" err="1"/>
              <a:t>cwnd</a:t>
            </a:r>
            <a:r>
              <a:rPr lang="en-US" dirty="0" smtClean="0"/>
              <a:t>=130  </a:t>
            </a:r>
            <a:r>
              <a:rPr lang="en-US" dirty="0" err="1" smtClean="0"/>
              <a:t>xmit</a:t>
            </a:r>
            <a:r>
              <a:rPr lang="en-US" dirty="0" smtClean="0"/>
              <a:t> 230</a:t>
            </a:r>
            <a:endParaRPr lang="en-US" dirty="0"/>
          </a:p>
          <a:p>
            <a:r>
              <a:rPr lang="en-US" dirty="0"/>
              <a:t>ACK 110 (due to </a:t>
            </a:r>
            <a:r>
              <a:rPr lang="en-US" dirty="0" smtClean="0"/>
              <a:t>200</a:t>
            </a:r>
            <a:r>
              <a:rPr lang="en-US" dirty="0"/>
              <a:t>)  </a:t>
            </a:r>
            <a:r>
              <a:rPr lang="en-US" dirty="0" err="1"/>
              <a:t>cwnd</a:t>
            </a:r>
            <a:r>
              <a:rPr lang="en-US" dirty="0" smtClean="0"/>
              <a:t>=140  </a:t>
            </a:r>
            <a:r>
              <a:rPr lang="en-US" dirty="0" err="1" smtClean="0"/>
              <a:t>xmit</a:t>
            </a:r>
            <a:r>
              <a:rPr lang="en-US" dirty="0" smtClean="0"/>
              <a:t> 240</a:t>
            </a:r>
          </a:p>
          <a:p>
            <a:r>
              <a:rPr lang="en-US" dirty="0" smtClean="0"/>
              <a:t>ACK 210 (due to 110 </a:t>
            </a:r>
            <a:r>
              <a:rPr lang="en-US" dirty="0" err="1" smtClean="0"/>
              <a:t>rxmit</a:t>
            </a:r>
            <a:r>
              <a:rPr lang="en-US" dirty="0" smtClean="0"/>
              <a:t>) </a:t>
            </a:r>
            <a:r>
              <a:rPr lang="en-US" dirty="0" err="1" smtClean="0"/>
              <a:t>cwnd</a:t>
            </a:r>
            <a:r>
              <a:rPr lang="en-US" dirty="0" smtClean="0"/>
              <a:t>=</a:t>
            </a:r>
            <a:r>
              <a:rPr lang="en-US" dirty="0" err="1" smtClean="0"/>
              <a:t>ssthresh</a:t>
            </a:r>
            <a:r>
              <a:rPr lang="en-US" dirty="0" smtClean="0"/>
              <a:t>=50 </a:t>
            </a:r>
            <a:r>
              <a:rPr lang="en-US" dirty="0" err="1" smtClean="0"/>
              <a:t>xmit</a:t>
            </a:r>
            <a:r>
              <a:rPr lang="en-US" dirty="0" smtClean="0"/>
              <a:t> 250</a:t>
            </a:r>
          </a:p>
          <a:p>
            <a:r>
              <a:rPr lang="en-US" dirty="0" smtClean="0"/>
              <a:t>ACK 220 (due to 210) </a:t>
            </a:r>
            <a:r>
              <a:rPr lang="en-US" dirty="0" err="1" smtClean="0"/>
              <a:t>cwnd</a:t>
            </a:r>
            <a:r>
              <a:rPr lang="en-US" dirty="0" smtClean="0"/>
              <a:t>=60</a:t>
            </a:r>
          </a:p>
          <a:p>
            <a:r>
              <a:rPr lang="en-US" dirty="0" smtClean="0"/>
              <a:t>…..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7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B8FBB6F-1854-7946-989E-03D5DDDCB547}" type="slidenum">
              <a:rPr lang="en-US" sz="1400" b="0">
                <a:latin typeface="Times New Roman" charset="0"/>
              </a:rPr>
              <a:pPr eaLnBrk="1" hangingPunct="1"/>
              <a:t>28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Why AIMD?</a:t>
            </a:r>
          </a:p>
        </p:txBody>
      </p:sp>
      <p:sp>
        <p:nvSpPr>
          <p:cNvPr id="109571" name="Subtitle 4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458200" cy="1752600"/>
          </a:xfrm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8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Four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AIAD: gentle increase, gentle decrease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AIMD: gentle increase, drastic decrease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MIAD: drastic increase, gentle decrease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too many losses: eliminate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MIMD: drastic increase and decrease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3DACF36-09EE-0A40-98EF-2C704C1F45CB}" type="slidenum">
              <a:rPr lang="en-US" sz="1400" b="0">
                <a:latin typeface="Times New Roman" charset="0"/>
              </a:rPr>
              <a:pPr eaLnBrk="1" hangingPunct="1"/>
              <a:t>29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01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words from Panda….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8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727CF50-CF73-764C-8D89-F28B7CC3D467}" type="slidenum">
              <a:rPr lang="en-US" sz="1400" b="0">
                <a:latin typeface="Times New Roman" charset="0"/>
              </a:rPr>
              <a:pPr eaLnBrk="1" hangingPunct="1"/>
              <a:t>30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AIMD Sharing Dynamics</a:t>
            </a:r>
            <a:endParaRPr lang="en-US" sz="30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1801813" y="1408113"/>
            <a:ext cx="484187" cy="477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A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3602038" y="1684338"/>
            <a:ext cx="1662112" cy="4778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6580188" y="1408113"/>
            <a:ext cx="485775" cy="477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B</a:t>
            </a:r>
          </a:p>
        </p:txBody>
      </p:sp>
      <p:sp>
        <p:nvSpPr>
          <p:cNvPr id="122886" name="Line 6"/>
          <p:cNvSpPr>
            <a:spLocks noChangeShapeType="1"/>
          </p:cNvSpPr>
          <p:nvPr/>
        </p:nvSpPr>
        <p:spPr bwMode="auto">
          <a:xfrm>
            <a:off x="2286000" y="1646238"/>
            <a:ext cx="1316038" cy="1714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 flipV="1">
            <a:off x="5264150" y="1646238"/>
            <a:ext cx="1316038" cy="1714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5403850" y="1223963"/>
            <a:ext cx="165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200" b="0">
              <a:latin typeface="Tahoma" charset="0"/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2590800" y="1219200"/>
            <a:ext cx="47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latin typeface="Tahoma" charset="0"/>
              </a:rPr>
              <a:t>x</a:t>
            </a:r>
            <a:r>
              <a:rPr lang="en-US" sz="2900" b="0" baseline="-25000">
                <a:latin typeface="Tahoma" charset="0"/>
              </a:rPr>
              <a:t>1</a:t>
            </a:r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1801813" y="2020888"/>
            <a:ext cx="484187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D</a:t>
            </a:r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6580188" y="2020888"/>
            <a:ext cx="485775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E</a:t>
            </a:r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 flipV="1">
            <a:off x="2286000" y="2020888"/>
            <a:ext cx="1316038" cy="201612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>
            <a:off x="5264150" y="2020888"/>
            <a:ext cx="1316038" cy="201612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2289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673225" y="3276600"/>
          <a:ext cx="6175375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Worksheet" r:id="rId4" imgW="5537200" imgH="3213100" progId="Excel.Sheet.8">
                  <p:embed/>
                </p:oleObj>
              </mc:Choice>
              <mc:Fallback>
                <p:oleObj name="Worksheet" r:id="rId4" imgW="5537200" imgH="3213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3276600"/>
                        <a:ext cx="6175375" cy="358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2825750" y="2295525"/>
            <a:ext cx="16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900" b="0">
              <a:latin typeface="Tahoma" charset="0"/>
            </a:endParaRPr>
          </a:p>
        </p:txBody>
      </p:sp>
      <p:sp>
        <p:nvSpPr>
          <p:cNvPr id="122896" name="Rectangle 1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92150" y="2514600"/>
            <a:ext cx="8243888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marL="257175" indent="-257175" algn="l" defTabSz="820738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en-US" b="0">
                <a:latin typeface="Arial" charset="0"/>
              </a:rPr>
              <a:t>No congestion </a:t>
            </a:r>
            <a:r>
              <a:rPr lang="en-US" b="0">
                <a:latin typeface="Arial" charset="0"/>
                <a:sym typeface="Wingdings" charset="0"/>
              </a:rPr>
              <a:t></a:t>
            </a:r>
            <a:r>
              <a:rPr lang="en-US" b="0">
                <a:latin typeface="Arial" charset="0"/>
              </a:rPr>
              <a:t> rate increases by one packet/RTT every RTT</a:t>
            </a:r>
          </a:p>
          <a:p>
            <a:pPr marL="257175" indent="-257175" algn="l" defTabSz="820738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en-US" b="0">
                <a:latin typeface="Arial" charset="0"/>
              </a:rPr>
              <a:t>Congestion </a:t>
            </a:r>
            <a:r>
              <a:rPr lang="en-US" b="0">
                <a:latin typeface="Arial" charset="0"/>
                <a:sym typeface="Wingdings" charset="0"/>
              </a:rPr>
              <a:t> decrease rate by factor 2</a:t>
            </a:r>
            <a:endParaRPr lang="en-US" b="0">
              <a:latin typeface="Arial" charset="0"/>
            </a:endParaRPr>
          </a:p>
          <a:p>
            <a:pPr marL="257175" indent="-257175" algn="l" defTabSz="820738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None/>
            </a:pPr>
            <a:endParaRPr lang="en-US" b="0">
              <a:latin typeface="Arial" charset="0"/>
            </a:endParaRPr>
          </a:p>
        </p:txBody>
      </p:sp>
      <p:sp>
        <p:nvSpPr>
          <p:cNvPr id="122897" name="Text Box 17"/>
          <p:cNvSpPr txBox="1">
            <a:spLocks noChangeArrowheads="1"/>
          </p:cNvSpPr>
          <p:nvPr/>
        </p:nvSpPr>
        <p:spPr bwMode="auto">
          <a:xfrm>
            <a:off x="2689225" y="3727450"/>
            <a:ext cx="4643438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latin typeface="Tahoma" charset="0"/>
              </a:rPr>
              <a:t>Rates equalize </a:t>
            </a:r>
            <a:r>
              <a:rPr lang="en-US" sz="2900" b="0">
                <a:latin typeface="Tahoma" charset="0"/>
                <a:sym typeface="Wingdings" charset="0"/>
              </a:rPr>
              <a:t> fair share</a:t>
            </a:r>
            <a:endParaRPr lang="en-US" sz="2900" b="0">
              <a:latin typeface="Tahoma" charset="0"/>
            </a:endParaRPr>
          </a:p>
        </p:txBody>
      </p:sp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2563813" y="1616075"/>
            <a:ext cx="47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solidFill>
                  <a:srgbClr val="CC0000"/>
                </a:solidFill>
                <a:latin typeface="Tahoma" charset="0"/>
              </a:rPr>
              <a:t>x</a:t>
            </a:r>
            <a:r>
              <a:rPr lang="en-US" sz="2900" b="0" baseline="-25000">
                <a:solidFill>
                  <a:srgbClr val="CC0000"/>
                </a:solidFill>
                <a:latin typeface="Tahoma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9312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F38CA00-F915-114E-A4EF-D875B78480DC}" type="slidenum">
              <a:rPr lang="en-US" sz="1400" b="0">
                <a:latin typeface="Times New Roman" charset="0"/>
              </a:rPr>
              <a:pPr eaLnBrk="1" hangingPunct="1"/>
              <a:t>31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AIAD Sharing Dynamics</a:t>
            </a:r>
            <a:endParaRPr lang="en-US" sz="30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801813" y="1339850"/>
            <a:ext cx="484187" cy="477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A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3602038" y="1616075"/>
            <a:ext cx="1662112" cy="4778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6580188" y="1339850"/>
            <a:ext cx="485775" cy="477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B</a:t>
            </a: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2286000" y="1577975"/>
            <a:ext cx="1316038" cy="1714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35" name="Line 7"/>
          <p:cNvSpPr>
            <a:spLocks noChangeShapeType="1"/>
          </p:cNvSpPr>
          <p:nvPr/>
        </p:nvSpPr>
        <p:spPr bwMode="auto">
          <a:xfrm flipV="1">
            <a:off x="5264150" y="1577975"/>
            <a:ext cx="1316038" cy="1714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5403850" y="1155700"/>
            <a:ext cx="165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200" b="0">
              <a:latin typeface="Tahoma" charset="0"/>
            </a:endParaRP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2514600" y="1066800"/>
            <a:ext cx="47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latin typeface="Tahoma" charset="0"/>
              </a:rPr>
              <a:t>x</a:t>
            </a:r>
            <a:r>
              <a:rPr lang="en-US" sz="2900" b="0" baseline="-25000">
                <a:latin typeface="Tahoma" charset="0"/>
              </a:rPr>
              <a:t>1</a:t>
            </a:r>
          </a:p>
        </p:txBody>
      </p:sp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1801813" y="1952625"/>
            <a:ext cx="484187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D</a:t>
            </a:r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6580188" y="1952625"/>
            <a:ext cx="485775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E</a:t>
            </a:r>
          </a:p>
        </p:txBody>
      </p:sp>
      <p:sp>
        <p:nvSpPr>
          <p:cNvPr id="124940" name="Line 12"/>
          <p:cNvSpPr>
            <a:spLocks noChangeShapeType="1"/>
          </p:cNvSpPr>
          <p:nvPr/>
        </p:nvSpPr>
        <p:spPr bwMode="auto">
          <a:xfrm flipV="1">
            <a:off x="2286000" y="1952625"/>
            <a:ext cx="1316038" cy="201613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41" name="Line 13"/>
          <p:cNvSpPr>
            <a:spLocks noChangeShapeType="1"/>
          </p:cNvSpPr>
          <p:nvPr/>
        </p:nvSpPr>
        <p:spPr bwMode="auto">
          <a:xfrm>
            <a:off x="5264150" y="1952625"/>
            <a:ext cx="1316038" cy="201613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2825750" y="2227263"/>
            <a:ext cx="16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900" b="0">
              <a:latin typeface="Tahoma" charset="0"/>
            </a:endParaRPr>
          </a:p>
        </p:txBody>
      </p:sp>
      <p:sp>
        <p:nvSpPr>
          <p:cNvPr id="124943" name="Rectangle 1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92150" y="2514600"/>
            <a:ext cx="8243888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marL="257175" indent="-257175" algn="l" defTabSz="820738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en-US" b="0">
                <a:latin typeface="Arial" charset="0"/>
              </a:rPr>
              <a:t>No congestion </a:t>
            </a:r>
            <a:r>
              <a:rPr lang="en-US" b="0">
                <a:latin typeface="Arial" charset="0"/>
                <a:sym typeface="Wingdings" charset="0"/>
              </a:rPr>
              <a:t></a:t>
            </a:r>
            <a:r>
              <a:rPr lang="en-US" b="0">
                <a:latin typeface="Arial" charset="0"/>
              </a:rPr>
              <a:t> x increases by one packet/RTT every RTT</a:t>
            </a:r>
          </a:p>
          <a:p>
            <a:pPr marL="257175" indent="-257175" algn="l" defTabSz="820738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en-US" b="0">
                <a:latin typeface="Arial" charset="0"/>
              </a:rPr>
              <a:t>Congestion </a:t>
            </a:r>
            <a:r>
              <a:rPr lang="en-US" b="0">
                <a:latin typeface="Arial" charset="0"/>
                <a:sym typeface="Wingdings" charset="0"/>
              </a:rPr>
              <a:t> decrease x by 1</a:t>
            </a:r>
            <a:endParaRPr lang="en-US" b="0">
              <a:latin typeface="Arial" charset="0"/>
            </a:endParaRPr>
          </a:p>
          <a:p>
            <a:pPr marL="257175" indent="-257175" algn="l" defTabSz="820738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None/>
            </a:pPr>
            <a:endParaRPr lang="en-US" b="0">
              <a:latin typeface="Arial" charset="0"/>
            </a:endParaRPr>
          </a:p>
        </p:txBody>
      </p:sp>
      <p:graphicFrame>
        <p:nvGraphicFramePr>
          <p:cNvPr id="12494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611313" y="3240088"/>
          <a:ext cx="5838825" cy="338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5" name="Worksheet" r:id="rId4" imgW="5537200" imgH="3213100" progId="Excel.Sheet.8">
                  <p:embed/>
                </p:oleObj>
              </mc:Choice>
              <mc:Fallback>
                <p:oleObj name="Worksheet" r:id="rId4" imgW="5537200" imgH="3213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3240088"/>
                        <a:ext cx="5838825" cy="338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2514600" y="1531938"/>
            <a:ext cx="47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solidFill>
                  <a:srgbClr val="CC0000"/>
                </a:solidFill>
                <a:latin typeface="Tahoma" charset="0"/>
              </a:rPr>
              <a:t>x</a:t>
            </a:r>
            <a:r>
              <a:rPr lang="en-US" sz="2900" b="0" baseline="-25000">
                <a:solidFill>
                  <a:srgbClr val="CC0000"/>
                </a:solidFill>
                <a:latin typeface="Tahoma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8403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E1BB27C-B4A0-3247-B4B6-B5820472B513}" type="slidenum">
              <a:rPr lang="en-US" sz="1400" b="0">
                <a:latin typeface="Times New Roman" charset="0"/>
              </a:rPr>
              <a:pPr eaLnBrk="1" hangingPunct="1"/>
              <a:t>32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Other Congestion Control Topics</a:t>
            </a:r>
          </a:p>
        </p:txBody>
      </p:sp>
      <p:sp>
        <p:nvSpPr>
          <p:cNvPr id="13721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20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fills up 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Means that delays are large for everyone</a:t>
            </a:r>
          </a:p>
          <a:p>
            <a:pPr lvl="3"/>
            <a:endParaRPr lang="en-US" dirty="0"/>
          </a:p>
          <a:p>
            <a:r>
              <a:rPr lang="en-US" dirty="0" smtClean="0"/>
              <a:t>And when you do fill up queues, many packets have to be dropped (not really)</a:t>
            </a:r>
          </a:p>
          <a:p>
            <a:endParaRPr lang="en-US" dirty="0"/>
          </a:p>
          <a:p>
            <a:r>
              <a:rPr lang="en-US" dirty="0" smtClean="0"/>
              <a:t>Alternative: Random Early Drop (LBL)</a:t>
            </a:r>
          </a:p>
          <a:p>
            <a:pPr lvl="1"/>
            <a:r>
              <a:rPr lang="en-US" dirty="0" smtClean="0"/>
              <a:t>Drop packets on purpose before queue is full</a:t>
            </a:r>
          </a:p>
          <a:p>
            <a:pPr lvl="1"/>
            <a:r>
              <a:rPr lang="en-US" dirty="0" smtClean="0"/>
              <a:t>Set drop probability D as a function of queue size</a:t>
            </a:r>
          </a:p>
          <a:p>
            <a:pPr lvl="1"/>
            <a:r>
              <a:rPr lang="en-US" dirty="0" smtClean="0"/>
              <a:t>Keep queue average small, but tolerate bursts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7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loss isn’t congestion-related?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use Explicit Congestion Notification (ECN)</a:t>
            </a:r>
          </a:p>
          <a:p>
            <a:pPr lvl="5"/>
            <a:endParaRPr lang="en-US" dirty="0"/>
          </a:p>
          <a:p>
            <a:r>
              <a:rPr lang="en-US" dirty="0" smtClean="0"/>
              <a:t>Bit in IP packet header, that is carried up to TCP</a:t>
            </a:r>
          </a:p>
          <a:p>
            <a:pPr lvl="5"/>
            <a:endParaRPr lang="en-US" dirty="0"/>
          </a:p>
          <a:p>
            <a:r>
              <a:rPr lang="en-US" dirty="0" smtClean="0"/>
              <a:t>When RED router would drop, it sets bit instead</a:t>
            </a:r>
          </a:p>
          <a:p>
            <a:pPr lvl="1"/>
            <a:r>
              <a:rPr lang="en-US" dirty="0" smtClean="0"/>
              <a:t>Congestion semantics of bit exactly like that of drop</a:t>
            </a:r>
            <a:endParaRPr lang="en-US" dirty="0"/>
          </a:p>
          <a:p>
            <a:pPr lvl="5"/>
            <a:endParaRPr lang="en-US" dirty="0" smtClean="0"/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Don’t confuse corruption with congestion</a:t>
            </a:r>
          </a:p>
          <a:p>
            <a:pPr lvl="1"/>
            <a:r>
              <a:rPr lang="en-US" dirty="0" smtClean="0"/>
              <a:t>Don’t confuse recovery with rate adjustment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8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work at high speed?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Throughput = (MSS/RTT) </a:t>
            </a:r>
            <a:r>
              <a:rPr lang="en-US" dirty="0" err="1"/>
              <a:t>sqrt</a:t>
            </a:r>
            <a:r>
              <a:rPr lang="en-US" dirty="0"/>
              <a:t>(3/2p) </a:t>
            </a:r>
          </a:p>
          <a:p>
            <a:pPr lvl="1"/>
            <a:r>
              <a:rPr lang="en-US" dirty="0" smtClean="0"/>
              <a:t>Assume that RTT = 100ms, MSS=1500bytes</a:t>
            </a:r>
          </a:p>
          <a:p>
            <a:pPr lvl="2"/>
            <a:endParaRPr lang="en-US" dirty="0"/>
          </a:p>
          <a:p>
            <a:r>
              <a:rPr lang="en-US" dirty="0" smtClean="0"/>
              <a:t>What value of p is required to go 100Gbps?</a:t>
            </a:r>
          </a:p>
          <a:p>
            <a:pPr lvl="1"/>
            <a:r>
              <a:rPr lang="en-US" dirty="0" smtClean="0"/>
              <a:t>Roughly 2 x 10</a:t>
            </a:r>
            <a:r>
              <a:rPr lang="en-US" baseline="30000" dirty="0" smtClean="0"/>
              <a:t>-12</a:t>
            </a:r>
            <a:endParaRPr lang="en-US" dirty="0"/>
          </a:p>
          <a:p>
            <a:r>
              <a:rPr lang="en-US" dirty="0" smtClean="0"/>
              <a:t>How long between drops?</a:t>
            </a:r>
          </a:p>
          <a:p>
            <a:pPr lvl="1"/>
            <a:r>
              <a:rPr lang="en-US" dirty="0" smtClean="0"/>
              <a:t>Roughly 16.6 hours</a:t>
            </a:r>
            <a:endParaRPr lang="en-US" dirty="0"/>
          </a:p>
          <a:p>
            <a:r>
              <a:rPr lang="en-US" dirty="0" smtClean="0"/>
              <a:t>How much data has been sent in this time?</a:t>
            </a:r>
          </a:p>
          <a:p>
            <a:pPr lvl="1"/>
            <a:r>
              <a:rPr lang="en-US" dirty="0" smtClean="0"/>
              <a:t>Roughly 6 </a:t>
            </a:r>
            <a:r>
              <a:rPr lang="en-US" dirty="0" err="1" smtClean="0"/>
              <a:t>petabits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These are not practical numbers!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8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Adapting TCP to High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approach: once speed is past some threshold, change equation to p</a:t>
            </a:r>
            <a:r>
              <a:rPr lang="en-US" baseline="30000" dirty="0" smtClean="0"/>
              <a:t>-.8</a:t>
            </a:r>
            <a:r>
              <a:rPr lang="en-US" dirty="0" smtClean="0"/>
              <a:t> rather than p</a:t>
            </a:r>
            <a:r>
              <a:rPr lang="en-US" baseline="30000" dirty="0" smtClean="0"/>
              <a:t>-.5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et the additive constant in AIMD depend on CWND</a:t>
            </a:r>
          </a:p>
          <a:p>
            <a:pPr lvl="1"/>
            <a:r>
              <a:rPr lang="en-US" dirty="0" smtClean="0"/>
              <a:t>At very high speeds, increase CWND by more than MSS</a:t>
            </a:r>
          </a:p>
          <a:p>
            <a:endParaRPr lang="en-US" baseline="30000" dirty="0"/>
          </a:p>
          <a:p>
            <a:r>
              <a:rPr lang="en-US" dirty="0" smtClean="0"/>
              <a:t>We will discuss other approaches next later…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6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“Fair” is TCP?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Throughput depends inversely on RTT</a:t>
            </a:r>
          </a:p>
          <a:p>
            <a:pPr lvl="3"/>
            <a:endParaRPr lang="en-US" dirty="0"/>
          </a:p>
          <a:p>
            <a:r>
              <a:rPr lang="en-US" dirty="0" smtClean="0"/>
              <a:t>If open K TCP flows, get K times more bandwidth!</a:t>
            </a:r>
          </a:p>
          <a:p>
            <a:pPr lvl="2"/>
            <a:endParaRPr lang="en-US" dirty="0"/>
          </a:p>
          <a:p>
            <a:r>
              <a:rPr lang="en-US" dirty="0" smtClean="0"/>
              <a:t>What is fair, anyway?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6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if hosts “cheat”?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an get more bandwidth by being more aggressive</a:t>
            </a:r>
          </a:p>
          <a:p>
            <a:pPr lvl="1"/>
            <a:r>
              <a:rPr lang="en-US" dirty="0" smtClean="0"/>
              <a:t>Source can set CWND =+ 2MSS upon success</a:t>
            </a:r>
          </a:p>
          <a:p>
            <a:pPr lvl="1"/>
            <a:r>
              <a:rPr lang="en-US" dirty="0" smtClean="0"/>
              <a:t>Gets much more bandwidth (see forthcoming HW4)</a:t>
            </a:r>
          </a:p>
          <a:p>
            <a:pPr lvl="1"/>
            <a:endParaRPr lang="en-US" dirty="0"/>
          </a:p>
          <a:p>
            <a:r>
              <a:rPr lang="en-US" dirty="0" smtClean="0"/>
              <a:t>Currently we require all congestion-control protocols to be “TCP-Friendly”</a:t>
            </a:r>
          </a:p>
          <a:p>
            <a:pPr lvl="1"/>
            <a:r>
              <a:rPr lang="en-US" dirty="0" smtClean="0"/>
              <a:t>To use no more than TCP does in similar setting</a:t>
            </a:r>
          </a:p>
          <a:p>
            <a:pPr lvl="1"/>
            <a:endParaRPr lang="en-US" dirty="0"/>
          </a:p>
          <a:p>
            <a:r>
              <a:rPr lang="en-US" dirty="0" smtClean="0"/>
              <a:t>But Internet remains vulnerable to non-friendly implementations</a:t>
            </a:r>
          </a:p>
          <a:p>
            <a:pPr lvl="1"/>
            <a:r>
              <a:rPr lang="en-US" dirty="0" smtClean="0"/>
              <a:t>Need router support to deal with this…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4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Router-Assisted Congestion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different tasks:</a:t>
            </a:r>
          </a:p>
          <a:p>
            <a:pPr lvl="1"/>
            <a:r>
              <a:rPr lang="en-US" dirty="0" smtClean="0"/>
              <a:t>Isolation/fairness</a:t>
            </a:r>
          </a:p>
          <a:p>
            <a:pPr lvl="1"/>
            <a:r>
              <a:rPr lang="en-US" dirty="0" smtClean="0"/>
              <a:t>Adjustment</a:t>
            </a:r>
          </a:p>
          <a:p>
            <a:pPr lvl="7"/>
            <a:endParaRPr lang="en-US" dirty="0"/>
          </a:p>
          <a:p>
            <a:r>
              <a:rPr lang="en-US" dirty="0" smtClean="0"/>
              <a:t>Isolation/fairness:</a:t>
            </a:r>
          </a:p>
          <a:p>
            <a:pPr lvl="1"/>
            <a:r>
              <a:rPr lang="en-US" dirty="0" smtClean="0"/>
              <a:t>We would like to make sure each flow gets its “fair share”</a:t>
            </a:r>
          </a:p>
          <a:p>
            <a:pPr lvl="1"/>
            <a:r>
              <a:rPr lang="en-US" dirty="0" smtClean="0"/>
              <a:t>This protects flows from cheaters</a:t>
            </a:r>
          </a:p>
          <a:p>
            <a:pPr lvl="2"/>
            <a:r>
              <a:rPr lang="en-US" b="1" i="1" dirty="0" smtClean="0"/>
              <a:t>Safety/Security issue</a:t>
            </a:r>
          </a:p>
          <a:p>
            <a:pPr lvl="1"/>
            <a:r>
              <a:rPr lang="en-US" dirty="0" smtClean="0"/>
              <a:t>No longer requires everyone use same CC algorithm</a:t>
            </a:r>
          </a:p>
          <a:p>
            <a:pPr lvl="2"/>
            <a:r>
              <a:rPr lang="en-US" b="1" i="1" dirty="0" smtClean="0"/>
              <a:t>Innovation </a:t>
            </a:r>
            <a:r>
              <a:rPr lang="en-US" b="1" i="1" dirty="0" smtClean="0"/>
              <a:t>issue</a:t>
            </a:r>
          </a:p>
          <a:p>
            <a:pPr lvl="8"/>
            <a:endParaRPr lang="en-US" b="1" i="1" dirty="0" smtClean="0"/>
          </a:p>
          <a:p>
            <a:r>
              <a:rPr lang="en-US" dirty="0" smtClean="0"/>
              <a:t>Adjustment:</a:t>
            </a:r>
          </a:p>
          <a:p>
            <a:pPr lvl="1"/>
            <a:r>
              <a:rPr lang="en-US" dirty="0" smtClean="0"/>
              <a:t>Can routers help flows find the right sending rate?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0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4F1F930-A380-484A-94DB-816DA06B609D}" type="slidenum">
              <a:rPr lang="en-US" sz="1400" b="0">
                <a:latin typeface="Times New Roman" charset="0"/>
              </a:rPr>
              <a:pPr eaLnBrk="1" hangingPunct="1"/>
              <a:t>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Congestion Control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Review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Did not have slides last time</a:t>
            </a:r>
          </a:p>
          <a:p>
            <a:r>
              <a:rPr lang="en-US" dirty="0" smtClean="0">
                <a:latin typeface="Arial" charset="0"/>
              </a:rPr>
              <a:t>Going to review key points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3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Isolation: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 each “flow” separately</a:t>
            </a:r>
          </a:p>
          <a:p>
            <a:pPr lvl="1"/>
            <a:r>
              <a:rPr lang="en-US" dirty="0" smtClean="0"/>
              <a:t>For now, flows are packets between same Source/</a:t>
            </a:r>
            <a:r>
              <a:rPr lang="en-US" dirty="0" err="1" smtClean="0"/>
              <a:t>Dest</a:t>
            </a:r>
            <a:r>
              <a:rPr lang="en-US" dirty="0" smtClean="0"/>
              <a:t>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Each flow has its own FIFO queue in router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Service flows in a round-robin fashion</a:t>
            </a:r>
          </a:p>
          <a:p>
            <a:pPr lvl="1"/>
            <a:r>
              <a:rPr lang="en-US" dirty="0" smtClean="0"/>
              <a:t>When line becomes free, take packet from next flow</a:t>
            </a:r>
          </a:p>
          <a:p>
            <a:pPr lvl="7"/>
            <a:endParaRPr lang="en-US" dirty="0"/>
          </a:p>
          <a:p>
            <a:r>
              <a:rPr lang="en-US" dirty="0" smtClean="0"/>
              <a:t>Assuming all flows are sending MTU packets, all flows can get their fair share</a:t>
            </a:r>
          </a:p>
          <a:p>
            <a:pPr lvl="1"/>
            <a:r>
              <a:rPr lang="en-US" dirty="0" smtClean="0"/>
              <a:t>But what if not all are sending at full rate?</a:t>
            </a:r>
          </a:p>
          <a:p>
            <a:pPr lvl="1"/>
            <a:r>
              <a:rPr lang="en-US" dirty="0" smtClean="0"/>
              <a:t>And some are sending at more than their share?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Max-Min Fairness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Given </a:t>
            </a:r>
            <a:r>
              <a:rPr lang="en-US" dirty="0" smtClean="0">
                <a:latin typeface="Arial" charset="0"/>
                <a:cs typeface="Arial" charset="0"/>
              </a:rPr>
              <a:t>set </a:t>
            </a:r>
            <a:r>
              <a:rPr lang="en-US" dirty="0">
                <a:latin typeface="Arial" charset="0"/>
                <a:cs typeface="Arial" charset="0"/>
              </a:rPr>
              <a:t>of bandwidth demands </a:t>
            </a:r>
            <a:r>
              <a:rPr lang="en-US" i="1" dirty="0" err="1">
                <a:latin typeface="Arial" charset="0"/>
                <a:cs typeface="Arial" charset="0"/>
              </a:rPr>
              <a:t>r</a:t>
            </a:r>
            <a:r>
              <a:rPr lang="en-US" baseline="-25000" dirty="0" err="1">
                <a:latin typeface="Arial" charset="0"/>
                <a:cs typeface="Arial" charset="0"/>
              </a:rPr>
              <a:t>i</a:t>
            </a:r>
            <a:r>
              <a:rPr lang="en-US" baseline="-25000" dirty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and </a:t>
            </a:r>
            <a:r>
              <a:rPr lang="en-US" dirty="0" smtClean="0">
                <a:latin typeface="Arial" charset="0"/>
                <a:cs typeface="Arial" charset="0"/>
              </a:rPr>
              <a:t>total </a:t>
            </a:r>
            <a:r>
              <a:rPr lang="en-US" dirty="0">
                <a:latin typeface="Arial" charset="0"/>
                <a:cs typeface="Arial" charset="0"/>
              </a:rPr>
              <a:t>bandwidth C, </a:t>
            </a:r>
            <a:r>
              <a:rPr lang="en-US" dirty="0" smtClean="0">
                <a:latin typeface="Arial" charset="0"/>
                <a:cs typeface="Arial" charset="0"/>
              </a:rPr>
              <a:t>max</a:t>
            </a:r>
            <a:r>
              <a:rPr lang="en-US" dirty="0">
                <a:latin typeface="Arial" charset="0"/>
                <a:cs typeface="Arial" charset="0"/>
              </a:rPr>
              <a:t>-min bandwidth allocations are:</a:t>
            </a:r>
          </a:p>
          <a:p>
            <a:pPr algn="ctr">
              <a:buFontTx/>
              <a:buNone/>
            </a:pPr>
            <a:r>
              <a:rPr lang="en-US" i="1" dirty="0" err="1">
                <a:latin typeface="Arial" charset="0"/>
                <a:cs typeface="Arial" charset="0"/>
              </a:rPr>
              <a:t>a</a:t>
            </a:r>
            <a:r>
              <a:rPr lang="en-US" baseline="-25000" dirty="0" err="1">
                <a:latin typeface="Arial" charset="0"/>
                <a:cs typeface="Arial" charset="0"/>
              </a:rPr>
              <a:t>i</a:t>
            </a:r>
            <a:r>
              <a:rPr lang="en-US" baseline="-25000" dirty="0">
                <a:latin typeface="Arial" charset="0"/>
                <a:cs typeface="Arial" charset="0"/>
              </a:rPr>
              <a:t>  </a:t>
            </a:r>
            <a:r>
              <a:rPr lang="en-US" dirty="0">
                <a:latin typeface="Arial" charset="0"/>
                <a:cs typeface="Arial" charset="0"/>
              </a:rPr>
              <a:t>= min(</a:t>
            </a:r>
            <a:r>
              <a:rPr lang="en-US" i="1" dirty="0">
                <a:latin typeface="Arial" charset="0"/>
                <a:cs typeface="Arial" charset="0"/>
              </a:rPr>
              <a:t>f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i="1" dirty="0" err="1">
                <a:latin typeface="Arial" charset="0"/>
                <a:cs typeface="Arial" charset="0"/>
              </a:rPr>
              <a:t>r</a:t>
            </a:r>
            <a:r>
              <a:rPr lang="en-US" baseline="-25000" dirty="0" err="1">
                <a:latin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cs typeface="Arial" charset="0"/>
              </a:rPr>
              <a:t>) </a:t>
            </a:r>
          </a:p>
          <a:p>
            <a:r>
              <a:rPr lang="en-US" dirty="0">
                <a:latin typeface="Arial" charset="0"/>
                <a:cs typeface="Arial" charset="0"/>
              </a:rPr>
              <a:t>where f is the unique value such that Sum(</a:t>
            </a:r>
            <a:r>
              <a:rPr lang="en-US" i="1" dirty="0" err="1">
                <a:latin typeface="Arial" charset="0"/>
                <a:cs typeface="Arial" charset="0"/>
              </a:rPr>
              <a:t>a</a:t>
            </a:r>
            <a:r>
              <a:rPr lang="en-US" baseline="-25000" dirty="0" err="1">
                <a:latin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cs typeface="Arial" charset="0"/>
              </a:rPr>
              <a:t>) = C</a:t>
            </a:r>
          </a:p>
          <a:p>
            <a:pPr lvl="3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This is what round-robin service gives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if all packets are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MTUs</a:t>
            </a:r>
          </a:p>
          <a:p>
            <a:pPr lvl="5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Property</a:t>
            </a:r>
            <a:r>
              <a:rPr lang="en-US" dirty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If you don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 get full demand, no one gets more than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you</a:t>
            </a:r>
          </a:p>
          <a:p>
            <a:pPr marL="339725" lvl="1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66FF553-3033-5B4C-90C7-5012BFA34A74}" type="slidenum">
              <a:rPr lang="en-US" sz="1400" b="0">
                <a:latin typeface="Times New Roman" charset="0"/>
              </a:rPr>
              <a:pPr eaLnBrk="1" hangingPunct="1"/>
              <a:t>41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1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20BB38F-666D-D846-97D1-C48655DBD34D}" type="slidenum">
              <a:rPr lang="en-US" sz="1400" b="0">
                <a:latin typeface="Times New Roman" charset="0"/>
              </a:rPr>
              <a:pPr eaLnBrk="1" hangingPunct="1"/>
              <a:t>42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>
                <a:latin typeface="Arial" charset="0"/>
                <a:cs typeface="Arial" charset="0"/>
              </a:rPr>
              <a:t>C</a:t>
            </a:r>
            <a:r>
              <a:rPr lang="en-US">
                <a:latin typeface="Arial" charset="0"/>
                <a:cs typeface="Arial" charset="0"/>
              </a:rPr>
              <a:t> = 10;    </a:t>
            </a:r>
            <a:r>
              <a:rPr lang="en-US" i="1">
                <a:latin typeface="Arial" charset="0"/>
                <a:cs typeface="Arial" charset="0"/>
              </a:rPr>
              <a:t>r</a:t>
            </a:r>
            <a:r>
              <a:rPr lang="en-US" baseline="-25000">
                <a:latin typeface="Arial" charset="0"/>
                <a:cs typeface="Arial" charset="0"/>
              </a:rPr>
              <a:t>1</a:t>
            </a:r>
            <a:r>
              <a:rPr lang="en-US">
                <a:latin typeface="Arial" charset="0"/>
                <a:cs typeface="Arial" charset="0"/>
              </a:rPr>
              <a:t> = 8, </a:t>
            </a:r>
            <a:r>
              <a:rPr lang="en-US" i="1">
                <a:latin typeface="Arial" charset="0"/>
                <a:cs typeface="Arial" charset="0"/>
              </a:rPr>
              <a:t>r</a:t>
            </a:r>
            <a:r>
              <a:rPr lang="en-US" baseline="-25000">
                <a:latin typeface="Arial" charset="0"/>
                <a:cs typeface="Arial" charset="0"/>
              </a:rPr>
              <a:t>2</a:t>
            </a:r>
            <a:r>
              <a:rPr lang="en-US">
                <a:latin typeface="Arial" charset="0"/>
                <a:cs typeface="Arial" charset="0"/>
              </a:rPr>
              <a:t> = 6, </a:t>
            </a:r>
            <a:r>
              <a:rPr lang="en-US" i="1">
                <a:latin typeface="Arial" charset="0"/>
                <a:cs typeface="Arial" charset="0"/>
              </a:rPr>
              <a:t>r</a:t>
            </a:r>
            <a:r>
              <a:rPr lang="en-US" baseline="-25000">
                <a:latin typeface="Arial" charset="0"/>
                <a:cs typeface="Arial" charset="0"/>
              </a:rPr>
              <a:t>3</a:t>
            </a:r>
            <a:r>
              <a:rPr lang="en-US">
                <a:latin typeface="Arial" charset="0"/>
                <a:cs typeface="Arial" charset="0"/>
              </a:rPr>
              <a:t> = 2;    </a:t>
            </a:r>
            <a:r>
              <a:rPr lang="en-US" i="1">
                <a:latin typeface="Arial" charset="0"/>
                <a:cs typeface="Arial" charset="0"/>
              </a:rPr>
              <a:t>N</a:t>
            </a:r>
            <a:r>
              <a:rPr lang="en-US">
                <a:latin typeface="Arial" charset="0"/>
                <a:cs typeface="Arial" charset="0"/>
              </a:rPr>
              <a:t> = 3</a:t>
            </a:r>
          </a:p>
          <a:p>
            <a:r>
              <a:rPr lang="en-US" i="1">
                <a:latin typeface="Arial" charset="0"/>
                <a:cs typeface="Arial" charset="0"/>
              </a:rPr>
              <a:t>C</a:t>
            </a:r>
            <a:r>
              <a:rPr lang="en-US">
                <a:latin typeface="Arial" charset="0"/>
                <a:cs typeface="Arial" charset="0"/>
              </a:rPr>
              <a:t>/3 = 3.33 </a:t>
            </a:r>
            <a:r>
              <a:rPr lang="en-US">
                <a:latin typeface="Arial" charset="0"/>
                <a:cs typeface="Arial" charset="0"/>
                <a:sym typeface="Symbol" charset="0"/>
              </a:rPr>
              <a:t></a:t>
            </a:r>
            <a:endParaRPr lang="en-US">
              <a:latin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  <a:sym typeface="Wingdings" charset="0"/>
              </a:rPr>
              <a:t>Can service all of r</a:t>
            </a:r>
            <a:r>
              <a:rPr lang="en-US" baseline="-2500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endParaRPr lang="en-US">
              <a:latin typeface="Arial" charset="0"/>
              <a:ea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  <a:sym typeface="Wingdings" charset="0"/>
              </a:rPr>
              <a:t>Remove r</a:t>
            </a:r>
            <a:r>
              <a:rPr lang="en-US" baseline="-2500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r>
              <a:rPr lang="en-US">
                <a:latin typeface="Arial" charset="0"/>
                <a:ea typeface="Arial" charset="0"/>
                <a:cs typeface="Arial" charset="0"/>
                <a:sym typeface="Wingdings" charset="0"/>
              </a:rPr>
              <a:t> from the accounting: </a:t>
            </a:r>
            <a:r>
              <a:rPr lang="en-US" i="1">
                <a:latin typeface="Arial" charset="0"/>
                <a:ea typeface="Arial" charset="0"/>
                <a:cs typeface="Arial" charset="0"/>
                <a:sym typeface="Wingdings" charset="0"/>
              </a:rPr>
              <a:t>C</a:t>
            </a:r>
            <a:r>
              <a:rPr lang="en-US">
                <a:latin typeface="Arial" charset="0"/>
                <a:ea typeface="Arial" charset="0"/>
                <a:cs typeface="Arial" charset="0"/>
                <a:sym typeface="Wingdings" charset="0"/>
              </a:rPr>
              <a:t> =</a:t>
            </a:r>
            <a:r>
              <a:rPr lang="en-US" i="1">
                <a:latin typeface="Arial" charset="0"/>
                <a:ea typeface="Arial" charset="0"/>
                <a:cs typeface="Arial" charset="0"/>
                <a:sym typeface="Wingdings" charset="0"/>
              </a:rPr>
              <a:t> C</a:t>
            </a:r>
            <a:r>
              <a:rPr lang="en-US">
                <a:latin typeface="Arial" charset="0"/>
                <a:ea typeface="Arial" charset="0"/>
                <a:cs typeface="Arial" charset="0"/>
                <a:sym typeface="Wingdings" charset="0"/>
              </a:rPr>
              <a:t> – r</a:t>
            </a:r>
            <a:r>
              <a:rPr lang="en-US" baseline="-2500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r>
              <a:rPr lang="en-US">
                <a:latin typeface="Arial" charset="0"/>
                <a:ea typeface="Arial" charset="0"/>
                <a:cs typeface="Arial" charset="0"/>
                <a:sym typeface="Wingdings" charset="0"/>
              </a:rPr>
              <a:t> = 8; </a:t>
            </a:r>
            <a:r>
              <a:rPr lang="en-US" i="1">
                <a:latin typeface="Arial" charset="0"/>
                <a:ea typeface="Arial" charset="0"/>
                <a:cs typeface="Arial" charset="0"/>
                <a:sym typeface="Wingdings" charset="0"/>
              </a:rPr>
              <a:t>N</a:t>
            </a:r>
            <a:r>
              <a:rPr lang="en-US">
                <a:latin typeface="Arial" charset="0"/>
                <a:ea typeface="Arial" charset="0"/>
                <a:cs typeface="Arial" charset="0"/>
                <a:sym typeface="Wingdings" charset="0"/>
              </a:rPr>
              <a:t> = 2</a:t>
            </a:r>
          </a:p>
          <a:p>
            <a:r>
              <a:rPr lang="en-US" i="1">
                <a:latin typeface="Arial" charset="0"/>
                <a:cs typeface="Arial" charset="0"/>
                <a:sym typeface="Wingdings" charset="0"/>
              </a:rPr>
              <a:t>C</a:t>
            </a:r>
            <a:r>
              <a:rPr lang="en-US">
                <a:latin typeface="Arial" charset="0"/>
                <a:cs typeface="Arial" charset="0"/>
                <a:sym typeface="Wingdings" charset="0"/>
              </a:rPr>
              <a:t>/2 = 4 </a:t>
            </a:r>
            <a:r>
              <a:rPr lang="en-US">
                <a:latin typeface="Arial" charset="0"/>
                <a:cs typeface="Arial" charset="0"/>
                <a:sym typeface="Symbol" charset="0"/>
              </a:rPr>
              <a:t></a:t>
            </a:r>
            <a:endParaRPr lang="en-US">
              <a:latin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  <a:sym typeface="Wingdings" charset="0"/>
              </a:rPr>
              <a:t>Can</a:t>
            </a:r>
            <a:r>
              <a:rPr lang="ja-JP" altLang="en-US">
                <a:latin typeface="Arial" charset="0"/>
                <a:ea typeface="Arial" charset="0"/>
                <a:cs typeface="Arial" charset="0"/>
                <a:sym typeface="Wingdings" charset="0"/>
              </a:rPr>
              <a:t>’</a:t>
            </a:r>
            <a:r>
              <a:rPr lang="en-US">
                <a:latin typeface="Arial" charset="0"/>
                <a:ea typeface="Arial" charset="0"/>
                <a:cs typeface="Arial" charset="0"/>
                <a:sym typeface="Wingdings" charset="0"/>
              </a:rPr>
              <a:t>t service all of r</a:t>
            </a:r>
            <a:r>
              <a:rPr lang="en-US" baseline="-25000">
                <a:latin typeface="Arial" charset="0"/>
                <a:ea typeface="Arial" charset="0"/>
                <a:cs typeface="Arial" charset="0"/>
                <a:sym typeface="Wingdings" charset="0"/>
              </a:rPr>
              <a:t>1</a:t>
            </a:r>
            <a:r>
              <a:rPr lang="en-US">
                <a:latin typeface="Arial" charset="0"/>
                <a:ea typeface="Arial" charset="0"/>
                <a:cs typeface="Arial" charset="0"/>
                <a:sym typeface="Wingdings" charset="0"/>
              </a:rPr>
              <a:t> or r</a:t>
            </a:r>
            <a:r>
              <a:rPr lang="en-US" baseline="-25000">
                <a:latin typeface="Arial" charset="0"/>
                <a:ea typeface="Arial" charset="0"/>
                <a:cs typeface="Arial" charset="0"/>
                <a:sym typeface="Wingdings" charset="0"/>
              </a:rPr>
              <a:t>2</a:t>
            </a:r>
            <a:endParaRPr lang="en-US">
              <a:latin typeface="Arial" charset="0"/>
              <a:ea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  <a:sym typeface="Wingdings" charset="0"/>
              </a:rPr>
              <a:t>So hold them to the remaining fair share: </a:t>
            </a:r>
            <a:r>
              <a:rPr lang="en-US" i="1">
                <a:latin typeface="Arial" charset="0"/>
                <a:ea typeface="Arial" charset="0"/>
                <a:cs typeface="Arial" charset="0"/>
                <a:sym typeface="Wingdings" charset="0"/>
              </a:rPr>
              <a:t>f</a:t>
            </a:r>
            <a:r>
              <a:rPr lang="en-US">
                <a:latin typeface="Arial" charset="0"/>
                <a:ea typeface="Arial" charset="0"/>
                <a:cs typeface="Arial" charset="0"/>
                <a:sym typeface="Wingdings" charset="0"/>
              </a:rPr>
              <a:t> = 4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33600" y="4800600"/>
            <a:ext cx="4876800" cy="1295400"/>
            <a:chOff x="1488" y="2016"/>
            <a:chExt cx="3072" cy="816"/>
          </a:xfrm>
        </p:grpSpPr>
        <p:sp>
          <p:nvSpPr>
            <p:cNvPr id="73734" name="Text Box 5"/>
            <p:cNvSpPr txBox="1">
              <a:spLocks noChangeArrowheads="1"/>
            </p:cNvSpPr>
            <p:nvPr/>
          </p:nvSpPr>
          <p:spPr bwMode="auto">
            <a:xfrm>
              <a:off x="1488" y="2112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FF0000"/>
                  </a:solidFill>
                  <a:latin typeface="Comic Sans MS" charset="0"/>
                </a:rPr>
                <a:t>8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35" name="Text Box 6"/>
            <p:cNvSpPr txBox="1">
              <a:spLocks noChangeArrowheads="1"/>
            </p:cNvSpPr>
            <p:nvPr/>
          </p:nvSpPr>
          <p:spPr bwMode="auto">
            <a:xfrm>
              <a:off x="1488" y="236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66CCFF"/>
                  </a:solidFill>
                  <a:latin typeface="Comic Sans MS" charset="0"/>
                </a:rPr>
                <a:t>6</a:t>
              </a:r>
            </a:p>
          </p:txBody>
        </p:sp>
        <p:sp>
          <p:nvSpPr>
            <p:cNvPr id="73736" name="Text Box 7"/>
            <p:cNvSpPr txBox="1">
              <a:spLocks noChangeArrowheads="1"/>
            </p:cNvSpPr>
            <p:nvPr/>
          </p:nvSpPr>
          <p:spPr bwMode="auto">
            <a:xfrm>
              <a:off x="1488" y="260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chemeClr val="accent2"/>
                  </a:solidFill>
                  <a:latin typeface="Comic Sans MS" charset="0"/>
                </a:rPr>
                <a:t>2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37" name="Line 8"/>
            <p:cNvSpPr>
              <a:spLocks noChangeShapeType="1"/>
            </p:cNvSpPr>
            <p:nvPr/>
          </p:nvSpPr>
          <p:spPr bwMode="auto">
            <a:xfrm>
              <a:off x="2736" y="2580"/>
              <a:ext cx="3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Line 9"/>
            <p:cNvSpPr>
              <a:spLocks noChangeShapeType="1"/>
            </p:cNvSpPr>
            <p:nvPr/>
          </p:nvSpPr>
          <p:spPr bwMode="auto">
            <a:xfrm>
              <a:off x="2736" y="2496"/>
              <a:ext cx="336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Line 10"/>
            <p:cNvSpPr>
              <a:spLocks noChangeShapeType="1"/>
            </p:cNvSpPr>
            <p:nvPr/>
          </p:nvSpPr>
          <p:spPr bwMode="auto">
            <a:xfrm>
              <a:off x="2736" y="2404"/>
              <a:ext cx="33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Text Box 11"/>
            <p:cNvSpPr txBox="1">
              <a:spLocks noChangeArrowheads="1"/>
            </p:cNvSpPr>
            <p:nvPr/>
          </p:nvSpPr>
          <p:spPr bwMode="auto">
            <a:xfrm>
              <a:off x="3051" y="240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66CCFF"/>
                  </a:solidFill>
                  <a:latin typeface="Comic Sans MS" charset="0"/>
                </a:rPr>
                <a:t>4</a:t>
              </a:r>
            </a:p>
          </p:txBody>
        </p:sp>
        <p:sp>
          <p:nvSpPr>
            <p:cNvPr id="73741" name="Text Box 12"/>
            <p:cNvSpPr txBox="1">
              <a:spLocks noChangeArrowheads="1"/>
            </p:cNvSpPr>
            <p:nvPr/>
          </p:nvSpPr>
          <p:spPr bwMode="auto">
            <a:xfrm>
              <a:off x="3060" y="2256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FF0000"/>
                  </a:solidFill>
                  <a:latin typeface="Comic Sans MS" charset="0"/>
                </a:rPr>
                <a:t>4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42" name="Text Box 13"/>
            <p:cNvSpPr txBox="1">
              <a:spLocks noChangeArrowheads="1"/>
            </p:cNvSpPr>
            <p:nvPr/>
          </p:nvSpPr>
          <p:spPr bwMode="auto">
            <a:xfrm>
              <a:off x="3060" y="252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chemeClr val="accent2"/>
                  </a:solidFill>
                  <a:latin typeface="Comic Sans MS" charset="0"/>
                </a:rPr>
                <a:t>2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43" name="Text Box 14"/>
            <p:cNvSpPr txBox="1">
              <a:spLocks noChangeArrowheads="1"/>
            </p:cNvSpPr>
            <p:nvPr/>
          </p:nvSpPr>
          <p:spPr bwMode="auto">
            <a:xfrm>
              <a:off x="3592" y="2034"/>
              <a:ext cx="96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i="1">
                  <a:latin typeface="Times" charset="0"/>
                </a:rPr>
                <a:t>f </a:t>
              </a:r>
              <a:r>
                <a:rPr lang="en-US" sz="1800" b="0">
                  <a:latin typeface="Arial" charset="0"/>
                </a:rPr>
                <a:t>= 4</a:t>
              </a:r>
              <a:r>
                <a:rPr lang="en-US" sz="1800" b="0">
                  <a:latin typeface="Comic Sans MS" charset="0"/>
                </a:rPr>
                <a:t>: 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chemeClr val="accent1"/>
                  </a:solidFill>
                  <a:latin typeface="Arial" charset="0"/>
                </a:rPr>
                <a:t>8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chemeClr val="accent1"/>
                  </a:solidFill>
                  <a:latin typeface="Arial" charset="0"/>
                </a:rPr>
                <a:t>4</a:t>
              </a:r>
              <a:r>
                <a:rPr lang="en-US" sz="1800" b="0">
                  <a:latin typeface="Arial" charset="0"/>
                </a:rPr>
                <a:t>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rgbClr val="66CCFF"/>
                  </a:solidFill>
                  <a:latin typeface="Arial" charset="0"/>
                </a:rPr>
                <a:t>6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rgbClr val="66CCFF"/>
                  </a:solidFill>
                  <a:latin typeface="Arial" charset="0"/>
                </a:rPr>
                <a:t>4</a:t>
              </a:r>
              <a:r>
                <a:rPr lang="en-US" sz="1800" b="0">
                  <a:solidFill>
                    <a:srgbClr val="FF0000"/>
                  </a:solidFill>
                  <a:latin typeface="Arial" charset="0"/>
                </a:rPr>
                <a:t>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US" sz="1600" b="0">
                  <a:latin typeface="Comic Sans MS" charset="0"/>
                </a:rPr>
                <a:t> </a:t>
              </a:r>
            </a:p>
          </p:txBody>
        </p:sp>
        <p:sp>
          <p:nvSpPr>
            <p:cNvPr id="73744" name="Oval 15"/>
            <p:cNvSpPr>
              <a:spLocks noChangeArrowheads="1"/>
            </p:cNvSpPr>
            <p:nvPr/>
          </p:nvSpPr>
          <p:spPr bwMode="auto">
            <a:xfrm>
              <a:off x="2688" y="2352"/>
              <a:ext cx="96" cy="288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Rectangle 16"/>
            <p:cNvSpPr>
              <a:spLocks noChangeArrowheads="1"/>
            </p:cNvSpPr>
            <p:nvPr/>
          </p:nvSpPr>
          <p:spPr bwMode="auto">
            <a:xfrm>
              <a:off x="2064" y="2352"/>
              <a:ext cx="672" cy="28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6" name="Line 17"/>
            <p:cNvSpPr>
              <a:spLocks noChangeShapeType="1"/>
            </p:cNvSpPr>
            <p:nvPr/>
          </p:nvSpPr>
          <p:spPr bwMode="auto">
            <a:xfrm>
              <a:off x="2064" y="235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7" name="Line 18"/>
            <p:cNvSpPr>
              <a:spLocks noChangeShapeType="1"/>
            </p:cNvSpPr>
            <p:nvPr/>
          </p:nvSpPr>
          <p:spPr bwMode="auto">
            <a:xfrm>
              <a:off x="2064" y="264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8" name="Oval 19"/>
            <p:cNvSpPr>
              <a:spLocks noChangeArrowheads="1"/>
            </p:cNvSpPr>
            <p:nvPr/>
          </p:nvSpPr>
          <p:spPr bwMode="auto">
            <a:xfrm>
              <a:off x="2016" y="2352"/>
              <a:ext cx="96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9" name="Line 20"/>
            <p:cNvSpPr>
              <a:spLocks noChangeShapeType="1"/>
            </p:cNvSpPr>
            <p:nvPr/>
          </p:nvSpPr>
          <p:spPr bwMode="auto">
            <a:xfrm>
              <a:off x="1692" y="2256"/>
              <a:ext cx="384" cy="1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0" name="Line 21"/>
            <p:cNvSpPr>
              <a:spLocks noChangeShapeType="1"/>
            </p:cNvSpPr>
            <p:nvPr/>
          </p:nvSpPr>
          <p:spPr bwMode="auto">
            <a:xfrm>
              <a:off x="1692" y="2496"/>
              <a:ext cx="384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1" name="Line 22"/>
            <p:cNvSpPr>
              <a:spLocks noChangeShapeType="1"/>
            </p:cNvSpPr>
            <p:nvPr/>
          </p:nvSpPr>
          <p:spPr bwMode="auto">
            <a:xfrm flipV="1">
              <a:off x="1680" y="2544"/>
              <a:ext cx="384" cy="1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2" name="Text Box 23"/>
            <p:cNvSpPr txBox="1">
              <a:spLocks noChangeArrowheads="1"/>
            </p:cNvSpPr>
            <p:nvPr/>
          </p:nvSpPr>
          <p:spPr bwMode="auto">
            <a:xfrm>
              <a:off x="2275" y="2160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 b="0">
                  <a:latin typeface="Comic Sans MS" charset="0"/>
                </a:rPr>
                <a:t>10</a:t>
              </a:r>
              <a:endParaRPr lang="en-US" b="0">
                <a:latin typeface="Comic Sans MS" charset="0"/>
              </a:endParaRPr>
            </a:p>
          </p:txBody>
        </p:sp>
        <p:sp>
          <p:nvSpPr>
            <p:cNvPr id="73753" name="Rectangle 24"/>
            <p:cNvSpPr>
              <a:spLocks noChangeArrowheads="1"/>
            </p:cNvSpPr>
            <p:nvPr/>
          </p:nvSpPr>
          <p:spPr bwMode="auto">
            <a:xfrm>
              <a:off x="3552" y="2016"/>
              <a:ext cx="1008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842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D9F07DA-2F41-2641-AFF5-8D3E4AB82D53}" type="slidenum">
              <a:rPr lang="en-US" sz="1400" b="0">
                <a:latin typeface="Times New Roman" charset="0"/>
              </a:rPr>
              <a:pPr eaLnBrk="1" hangingPunct="1"/>
              <a:t>43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Fair Queuing (FQ)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Implementation of round-robin generalized to case where not all packets are MTUs</a:t>
            </a:r>
          </a:p>
          <a:p>
            <a:pPr lvl="3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Weighted fair </a:t>
            </a:r>
            <a:r>
              <a:rPr lang="en-US" dirty="0" err="1" smtClean="0">
                <a:latin typeface="Arial" charset="0"/>
                <a:cs typeface="Arial" charset="0"/>
              </a:rPr>
              <a:t>queueing</a:t>
            </a:r>
            <a:r>
              <a:rPr lang="en-US" dirty="0" smtClean="0">
                <a:latin typeface="Arial" charset="0"/>
                <a:cs typeface="Arial" charset="0"/>
              </a:rPr>
              <a:t> (WFQ) lets you assign different flows different shares</a:t>
            </a:r>
          </a:p>
          <a:p>
            <a:pPr lvl="2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WFQ is implemented in almost all routers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Variations in how implemented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Packet scheduling (here)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Just packet dropping (AFD)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2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FQ Routers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lows can pick whatever CC scheme they want</a:t>
            </a:r>
          </a:p>
          <a:p>
            <a:pPr lvl="1"/>
            <a:r>
              <a:rPr lang="en-US" dirty="0" smtClean="0"/>
              <a:t>Can open up as many TCP connections as they want</a:t>
            </a:r>
          </a:p>
          <a:p>
            <a:pPr lvl="6"/>
            <a:endParaRPr lang="en-US" dirty="0"/>
          </a:p>
          <a:p>
            <a:r>
              <a:rPr lang="en-US" dirty="0" smtClean="0"/>
              <a:t>There is no such thing as a “cheater”</a:t>
            </a:r>
          </a:p>
          <a:p>
            <a:pPr lvl="1"/>
            <a:r>
              <a:rPr lang="en-US" dirty="0" smtClean="0"/>
              <a:t>To first order…</a:t>
            </a:r>
          </a:p>
          <a:p>
            <a:pPr lvl="6"/>
            <a:endParaRPr lang="en-US" dirty="0"/>
          </a:p>
          <a:p>
            <a:r>
              <a:rPr lang="en-US" dirty="0" smtClean="0"/>
              <a:t>Bandwidth share does not depend on RTT</a:t>
            </a:r>
          </a:p>
          <a:p>
            <a:pPr lvl="4"/>
            <a:endParaRPr lang="en-US" dirty="0"/>
          </a:p>
          <a:p>
            <a:r>
              <a:rPr lang="en-US" dirty="0" smtClean="0"/>
              <a:t>Does require complication on router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heating not a problem, so there’s little motivation</a:t>
            </a:r>
          </a:p>
          <a:p>
            <a:pPr lvl="1"/>
            <a:r>
              <a:rPr lang="en-US" dirty="0" smtClean="0"/>
              <a:t>But WFQ is used at larger granularities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0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FQ is really “processor sharing”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current flow gets same service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When flows end, other flows pick up extra service</a:t>
            </a:r>
          </a:p>
          <a:p>
            <a:pPr lvl="3"/>
            <a:endParaRPr lang="en-US" dirty="0"/>
          </a:p>
          <a:p>
            <a:r>
              <a:rPr lang="en-US" dirty="0" smtClean="0"/>
              <a:t>FQ realizes these rates through packet scheduling</a:t>
            </a:r>
          </a:p>
          <a:p>
            <a:pPr lvl="1"/>
            <a:endParaRPr lang="en-US" dirty="0"/>
          </a:p>
          <a:p>
            <a:r>
              <a:rPr lang="en-US" dirty="0" smtClean="0"/>
              <a:t>But we could just assign them directly</a:t>
            </a:r>
          </a:p>
          <a:p>
            <a:pPr lvl="1"/>
            <a:r>
              <a:rPr lang="en-US" dirty="0" smtClean="0"/>
              <a:t>This is the Rate-Control Protocol (RCP) [Stanford]</a:t>
            </a:r>
          </a:p>
          <a:p>
            <a:pPr lvl="2"/>
            <a:r>
              <a:rPr lang="en-US" dirty="0" smtClean="0"/>
              <a:t>Follow on to XCP (MIT/ICSI)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2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RCP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Packets carry “rate field</a:t>
            </a:r>
            <a:r>
              <a:rPr lang="en-US" dirty="0" smtClean="0"/>
              <a:t>”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Routers insert “fair share” f in packet header</a:t>
            </a:r>
          </a:p>
          <a:p>
            <a:pPr lvl="1"/>
            <a:r>
              <a:rPr lang="en-US" dirty="0" smtClean="0"/>
              <a:t>Router inserts FS only if it is smaller than current value</a:t>
            </a:r>
          </a:p>
          <a:p>
            <a:pPr lvl="5"/>
            <a:endParaRPr lang="en-US" dirty="0"/>
          </a:p>
          <a:p>
            <a:r>
              <a:rPr lang="en-US" dirty="0" smtClean="0"/>
              <a:t>Routers calculate f by keeping link fully utilized</a:t>
            </a:r>
          </a:p>
          <a:p>
            <a:pPr lvl="1"/>
            <a:r>
              <a:rPr lang="en-US" dirty="0" smtClean="0"/>
              <a:t>Remember basic equation: </a:t>
            </a:r>
            <a:r>
              <a:rPr lang="en-US" dirty="0">
                <a:latin typeface="Arial" charset="0"/>
                <a:cs typeface="Arial" charset="0"/>
              </a:rPr>
              <a:t>Sum</a:t>
            </a:r>
            <a:r>
              <a:rPr lang="en-US" dirty="0" smtClean="0">
                <a:latin typeface="Arial" charset="0"/>
                <a:cs typeface="Arial" charset="0"/>
              </a:rPr>
              <a:t>(Min[</a:t>
            </a:r>
            <a:r>
              <a:rPr lang="en-US" dirty="0" err="1" smtClean="0">
                <a:latin typeface="Arial" charset="0"/>
                <a:cs typeface="Arial" charset="0"/>
              </a:rPr>
              <a:t>f,r</a:t>
            </a:r>
            <a:r>
              <a:rPr lang="en-US" baseline="-25000" dirty="0" err="1" smtClean="0">
                <a:latin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cs typeface="Arial" charset="0"/>
              </a:rPr>
              <a:t>]</a:t>
            </a:r>
            <a:r>
              <a:rPr lang="en-US" dirty="0" smtClean="0">
                <a:latin typeface="Arial" charset="0"/>
                <a:cs typeface="Arial" charset="0"/>
              </a:rPr>
              <a:t>) </a:t>
            </a:r>
            <a:r>
              <a:rPr lang="en-US" dirty="0">
                <a:latin typeface="Arial" charset="0"/>
                <a:cs typeface="Arial" charset="0"/>
              </a:rPr>
              <a:t>= </a:t>
            </a:r>
            <a:r>
              <a:rPr lang="en-US" dirty="0" smtClean="0">
                <a:latin typeface="Arial" charset="0"/>
                <a:cs typeface="Arial" charset="0"/>
              </a:rPr>
              <a:t>C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9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Sharing is more than a moral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what metric should we evaluate CC?</a:t>
            </a:r>
          </a:p>
          <a:p>
            <a:pPr lvl="4"/>
            <a:endParaRPr lang="en-US" dirty="0"/>
          </a:p>
          <a:p>
            <a:r>
              <a:rPr lang="en-US" dirty="0" smtClean="0"/>
              <a:t>One metric: average flow completion time (FCT)</a:t>
            </a:r>
          </a:p>
          <a:p>
            <a:pPr lvl="3"/>
            <a:endParaRPr lang="en-US" dirty="0"/>
          </a:p>
          <a:p>
            <a:r>
              <a:rPr lang="en-US" dirty="0" smtClean="0"/>
              <a:t>Let’s compare FCT with RCP and TCP</a:t>
            </a:r>
          </a:p>
          <a:p>
            <a:pPr lvl="1"/>
            <a:r>
              <a:rPr lang="en-US" dirty="0" smtClean="0"/>
              <a:t>Ignore XCP curve….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7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A57F2C-0587-154F-BC86-EED43347AB98}" type="slidenum">
              <a:rPr lang="en-US" sz="1400"/>
              <a:pPr eaLnBrk="1" hangingPunct="1"/>
              <a:t>48</a:t>
            </a:fld>
            <a:endParaRPr lang="en-US" sz="1400"/>
          </a:p>
        </p:txBody>
      </p:sp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388938" y="125413"/>
            <a:ext cx="8229600" cy="549275"/>
          </a:xfrm>
        </p:spPr>
        <p:txBody>
          <a:bodyPr/>
          <a:lstStyle/>
          <a:p>
            <a:pPr>
              <a:tabLst>
                <a:tab pos="857250" algn="l"/>
              </a:tabLst>
            </a:pPr>
            <a:r>
              <a:rPr lang="en-US" sz="2800" dirty="0">
                <a:solidFill>
                  <a:srgbClr val="071F9A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Flow Completion Time: TCP vs. PS (and XCP)</a:t>
            </a:r>
            <a:endParaRPr lang="en-US" sz="2800" dirty="0">
              <a:solidFill>
                <a:srgbClr val="071F9A"/>
              </a:solidFill>
              <a:latin typeface="Arial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187325" y="696913"/>
            <a:ext cx="4721225" cy="369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4380" algn="l"/>
              </a:tabLst>
              <a:defRPr/>
            </a:pPr>
            <a:r>
              <a:rPr lang="en-US" sz="2400" dirty="0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Flow Duration (</a:t>
            </a:r>
            <a:r>
              <a:rPr lang="en-US" sz="2400" dirty="0" err="1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secs</a:t>
            </a:r>
            <a:r>
              <a:rPr lang="en-US" sz="2400" dirty="0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) vs. Flow Size</a:t>
            </a:r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5553075" y="696913"/>
            <a:ext cx="3111500" cy="369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4380" algn="l"/>
              </a:tabLst>
              <a:defRPr/>
            </a:pPr>
            <a:r>
              <a:rPr lang="en-US" sz="2400" dirty="0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# Active Flows vs. time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209675"/>
            <a:ext cx="4524375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14450"/>
            <a:ext cx="4227513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7252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989388"/>
            <a:ext cx="628650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143000"/>
            <a:ext cx="62642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improvement?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59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Caveat: In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CWND is in units of MSS’s</a:t>
            </a:r>
          </a:p>
          <a:p>
            <a:pPr lvl="1"/>
            <a:r>
              <a:rPr lang="en-US" dirty="0" smtClean="0"/>
              <a:t>Because I want to count CWND in small integers</a:t>
            </a:r>
          </a:p>
          <a:p>
            <a:pPr lvl="1"/>
            <a:r>
              <a:rPr lang="en-US" dirty="0" smtClean="0"/>
              <a:t>This is only for pedagogical purposes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Sometimes CWND is in bytes</a:t>
            </a:r>
          </a:p>
          <a:p>
            <a:pPr lvl="1"/>
            <a:r>
              <a:rPr lang="en-US" dirty="0" smtClean="0"/>
              <a:t>Because we actually are keeping track of real windows</a:t>
            </a:r>
          </a:p>
          <a:p>
            <a:pPr lvl="1"/>
            <a:r>
              <a:rPr lang="en-US" dirty="0" smtClean="0"/>
              <a:t>This is how TCP code works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Figure it out from context….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1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4F1F930-A380-484A-94DB-816DA06B609D}" type="slidenum">
              <a:rPr lang="en-US" sz="1400" b="0">
                <a:latin typeface="Times New Roman" charset="0"/>
              </a:rPr>
              <a:pPr eaLnBrk="1" hangingPunct="1"/>
              <a:t>50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Why is Scott a Moron?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Or why does Bob Briscoe think so?</a:t>
            </a:r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0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equal </a:t>
            </a:r>
            <a:r>
              <a:rPr lang="en-US" dirty="0"/>
              <a:t>shares to </a:t>
            </a:r>
            <a:r>
              <a:rPr lang="en-US" dirty="0" smtClean="0"/>
              <a:t>“</a:t>
            </a:r>
            <a:r>
              <a:rPr lang="en-US" dirty="0"/>
              <a:t>flows” is silly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you have 8 flows, and I have 4?</a:t>
            </a:r>
          </a:p>
          <a:p>
            <a:pPr lvl="1"/>
            <a:r>
              <a:rPr lang="en-US" dirty="0" smtClean="0"/>
              <a:t>Why should you get twice the bandwidth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What if your flow goes over 4 congested hops, and mine only goes over 1?</a:t>
            </a:r>
          </a:p>
          <a:p>
            <a:pPr lvl="1"/>
            <a:r>
              <a:rPr lang="en-US" dirty="0" smtClean="0"/>
              <a:t>Why shouldn’t you be penalized for using more scarce bandwidth?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And what is a flow anyway?</a:t>
            </a:r>
          </a:p>
          <a:p>
            <a:pPr lvl="1"/>
            <a:r>
              <a:rPr lang="en-US" dirty="0" smtClean="0"/>
              <a:t>TCP connection</a:t>
            </a:r>
          </a:p>
          <a:p>
            <a:pPr lvl="1"/>
            <a:r>
              <a:rPr lang="en-US" dirty="0" smtClean="0"/>
              <a:t>Source-Destination pair?</a:t>
            </a:r>
          </a:p>
          <a:p>
            <a:pPr lvl="1"/>
            <a:r>
              <a:rPr lang="en-US" dirty="0" smtClean="0"/>
              <a:t>Source?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5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people for congestion!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ECN as congestion markers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Whenever I get ECN bit set, I have to pay $$$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Now, there’s no debate over what a flow is, or what fair is…</a:t>
            </a:r>
          </a:p>
          <a:p>
            <a:pPr lvl="2"/>
            <a:endParaRPr lang="en-US" dirty="0"/>
          </a:p>
          <a:p>
            <a:r>
              <a:rPr lang="en-US" dirty="0" smtClean="0"/>
              <a:t>Idea started by Frank Kelly, backed by much math</a:t>
            </a:r>
          </a:p>
          <a:p>
            <a:pPr lvl="1"/>
            <a:r>
              <a:rPr lang="en-US" dirty="0" smtClean="0"/>
              <a:t>Great idea: simple, elegant, effective</a:t>
            </a:r>
          </a:p>
          <a:p>
            <a:pPr lvl="1"/>
            <a:r>
              <a:rPr lang="en-US" b="1" dirty="0" smtClean="0"/>
              <a:t>Never going to happen…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6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4F1F930-A380-484A-94DB-816DA06B609D}" type="slidenum">
              <a:rPr lang="en-US" sz="1400" b="0">
                <a:latin typeface="Times New Roman" charset="0"/>
              </a:rPr>
              <a:pPr eaLnBrk="1" hangingPunct="1"/>
              <a:t>53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Datacenter Networks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26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them special?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 scale: </a:t>
            </a:r>
          </a:p>
          <a:p>
            <a:pPr lvl="1"/>
            <a:r>
              <a:rPr lang="en-US" dirty="0" smtClean="0"/>
              <a:t>100,000s of servers in one location</a:t>
            </a:r>
          </a:p>
          <a:p>
            <a:r>
              <a:rPr lang="en-US" dirty="0" smtClean="0"/>
              <a:t>Limited geographic scope:</a:t>
            </a:r>
          </a:p>
          <a:p>
            <a:pPr lvl="1"/>
            <a:r>
              <a:rPr lang="en-US" dirty="0" smtClean="0"/>
              <a:t>High bandwidth</a:t>
            </a:r>
          </a:p>
          <a:p>
            <a:pPr lvl="1"/>
            <a:r>
              <a:rPr lang="en-US" dirty="0" smtClean="0"/>
              <a:t>Very low RTT</a:t>
            </a:r>
          </a:p>
          <a:p>
            <a:r>
              <a:rPr lang="en-US" dirty="0" smtClean="0"/>
              <a:t>Extreme latency requirements</a:t>
            </a:r>
          </a:p>
          <a:p>
            <a:pPr lvl="1"/>
            <a:r>
              <a:rPr lang="en-US" dirty="0" smtClean="0"/>
              <a:t>With real money on the line</a:t>
            </a:r>
          </a:p>
          <a:p>
            <a:r>
              <a:rPr lang="en-US" dirty="0" smtClean="0"/>
              <a:t>Single administrative domain</a:t>
            </a:r>
          </a:p>
          <a:p>
            <a:pPr lvl="1"/>
            <a:r>
              <a:rPr lang="en-US" dirty="0" smtClean="0"/>
              <a:t>No need to follow standards, or play nice with others</a:t>
            </a:r>
          </a:p>
          <a:p>
            <a:r>
              <a:rPr lang="en-US" dirty="0" smtClean="0"/>
              <a:t>Often “green field” deployment</a:t>
            </a:r>
          </a:p>
          <a:p>
            <a:pPr lvl="1"/>
            <a:r>
              <a:rPr lang="en-US" dirty="0" smtClean="0"/>
              <a:t>So can “start from scratch”…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3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77200" cy="1905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Deconstructing Datacenter Packet Transport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2362200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Mohammad </a:t>
            </a:r>
            <a:r>
              <a:rPr lang="en-US" sz="2200" b="1" dirty="0" err="1" smtClean="0"/>
              <a:t>Alizadeh</a:t>
            </a:r>
            <a:r>
              <a:rPr lang="en-US" sz="2200" dirty="0" smtClean="0"/>
              <a:t>, </a:t>
            </a:r>
            <a:r>
              <a:rPr lang="en-US" sz="2200" dirty="0" err="1" smtClean="0"/>
              <a:t>Shuang</a:t>
            </a:r>
            <a:r>
              <a:rPr lang="en-US" sz="2200" dirty="0" smtClean="0"/>
              <a:t> Yang, </a:t>
            </a:r>
            <a:r>
              <a:rPr lang="en-US" sz="2200" dirty="0" err="1" smtClean="0"/>
              <a:t>Sachin</a:t>
            </a:r>
            <a:r>
              <a:rPr lang="en-US" sz="2200" dirty="0" smtClean="0"/>
              <a:t> </a:t>
            </a:r>
            <a:r>
              <a:rPr lang="en-US" sz="2200" dirty="0" err="1" smtClean="0"/>
              <a:t>Katti</a:t>
            </a:r>
            <a:r>
              <a:rPr lang="en-US" sz="2200" dirty="0" smtClean="0"/>
              <a:t>, </a:t>
            </a:r>
          </a:p>
          <a:p>
            <a:r>
              <a:rPr lang="en-US" sz="2200" dirty="0" smtClean="0"/>
              <a:t>Nick </a:t>
            </a:r>
            <a:r>
              <a:rPr lang="en-US" sz="2200" dirty="0" err="1" smtClean="0"/>
              <a:t>McKeown</a:t>
            </a:r>
            <a:r>
              <a:rPr lang="en-US" sz="2200" dirty="0" smtClean="0"/>
              <a:t>, </a:t>
            </a:r>
            <a:r>
              <a:rPr lang="en-US" sz="2200" dirty="0" err="1" smtClean="0"/>
              <a:t>Balaji</a:t>
            </a:r>
            <a:r>
              <a:rPr lang="en-US" sz="2200" dirty="0" smtClean="0"/>
              <a:t> </a:t>
            </a:r>
            <a:r>
              <a:rPr lang="en-US" sz="2200" dirty="0" err="1" smtClean="0"/>
              <a:t>Prabhakar</a:t>
            </a:r>
            <a:r>
              <a:rPr lang="en-US" sz="2200" dirty="0" smtClean="0"/>
              <a:t>, Scott </a:t>
            </a:r>
            <a:r>
              <a:rPr lang="en-US" sz="2200" dirty="0" err="1" smtClean="0"/>
              <a:t>Shenker</a:t>
            </a:r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Stanford University	             U.C. Berkeley/ICSI</a:t>
            </a:r>
            <a:endParaRPr lang="en-US" sz="2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11"/>
    </mc:Choice>
    <mc:Fallback xmlns="">
      <p:transition xmlns:p14="http://schemas.microsoft.com/office/powerpoint/2010/main" spd="slow" advTm="193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in Datacenters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52" y="1954468"/>
            <a:ext cx="4808548" cy="5055932"/>
          </a:xfrm>
        </p:spPr>
        <p:txBody>
          <a:bodyPr>
            <a:normAutofit/>
          </a:bodyPr>
          <a:lstStyle/>
          <a:p>
            <a:r>
              <a:rPr lang="en-US" dirty="0" smtClean="0"/>
              <a:t>Latency is King</a:t>
            </a:r>
          </a:p>
          <a:p>
            <a:pPr lvl="1"/>
            <a:r>
              <a:rPr lang="en-US" dirty="0" smtClean="0"/>
              <a:t>Web app </a:t>
            </a:r>
            <a:r>
              <a:rPr lang="en-US" dirty="0" smtClean="0">
                <a:solidFill>
                  <a:srgbClr val="000000"/>
                </a:solidFill>
              </a:rPr>
              <a:t>response time </a:t>
            </a:r>
            <a:r>
              <a:rPr lang="en-US" dirty="0" smtClean="0"/>
              <a:t>depends on completion of 100s of small RPCs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But, traffic also diverse</a:t>
            </a:r>
          </a:p>
          <a:p>
            <a:pPr lvl="1"/>
            <a:r>
              <a:rPr lang="en-US" dirty="0" smtClean="0"/>
              <a:t>Mice AND Elephants</a:t>
            </a:r>
          </a:p>
          <a:p>
            <a:pPr lvl="1"/>
            <a:r>
              <a:rPr lang="en-US" dirty="0" smtClean="0"/>
              <a:t>Often, elephants are the root cause of latency</a:t>
            </a:r>
            <a:endParaRPr lang="en-US" dirty="0" smtClean="0">
              <a:solidFill>
                <a:schemeClr val="accent2"/>
              </a:solidFill>
            </a:endParaRPr>
          </a:p>
        </p:txBody>
      </p:sp>
      <p:grpSp>
        <p:nvGrpSpPr>
          <p:cNvPr id="230" name="Group 229"/>
          <p:cNvGrpSpPr/>
          <p:nvPr/>
        </p:nvGrpSpPr>
        <p:grpSpPr>
          <a:xfrm>
            <a:off x="4982419" y="1725868"/>
            <a:ext cx="3903743" cy="4549348"/>
            <a:chOff x="5029199" y="1078468"/>
            <a:chExt cx="3903743" cy="4549348"/>
          </a:xfrm>
        </p:grpSpPr>
        <p:sp>
          <p:nvSpPr>
            <p:cNvPr id="231" name="Rounded Rectangle 230"/>
            <p:cNvSpPr/>
            <p:nvPr/>
          </p:nvSpPr>
          <p:spPr>
            <a:xfrm>
              <a:off x="5029199" y="1471891"/>
              <a:ext cx="3903743" cy="4155925"/>
            </a:xfrm>
            <a:prstGeom prst="roundRect">
              <a:avLst>
                <a:gd name="adj" fmla="val 9902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Text Box 42"/>
            <p:cNvSpPr txBox="1">
              <a:spLocks noChangeArrowheads="1"/>
            </p:cNvSpPr>
            <p:nvPr/>
          </p:nvSpPr>
          <p:spPr bwMode="auto">
            <a:xfrm>
              <a:off x="5257800" y="1078468"/>
              <a:ext cx="361799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ea typeface="+mn-ea"/>
                  <a:cs typeface="+mn-cs"/>
                </a:rPr>
                <a:t>Large-scale Web Application</a:t>
              </a:r>
              <a:endParaRPr lang="en-US" sz="18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5638800" y="2929212"/>
            <a:ext cx="3352800" cy="2490429"/>
            <a:chOff x="5715000" y="2286000"/>
            <a:chExt cx="3352800" cy="2490429"/>
          </a:xfrm>
        </p:grpSpPr>
        <p:cxnSp>
          <p:nvCxnSpPr>
            <p:cNvPr id="235" name="Straight Connector 234"/>
            <p:cNvCxnSpPr/>
            <p:nvPr/>
          </p:nvCxnSpPr>
          <p:spPr>
            <a:xfrm flipV="1">
              <a:off x="6393043" y="3116945"/>
              <a:ext cx="938031" cy="779237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H="1">
              <a:off x="6348307" y="2438400"/>
              <a:ext cx="433493" cy="68580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6858000" y="2514600"/>
              <a:ext cx="457200" cy="624029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H="1" flipV="1">
              <a:off x="6292024" y="3910613"/>
              <a:ext cx="519525" cy="865816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V="1">
              <a:off x="6797118" y="3925042"/>
              <a:ext cx="461800" cy="707084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Oval 239"/>
            <p:cNvSpPr/>
            <p:nvPr/>
          </p:nvSpPr>
          <p:spPr>
            <a:xfrm>
              <a:off x="6281737" y="3952544"/>
              <a:ext cx="76200" cy="762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7317062" y="3951516"/>
              <a:ext cx="76200" cy="762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6281737" y="3037116"/>
              <a:ext cx="76200" cy="762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7317062" y="3037116"/>
              <a:ext cx="76200" cy="762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44" name="Straight Connector 243"/>
            <p:cNvCxnSpPr/>
            <p:nvPr/>
          </p:nvCxnSpPr>
          <p:spPr>
            <a:xfrm flipH="1" flipV="1">
              <a:off x="6335318" y="3217958"/>
              <a:ext cx="1039050" cy="634932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V="1">
              <a:off x="6320887" y="3200400"/>
              <a:ext cx="3713" cy="681351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V="1">
              <a:off x="7391400" y="3124200"/>
              <a:ext cx="0" cy="76200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Text Box 81"/>
            <p:cNvSpPr txBox="1">
              <a:spLocks noChangeArrowheads="1"/>
            </p:cNvSpPr>
            <p:nvPr/>
          </p:nvSpPr>
          <p:spPr bwMode="auto">
            <a:xfrm>
              <a:off x="7985760" y="3429000"/>
              <a:ext cx="108204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 smtClean="0">
                  <a:ln>
                    <a:solidFill>
                      <a:srgbClr val="000000"/>
                    </a:solidFill>
                  </a:ln>
                  <a:solidFill>
                    <a:prstClr val="black"/>
                  </a:solidFill>
                  <a:ea typeface="+mn-ea"/>
                  <a:cs typeface="+mn-cs"/>
                </a:rPr>
                <a:t>Fabric</a:t>
              </a:r>
            </a:p>
          </p:txBody>
        </p:sp>
        <p:cxnSp>
          <p:nvCxnSpPr>
            <p:cNvPr id="248" name="Straight Connector 247"/>
            <p:cNvCxnSpPr/>
            <p:nvPr/>
          </p:nvCxnSpPr>
          <p:spPr>
            <a:xfrm>
              <a:off x="5873518" y="2366569"/>
              <a:ext cx="1370969" cy="735945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5715000" y="2286000"/>
              <a:ext cx="634749" cy="816514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flipH="1">
              <a:off x="6465199" y="2453151"/>
              <a:ext cx="1183364" cy="649363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flipH="1">
              <a:off x="7302212" y="2395430"/>
              <a:ext cx="519525" cy="678224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2" name="Picture 2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991512"/>
              <a:ext cx="752474" cy="361288"/>
            </a:xfrm>
            <a:prstGeom prst="rect">
              <a:avLst/>
            </a:prstGeom>
          </p:spPr>
        </p:pic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925" y="2971800"/>
              <a:ext cx="752474" cy="361288"/>
            </a:xfrm>
            <a:prstGeom prst="rect">
              <a:avLst/>
            </a:prstGeom>
          </p:spPr>
        </p:pic>
        <p:cxnSp>
          <p:nvCxnSpPr>
            <p:cNvPr id="254" name="Straight Connector 253"/>
            <p:cNvCxnSpPr/>
            <p:nvPr/>
          </p:nvCxnSpPr>
          <p:spPr>
            <a:xfrm flipV="1">
              <a:off x="5844656" y="3962400"/>
              <a:ext cx="1318144" cy="698587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H="1" flipV="1">
              <a:off x="6400800" y="3886201"/>
              <a:ext cx="1447800" cy="761999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flipH="1" flipV="1">
              <a:off x="7391400" y="3962400"/>
              <a:ext cx="609600" cy="76200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7" name="Picture 2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925" y="3733800"/>
              <a:ext cx="752474" cy="361288"/>
            </a:xfrm>
            <a:prstGeom prst="rect">
              <a:avLst/>
            </a:prstGeom>
          </p:spPr>
        </p:pic>
        <p:cxnSp>
          <p:nvCxnSpPr>
            <p:cNvPr id="258" name="Straight Connector 257"/>
            <p:cNvCxnSpPr/>
            <p:nvPr/>
          </p:nvCxnSpPr>
          <p:spPr>
            <a:xfrm flipV="1">
              <a:off x="5766051" y="3953902"/>
              <a:ext cx="453817" cy="694298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3733800"/>
              <a:ext cx="752474" cy="361288"/>
            </a:xfrm>
            <a:prstGeom prst="rect">
              <a:avLst/>
            </a:prstGeom>
          </p:spPr>
        </p:pic>
      </p:grpSp>
      <p:grpSp>
        <p:nvGrpSpPr>
          <p:cNvPr id="260" name="Group 259"/>
          <p:cNvGrpSpPr/>
          <p:nvPr/>
        </p:nvGrpSpPr>
        <p:grpSpPr>
          <a:xfrm>
            <a:off x="5334000" y="4986612"/>
            <a:ext cx="3886200" cy="1160697"/>
            <a:chOff x="5410200" y="4343400"/>
            <a:chExt cx="3886200" cy="1160697"/>
          </a:xfrm>
        </p:grpSpPr>
        <p:sp>
          <p:nvSpPr>
            <p:cNvPr id="261" name="Text Box 81"/>
            <p:cNvSpPr txBox="1">
              <a:spLocks noChangeArrowheads="1"/>
            </p:cNvSpPr>
            <p:nvPr/>
          </p:nvSpPr>
          <p:spPr bwMode="auto">
            <a:xfrm>
              <a:off x="7696200" y="4343400"/>
              <a:ext cx="160020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 smtClean="0">
                  <a:ln>
                    <a:solidFill>
                      <a:srgbClr val="000000"/>
                    </a:solidFill>
                  </a:ln>
                  <a:solidFill>
                    <a:prstClr val="black"/>
                  </a:solidFill>
                  <a:ea typeface="+mn-ea"/>
                  <a:cs typeface="+mn-cs"/>
                </a:rPr>
                <a:t>Data Tier</a:t>
              </a:r>
            </a:p>
          </p:txBody>
        </p:sp>
        <p:pic>
          <p:nvPicPr>
            <p:cNvPr id="262" name="Picture 26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61824" y="4495800"/>
              <a:ext cx="1005776" cy="1008297"/>
            </a:xfrm>
            <a:prstGeom prst="rect">
              <a:avLst/>
            </a:prstGeom>
          </p:spPr>
        </p:pic>
        <p:pic>
          <p:nvPicPr>
            <p:cNvPr id="263" name="Picture 26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28624" y="4478103"/>
              <a:ext cx="1005776" cy="1008297"/>
            </a:xfrm>
            <a:prstGeom prst="rect">
              <a:avLst/>
            </a:prstGeom>
          </p:spPr>
        </p:pic>
        <p:pic>
          <p:nvPicPr>
            <p:cNvPr id="264" name="Picture 26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10200" y="4478103"/>
              <a:ext cx="1005776" cy="1008297"/>
            </a:xfrm>
            <a:prstGeom prst="rect">
              <a:avLst/>
            </a:prstGeom>
          </p:spPr>
        </p:pic>
      </p:grpSp>
      <p:grpSp>
        <p:nvGrpSpPr>
          <p:cNvPr id="265" name="Group 264"/>
          <p:cNvGrpSpPr/>
          <p:nvPr/>
        </p:nvGrpSpPr>
        <p:grpSpPr>
          <a:xfrm>
            <a:off x="5181600" y="5272933"/>
            <a:ext cx="3276600" cy="685800"/>
            <a:chOff x="5257800" y="4495800"/>
            <a:chExt cx="3276600" cy="685800"/>
          </a:xfrm>
        </p:grpSpPr>
        <p:grpSp>
          <p:nvGrpSpPr>
            <p:cNvPr id="266" name="Group 265"/>
            <p:cNvGrpSpPr/>
            <p:nvPr/>
          </p:nvGrpSpPr>
          <p:grpSpPr>
            <a:xfrm>
              <a:off x="6858000" y="4495800"/>
              <a:ext cx="1676400" cy="685800"/>
              <a:chOff x="5715000" y="5943600"/>
              <a:chExt cx="1676400" cy="685800"/>
            </a:xfrm>
            <a:solidFill>
              <a:schemeClr val="accent3"/>
            </a:solidFill>
          </p:grpSpPr>
          <p:grpSp>
            <p:nvGrpSpPr>
              <p:cNvPr id="333" name="Group 332"/>
              <p:cNvGrpSpPr/>
              <p:nvPr/>
            </p:nvGrpSpPr>
            <p:grpSpPr>
              <a:xfrm>
                <a:off x="6614160" y="5943600"/>
                <a:ext cx="777240" cy="685800"/>
                <a:chOff x="3581400" y="5257800"/>
                <a:chExt cx="777240" cy="685800"/>
              </a:xfrm>
              <a:grpFill/>
            </p:grpSpPr>
            <p:sp>
              <p:nvSpPr>
                <p:cNvPr id="384" name="Rounded Rectangle 383"/>
                <p:cNvSpPr/>
                <p:nvPr/>
              </p:nvSpPr>
              <p:spPr bwMode="auto">
                <a:xfrm>
                  <a:off x="3581400" y="5257800"/>
                  <a:ext cx="777240" cy="685800"/>
                </a:xfrm>
                <a:prstGeom prst="roundRect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b="0" dirty="0">
                    <a:solidFill>
                      <a:srgbClr val="FFCC66"/>
                    </a:solidFill>
                    <a:latin typeface="Calibri"/>
                  </a:endParaRPr>
                </a:p>
              </p:txBody>
            </p:sp>
            <p:grpSp>
              <p:nvGrpSpPr>
                <p:cNvPr id="385" name="Group 384"/>
                <p:cNvGrpSpPr/>
                <p:nvPr/>
              </p:nvGrpSpPr>
              <p:grpSpPr>
                <a:xfrm>
                  <a:off x="3733800" y="5334000"/>
                  <a:ext cx="503195" cy="503193"/>
                  <a:chOff x="4572000" y="4343400"/>
                  <a:chExt cx="503195" cy="503193"/>
                </a:xfrm>
                <a:grpFill/>
              </p:grpSpPr>
              <p:sp>
                <p:nvSpPr>
                  <p:cNvPr id="38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724400" y="4343400"/>
                    <a:ext cx="167731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907464" y="4511131"/>
                    <a:ext cx="167731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8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2000" y="4343400"/>
                    <a:ext cx="167731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892132" y="4511131"/>
                    <a:ext cx="0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0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907464" y="4678862"/>
                    <a:ext cx="167731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572000" y="4511131"/>
                    <a:ext cx="0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2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4907464" y="4678862"/>
                    <a:ext cx="0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34" name="Group 333"/>
              <p:cNvGrpSpPr/>
              <p:nvPr/>
            </p:nvGrpSpPr>
            <p:grpSpPr>
              <a:xfrm>
                <a:off x="6324600" y="5943600"/>
                <a:ext cx="777240" cy="685800"/>
                <a:chOff x="2590800" y="5105400"/>
                <a:chExt cx="777240" cy="685800"/>
              </a:xfrm>
              <a:grpFill/>
            </p:grpSpPr>
            <p:sp>
              <p:nvSpPr>
                <p:cNvPr id="365" name="Rounded Rectangle 364"/>
                <p:cNvSpPr/>
                <p:nvPr/>
              </p:nvSpPr>
              <p:spPr bwMode="auto">
                <a:xfrm>
                  <a:off x="2590800" y="5105400"/>
                  <a:ext cx="777240" cy="685800"/>
                </a:xfrm>
                <a:prstGeom prst="roundRect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b="0" dirty="0">
                    <a:solidFill>
                      <a:srgbClr val="FFCC66"/>
                    </a:solidFill>
                    <a:latin typeface="Calibri"/>
                  </a:endParaRPr>
                </a:p>
              </p:txBody>
            </p:sp>
            <p:grpSp>
              <p:nvGrpSpPr>
                <p:cNvPr id="366" name="Group 365"/>
                <p:cNvGrpSpPr/>
                <p:nvPr/>
              </p:nvGrpSpPr>
              <p:grpSpPr>
                <a:xfrm>
                  <a:off x="2730111" y="5303338"/>
                  <a:ext cx="503194" cy="335462"/>
                  <a:chOff x="5350475" y="3513438"/>
                  <a:chExt cx="593125" cy="395416"/>
                </a:xfrm>
                <a:grpFill/>
              </p:grpSpPr>
              <p:sp>
                <p:nvSpPr>
                  <p:cNvPr id="36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513438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513438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9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513438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711146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1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513438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2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513438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5943600" y="3513438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711146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908854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6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711146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7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5943600" y="3711146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908854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908854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0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711146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711146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2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513438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3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711146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35" name="Group 334"/>
              <p:cNvGrpSpPr/>
              <p:nvPr/>
            </p:nvGrpSpPr>
            <p:grpSpPr>
              <a:xfrm>
                <a:off x="6004560" y="5943600"/>
                <a:ext cx="777240" cy="685800"/>
                <a:chOff x="3581400" y="5257800"/>
                <a:chExt cx="777240" cy="685800"/>
              </a:xfrm>
              <a:grpFill/>
            </p:grpSpPr>
            <p:sp>
              <p:nvSpPr>
                <p:cNvPr id="356" name="Rounded Rectangle 355"/>
                <p:cNvSpPr/>
                <p:nvPr/>
              </p:nvSpPr>
              <p:spPr bwMode="auto">
                <a:xfrm>
                  <a:off x="3581400" y="5257800"/>
                  <a:ext cx="777240" cy="685800"/>
                </a:xfrm>
                <a:prstGeom prst="roundRect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b="0" dirty="0">
                    <a:solidFill>
                      <a:srgbClr val="FFCC66"/>
                    </a:solidFill>
                    <a:latin typeface="Calibri"/>
                  </a:endParaRPr>
                </a:p>
              </p:txBody>
            </p:sp>
            <p:grpSp>
              <p:nvGrpSpPr>
                <p:cNvPr id="357" name="Group 356"/>
                <p:cNvGrpSpPr/>
                <p:nvPr/>
              </p:nvGrpSpPr>
              <p:grpSpPr>
                <a:xfrm>
                  <a:off x="3733800" y="5334000"/>
                  <a:ext cx="503195" cy="503193"/>
                  <a:chOff x="4572000" y="4343400"/>
                  <a:chExt cx="503195" cy="503193"/>
                </a:xfrm>
                <a:grpFill/>
              </p:grpSpPr>
              <p:sp>
                <p:nvSpPr>
                  <p:cNvPr id="35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724400" y="4343400"/>
                    <a:ext cx="167731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907464" y="4511131"/>
                    <a:ext cx="167731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2000" y="4343400"/>
                    <a:ext cx="167731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892132" y="4511131"/>
                    <a:ext cx="0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907464" y="4678862"/>
                    <a:ext cx="167731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3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572000" y="4511131"/>
                    <a:ext cx="0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4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4907464" y="4678862"/>
                    <a:ext cx="0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36" name="Group 335"/>
              <p:cNvGrpSpPr/>
              <p:nvPr/>
            </p:nvGrpSpPr>
            <p:grpSpPr>
              <a:xfrm>
                <a:off x="5715000" y="5943600"/>
                <a:ext cx="777240" cy="685800"/>
                <a:chOff x="2590800" y="5105400"/>
                <a:chExt cx="777240" cy="685800"/>
              </a:xfrm>
              <a:grpFill/>
            </p:grpSpPr>
            <p:sp>
              <p:nvSpPr>
                <p:cNvPr id="337" name="Rounded Rectangle 336"/>
                <p:cNvSpPr/>
                <p:nvPr/>
              </p:nvSpPr>
              <p:spPr bwMode="auto">
                <a:xfrm>
                  <a:off x="2590800" y="5105400"/>
                  <a:ext cx="777240" cy="685800"/>
                </a:xfrm>
                <a:prstGeom prst="roundRect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b="0" dirty="0">
                    <a:solidFill>
                      <a:srgbClr val="FFCC66"/>
                    </a:solidFill>
                    <a:latin typeface="Calibri"/>
                  </a:endParaRPr>
                </a:p>
              </p:txBody>
            </p:sp>
            <p:grpSp>
              <p:nvGrpSpPr>
                <p:cNvPr id="338" name="Group 337"/>
                <p:cNvGrpSpPr/>
                <p:nvPr/>
              </p:nvGrpSpPr>
              <p:grpSpPr>
                <a:xfrm>
                  <a:off x="2730111" y="5303338"/>
                  <a:ext cx="503194" cy="335462"/>
                  <a:chOff x="5350475" y="3513438"/>
                  <a:chExt cx="593125" cy="395416"/>
                </a:xfrm>
                <a:grpFill/>
              </p:grpSpPr>
              <p:sp>
                <p:nvSpPr>
                  <p:cNvPr id="33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513438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513438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1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513438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2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711146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3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513438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513438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5943600" y="3513438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711146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908854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711146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9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5943600" y="3711146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908854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908854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711146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711146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4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513438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5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711146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67" name="Group 266"/>
            <p:cNvGrpSpPr/>
            <p:nvPr/>
          </p:nvGrpSpPr>
          <p:grpSpPr>
            <a:xfrm>
              <a:off x="6537960" y="4495800"/>
              <a:ext cx="777240" cy="685800"/>
              <a:chOff x="3581400" y="5257800"/>
              <a:chExt cx="777240" cy="685800"/>
            </a:xfrm>
            <a:solidFill>
              <a:schemeClr val="accent3"/>
            </a:solidFill>
          </p:grpSpPr>
          <p:sp>
            <p:nvSpPr>
              <p:cNvPr id="324" name="Rounded Rectangle 323"/>
              <p:cNvSpPr/>
              <p:nvPr/>
            </p:nvSpPr>
            <p:spPr bwMode="auto">
              <a:xfrm>
                <a:off x="3581400" y="5257800"/>
                <a:ext cx="777240" cy="6858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0" dirty="0">
                  <a:solidFill>
                    <a:srgbClr val="FFCC66"/>
                  </a:solidFill>
                  <a:latin typeface="Calibri"/>
                </a:endParaRPr>
              </a:p>
            </p:txBody>
          </p:sp>
          <p:grpSp>
            <p:nvGrpSpPr>
              <p:cNvPr id="325" name="Group 324"/>
              <p:cNvGrpSpPr/>
              <p:nvPr/>
            </p:nvGrpSpPr>
            <p:grpSpPr>
              <a:xfrm>
                <a:off x="3733800" y="5334000"/>
                <a:ext cx="503195" cy="503193"/>
                <a:chOff x="4572000" y="4343400"/>
                <a:chExt cx="503195" cy="503193"/>
              </a:xfrm>
              <a:grpFill/>
            </p:grpSpPr>
            <p:sp>
              <p:nvSpPr>
                <p:cNvPr id="326" name="Line 12"/>
                <p:cNvSpPr>
                  <a:spLocks noChangeShapeType="1"/>
                </p:cNvSpPr>
                <p:nvPr/>
              </p:nvSpPr>
              <p:spPr bwMode="auto">
                <a:xfrm>
                  <a:off x="4724400" y="4343400"/>
                  <a:ext cx="167731" cy="167731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Line 13"/>
                <p:cNvSpPr>
                  <a:spLocks noChangeShapeType="1"/>
                </p:cNvSpPr>
                <p:nvPr/>
              </p:nvSpPr>
              <p:spPr bwMode="auto">
                <a:xfrm>
                  <a:off x="4907464" y="4511131"/>
                  <a:ext cx="167731" cy="167731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4572000" y="4343400"/>
                  <a:ext cx="167731" cy="167731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Line 15"/>
                <p:cNvSpPr>
                  <a:spLocks noChangeShapeType="1"/>
                </p:cNvSpPr>
                <p:nvPr/>
              </p:nvSpPr>
              <p:spPr bwMode="auto">
                <a:xfrm>
                  <a:off x="4892132" y="4511131"/>
                  <a:ext cx="0" cy="167731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Line 17"/>
                <p:cNvSpPr>
                  <a:spLocks noChangeShapeType="1"/>
                </p:cNvSpPr>
                <p:nvPr/>
              </p:nvSpPr>
              <p:spPr bwMode="auto">
                <a:xfrm>
                  <a:off x="4907464" y="4678862"/>
                  <a:ext cx="167731" cy="167731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Line 20"/>
                <p:cNvSpPr>
                  <a:spLocks noChangeShapeType="1"/>
                </p:cNvSpPr>
                <p:nvPr/>
              </p:nvSpPr>
              <p:spPr bwMode="auto">
                <a:xfrm>
                  <a:off x="4572000" y="4511131"/>
                  <a:ext cx="0" cy="167731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Line 25"/>
                <p:cNvSpPr>
                  <a:spLocks noChangeShapeType="1"/>
                </p:cNvSpPr>
                <p:nvPr/>
              </p:nvSpPr>
              <p:spPr bwMode="auto">
                <a:xfrm>
                  <a:off x="4907464" y="4678862"/>
                  <a:ext cx="0" cy="167731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8" name="Group 267"/>
            <p:cNvGrpSpPr/>
            <p:nvPr/>
          </p:nvGrpSpPr>
          <p:grpSpPr>
            <a:xfrm>
              <a:off x="6172200" y="4495800"/>
              <a:ext cx="777240" cy="685800"/>
              <a:chOff x="2590800" y="5105400"/>
              <a:chExt cx="777240" cy="685800"/>
            </a:xfrm>
            <a:solidFill>
              <a:schemeClr val="accent3"/>
            </a:solidFill>
          </p:grpSpPr>
          <p:sp>
            <p:nvSpPr>
              <p:cNvPr id="305" name="Rounded Rectangle 304"/>
              <p:cNvSpPr/>
              <p:nvPr/>
            </p:nvSpPr>
            <p:spPr bwMode="auto">
              <a:xfrm>
                <a:off x="2590800" y="5105400"/>
                <a:ext cx="777240" cy="6858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0" dirty="0">
                  <a:solidFill>
                    <a:srgbClr val="FFCC66"/>
                  </a:solidFill>
                  <a:latin typeface="Calibri"/>
                </a:endParaRPr>
              </a:p>
            </p:txBody>
          </p:sp>
          <p:grpSp>
            <p:nvGrpSpPr>
              <p:cNvPr id="306" name="Group 305"/>
              <p:cNvGrpSpPr/>
              <p:nvPr/>
            </p:nvGrpSpPr>
            <p:grpSpPr>
              <a:xfrm>
                <a:off x="2730111" y="5303338"/>
                <a:ext cx="503194" cy="335462"/>
                <a:chOff x="5350475" y="3513438"/>
                <a:chExt cx="593125" cy="395416"/>
              </a:xfrm>
              <a:grpFill/>
            </p:grpSpPr>
            <p:sp>
              <p:nvSpPr>
                <p:cNvPr id="307" name="Line 18"/>
                <p:cNvSpPr>
                  <a:spLocks noChangeShapeType="1"/>
                </p:cNvSpPr>
                <p:nvPr/>
              </p:nvSpPr>
              <p:spPr bwMode="auto">
                <a:xfrm>
                  <a:off x="5350475" y="3513438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Line 19"/>
                <p:cNvSpPr>
                  <a:spLocks noChangeShapeType="1"/>
                </p:cNvSpPr>
                <p:nvPr/>
              </p:nvSpPr>
              <p:spPr bwMode="auto">
                <a:xfrm>
                  <a:off x="5350475" y="3513438"/>
                  <a:ext cx="0" cy="197708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Line 26"/>
                <p:cNvSpPr>
                  <a:spLocks noChangeShapeType="1"/>
                </p:cNvSpPr>
                <p:nvPr/>
              </p:nvSpPr>
              <p:spPr bwMode="auto">
                <a:xfrm>
                  <a:off x="5548184" y="3513438"/>
                  <a:ext cx="0" cy="197708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Line 27"/>
                <p:cNvSpPr>
                  <a:spLocks noChangeShapeType="1"/>
                </p:cNvSpPr>
                <p:nvPr/>
              </p:nvSpPr>
              <p:spPr bwMode="auto">
                <a:xfrm>
                  <a:off x="5350475" y="3711146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Line 28"/>
                <p:cNvSpPr>
                  <a:spLocks noChangeShapeType="1"/>
                </p:cNvSpPr>
                <p:nvPr/>
              </p:nvSpPr>
              <p:spPr bwMode="auto">
                <a:xfrm>
                  <a:off x="5745892" y="3513438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Line 29"/>
                <p:cNvSpPr>
                  <a:spLocks noChangeShapeType="1"/>
                </p:cNvSpPr>
                <p:nvPr/>
              </p:nvSpPr>
              <p:spPr bwMode="auto">
                <a:xfrm>
                  <a:off x="5745892" y="3513438"/>
                  <a:ext cx="0" cy="197708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Line 30"/>
                <p:cNvSpPr>
                  <a:spLocks noChangeShapeType="1"/>
                </p:cNvSpPr>
                <p:nvPr/>
              </p:nvSpPr>
              <p:spPr bwMode="auto">
                <a:xfrm>
                  <a:off x="5943600" y="3513438"/>
                  <a:ext cx="0" cy="197708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Line 31"/>
                <p:cNvSpPr>
                  <a:spLocks noChangeShapeType="1"/>
                </p:cNvSpPr>
                <p:nvPr/>
              </p:nvSpPr>
              <p:spPr bwMode="auto">
                <a:xfrm>
                  <a:off x="5745892" y="3711146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Line 32"/>
                <p:cNvSpPr>
                  <a:spLocks noChangeShapeType="1"/>
                </p:cNvSpPr>
                <p:nvPr/>
              </p:nvSpPr>
              <p:spPr bwMode="auto">
                <a:xfrm>
                  <a:off x="5745892" y="3908854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Line 33"/>
                <p:cNvSpPr>
                  <a:spLocks noChangeShapeType="1"/>
                </p:cNvSpPr>
                <p:nvPr/>
              </p:nvSpPr>
              <p:spPr bwMode="auto">
                <a:xfrm>
                  <a:off x="5745892" y="3711146"/>
                  <a:ext cx="0" cy="197708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Line 34"/>
                <p:cNvSpPr>
                  <a:spLocks noChangeShapeType="1"/>
                </p:cNvSpPr>
                <p:nvPr/>
              </p:nvSpPr>
              <p:spPr bwMode="auto">
                <a:xfrm>
                  <a:off x="5943600" y="3711146"/>
                  <a:ext cx="0" cy="197708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Line 35"/>
                <p:cNvSpPr>
                  <a:spLocks noChangeShapeType="1"/>
                </p:cNvSpPr>
                <p:nvPr/>
              </p:nvSpPr>
              <p:spPr bwMode="auto">
                <a:xfrm>
                  <a:off x="5548184" y="3908854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Line 36"/>
                <p:cNvSpPr>
                  <a:spLocks noChangeShapeType="1"/>
                </p:cNvSpPr>
                <p:nvPr/>
              </p:nvSpPr>
              <p:spPr bwMode="auto">
                <a:xfrm>
                  <a:off x="5350475" y="3908854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Line 37"/>
                <p:cNvSpPr>
                  <a:spLocks noChangeShapeType="1"/>
                </p:cNvSpPr>
                <p:nvPr/>
              </p:nvSpPr>
              <p:spPr bwMode="auto">
                <a:xfrm>
                  <a:off x="5548184" y="3711146"/>
                  <a:ext cx="0" cy="197708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Line 38"/>
                <p:cNvSpPr>
                  <a:spLocks noChangeShapeType="1"/>
                </p:cNvSpPr>
                <p:nvPr/>
              </p:nvSpPr>
              <p:spPr bwMode="auto">
                <a:xfrm>
                  <a:off x="5350475" y="3711146"/>
                  <a:ext cx="0" cy="197708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Line 39"/>
                <p:cNvSpPr>
                  <a:spLocks noChangeShapeType="1"/>
                </p:cNvSpPr>
                <p:nvPr/>
              </p:nvSpPr>
              <p:spPr bwMode="auto">
                <a:xfrm>
                  <a:off x="5548184" y="3513438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Line 40"/>
                <p:cNvSpPr>
                  <a:spLocks noChangeShapeType="1"/>
                </p:cNvSpPr>
                <p:nvPr/>
              </p:nvSpPr>
              <p:spPr bwMode="auto">
                <a:xfrm>
                  <a:off x="5548184" y="3711146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9" name="Group 268"/>
            <p:cNvGrpSpPr/>
            <p:nvPr/>
          </p:nvGrpSpPr>
          <p:grpSpPr>
            <a:xfrm>
              <a:off x="5852160" y="4495800"/>
              <a:ext cx="777240" cy="685800"/>
              <a:chOff x="3581400" y="5257800"/>
              <a:chExt cx="777240" cy="685800"/>
            </a:xfrm>
          </p:grpSpPr>
          <p:sp>
            <p:nvSpPr>
              <p:cNvPr id="296" name="Rounded Rectangle 295"/>
              <p:cNvSpPr/>
              <p:nvPr/>
            </p:nvSpPr>
            <p:spPr bwMode="auto">
              <a:xfrm>
                <a:off x="3581400" y="5257800"/>
                <a:ext cx="777240" cy="685800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0" dirty="0">
                  <a:solidFill>
                    <a:srgbClr val="FFCC66"/>
                  </a:solidFill>
                  <a:latin typeface="Calibri"/>
                </a:endParaRPr>
              </a:p>
            </p:txBody>
          </p:sp>
          <p:grpSp>
            <p:nvGrpSpPr>
              <p:cNvPr id="297" name="Group 296"/>
              <p:cNvGrpSpPr/>
              <p:nvPr/>
            </p:nvGrpSpPr>
            <p:grpSpPr>
              <a:xfrm>
                <a:off x="3733800" y="5334000"/>
                <a:ext cx="503195" cy="503193"/>
                <a:chOff x="4572000" y="4343400"/>
                <a:chExt cx="503195" cy="503193"/>
              </a:xfrm>
            </p:grpSpPr>
            <p:sp>
              <p:nvSpPr>
                <p:cNvPr id="298" name="Line 12"/>
                <p:cNvSpPr>
                  <a:spLocks noChangeShapeType="1"/>
                </p:cNvSpPr>
                <p:nvPr/>
              </p:nvSpPr>
              <p:spPr bwMode="auto">
                <a:xfrm>
                  <a:off x="4724400" y="4343400"/>
                  <a:ext cx="167731" cy="167731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Line 13"/>
                <p:cNvSpPr>
                  <a:spLocks noChangeShapeType="1"/>
                </p:cNvSpPr>
                <p:nvPr/>
              </p:nvSpPr>
              <p:spPr bwMode="auto">
                <a:xfrm>
                  <a:off x="4907464" y="4511131"/>
                  <a:ext cx="167731" cy="167731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4572000" y="4343400"/>
                  <a:ext cx="167731" cy="167731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Line 15"/>
                <p:cNvSpPr>
                  <a:spLocks noChangeShapeType="1"/>
                </p:cNvSpPr>
                <p:nvPr/>
              </p:nvSpPr>
              <p:spPr bwMode="auto">
                <a:xfrm>
                  <a:off x="4892132" y="4511131"/>
                  <a:ext cx="0" cy="167731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Line 17"/>
                <p:cNvSpPr>
                  <a:spLocks noChangeShapeType="1"/>
                </p:cNvSpPr>
                <p:nvPr/>
              </p:nvSpPr>
              <p:spPr bwMode="auto">
                <a:xfrm>
                  <a:off x="4907464" y="4678862"/>
                  <a:ext cx="167731" cy="167731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Line 20"/>
                <p:cNvSpPr>
                  <a:spLocks noChangeShapeType="1"/>
                </p:cNvSpPr>
                <p:nvPr/>
              </p:nvSpPr>
              <p:spPr bwMode="auto">
                <a:xfrm>
                  <a:off x="4572000" y="4511131"/>
                  <a:ext cx="0" cy="167731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Line 25"/>
                <p:cNvSpPr>
                  <a:spLocks noChangeShapeType="1"/>
                </p:cNvSpPr>
                <p:nvPr/>
              </p:nvSpPr>
              <p:spPr bwMode="auto">
                <a:xfrm>
                  <a:off x="4907464" y="4678862"/>
                  <a:ext cx="0" cy="167731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0" name="Group 269"/>
            <p:cNvGrpSpPr/>
            <p:nvPr/>
          </p:nvGrpSpPr>
          <p:grpSpPr>
            <a:xfrm>
              <a:off x="5562600" y="4495800"/>
              <a:ext cx="777240" cy="685800"/>
              <a:chOff x="2590800" y="5105400"/>
              <a:chExt cx="777240" cy="685800"/>
            </a:xfrm>
          </p:grpSpPr>
          <p:sp>
            <p:nvSpPr>
              <p:cNvPr id="277" name="Rounded Rectangle 276"/>
              <p:cNvSpPr/>
              <p:nvPr/>
            </p:nvSpPr>
            <p:spPr bwMode="auto">
              <a:xfrm>
                <a:off x="2590800" y="5105400"/>
                <a:ext cx="777240" cy="685800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0" dirty="0">
                  <a:solidFill>
                    <a:srgbClr val="FFCC66"/>
                  </a:solidFill>
                  <a:latin typeface="Calibri"/>
                </a:endParaRPr>
              </a:p>
            </p:txBody>
          </p:sp>
          <p:grpSp>
            <p:nvGrpSpPr>
              <p:cNvPr id="278" name="Group 277"/>
              <p:cNvGrpSpPr/>
              <p:nvPr/>
            </p:nvGrpSpPr>
            <p:grpSpPr>
              <a:xfrm>
                <a:off x="2730111" y="5303338"/>
                <a:ext cx="503194" cy="335462"/>
                <a:chOff x="5350475" y="3513438"/>
                <a:chExt cx="593125" cy="395416"/>
              </a:xfrm>
            </p:grpSpPr>
            <p:sp>
              <p:nvSpPr>
                <p:cNvPr id="279" name="Line 18"/>
                <p:cNvSpPr>
                  <a:spLocks noChangeShapeType="1"/>
                </p:cNvSpPr>
                <p:nvPr/>
              </p:nvSpPr>
              <p:spPr bwMode="auto">
                <a:xfrm>
                  <a:off x="5350475" y="3513438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Line 19"/>
                <p:cNvSpPr>
                  <a:spLocks noChangeShapeType="1"/>
                </p:cNvSpPr>
                <p:nvPr/>
              </p:nvSpPr>
              <p:spPr bwMode="auto">
                <a:xfrm>
                  <a:off x="5350475" y="3513438"/>
                  <a:ext cx="0" cy="197708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Line 26"/>
                <p:cNvSpPr>
                  <a:spLocks noChangeShapeType="1"/>
                </p:cNvSpPr>
                <p:nvPr/>
              </p:nvSpPr>
              <p:spPr bwMode="auto">
                <a:xfrm>
                  <a:off x="5548184" y="3513438"/>
                  <a:ext cx="0" cy="197708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Line 27"/>
                <p:cNvSpPr>
                  <a:spLocks noChangeShapeType="1"/>
                </p:cNvSpPr>
                <p:nvPr/>
              </p:nvSpPr>
              <p:spPr bwMode="auto">
                <a:xfrm>
                  <a:off x="5350475" y="3711146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Line 28"/>
                <p:cNvSpPr>
                  <a:spLocks noChangeShapeType="1"/>
                </p:cNvSpPr>
                <p:nvPr/>
              </p:nvSpPr>
              <p:spPr bwMode="auto">
                <a:xfrm>
                  <a:off x="5745892" y="3513438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Line 29"/>
                <p:cNvSpPr>
                  <a:spLocks noChangeShapeType="1"/>
                </p:cNvSpPr>
                <p:nvPr/>
              </p:nvSpPr>
              <p:spPr bwMode="auto">
                <a:xfrm>
                  <a:off x="5745892" y="3513438"/>
                  <a:ext cx="0" cy="197708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Line 30"/>
                <p:cNvSpPr>
                  <a:spLocks noChangeShapeType="1"/>
                </p:cNvSpPr>
                <p:nvPr/>
              </p:nvSpPr>
              <p:spPr bwMode="auto">
                <a:xfrm>
                  <a:off x="5943600" y="3513438"/>
                  <a:ext cx="0" cy="197708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Line 31"/>
                <p:cNvSpPr>
                  <a:spLocks noChangeShapeType="1"/>
                </p:cNvSpPr>
                <p:nvPr/>
              </p:nvSpPr>
              <p:spPr bwMode="auto">
                <a:xfrm>
                  <a:off x="5745892" y="3711146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Line 32"/>
                <p:cNvSpPr>
                  <a:spLocks noChangeShapeType="1"/>
                </p:cNvSpPr>
                <p:nvPr/>
              </p:nvSpPr>
              <p:spPr bwMode="auto">
                <a:xfrm>
                  <a:off x="5745892" y="3908854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Line 33"/>
                <p:cNvSpPr>
                  <a:spLocks noChangeShapeType="1"/>
                </p:cNvSpPr>
                <p:nvPr/>
              </p:nvSpPr>
              <p:spPr bwMode="auto">
                <a:xfrm>
                  <a:off x="5745892" y="3711146"/>
                  <a:ext cx="0" cy="197708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Line 34"/>
                <p:cNvSpPr>
                  <a:spLocks noChangeShapeType="1"/>
                </p:cNvSpPr>
                <p:nvPr/>
              </p:nvSpPr>
              <p:spPr bwMode="auto">
                <a:xfrm>
                  <a:off x="5943600" y="3711146"/>
                  <a:ext cx="0" cy="197708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Line 35"/>
                <p:cNvSpPr>
                  <a:spLocks noChangeShapeType="1"/>
                </p:cNvSpPr>
                <p:nvPr/>
              </p:nvSpPr>
              <p:spPr bwMode="auto">
                <a:xfrm>
                  <a:off x="5548184" y="3908854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Line 36"/>
                <p:cNvSpPr>
                  <a:spLocks noChangeShapeType="1"/>
                </p:cNvSpPr>
                <p:nvPr/>
              </p:nvSpPr>
              <p:spPr bwMode="auto">
                <a:xfrm>
                  <a:off x="5350475" y="3908854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Line 37"/>
                <p:cNvSpPr>
                  <a:spLocks noChangeShapeType="1"/>
                </p:cNvSpPr>
                <p:nvPr/>
              </p:nvSpPr>
              <p:spPr bwMode="auto">
                <a:xfrm>
                  <a:off x="5548184" y="3711146"/>
                  <a:ext cx="0" cy="197708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Line 38"/>
                <p:cNvSpPr>
                  <a:spLocks noChangeShapeType="1"/>
                </p:cNvSpPr>
                <p:nvPr/>
              </p:nvSpPr>
              <p:spPr bwMode="auto">
                <a:xfrm>
                  <a:off x="5350475" y="3711146"/>
                  <a:ext cx="0" cy="197708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Line 39"/>
                <p:cNvSpPr>
                  <a:spLocks noChangeShapeType="1"/>
                </p:cNvSpPr>
                <p:nvPr/>
              </p:nvSpPr>
              <p:spPr bwMode="auto">
                <a:xfrm>
                  <a:off x="5548184" y="3513438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Line 40"/>
                <p:cNvSpPr>
                  <a:spLocks noChangeShapeType="1"/>
                </p:cNvSpPr>
                <p:nvPr/>
              </p:nvSpPr>
              <p:spPr bwMode="auto">
                <a:xfrm>
                  <a:off x="5548184" y="3711146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71" name="Rounded Rectangle 270"/>
            <p:cNvSpPr/>
            <p:nvPr/>
          </p:nvSpPr>
          <p:spPr bwMode="auto">
            <a:xfrm>
              <a:off x="5257800" y="4495800"/>
              <a:ext cx="777240" cy="6858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" name="Line 16"/>
            <p:cNvSpPr>
              <a:spLocks noChangeShapeType="1"/>
            </p:cNvSpPr>
            <p:nvPr/>
          </p:nvSpPr>
          <p:spPr bwMode="auto">
            <a:xfrm>
              <a:off x="5625269" y="4678862"/>
              <a:ext cx="167731" cy="1677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Line 21"/>
            <p:cNvSpPr>
              <a:spLocks noChangeShapeType="1"/>
            </p:cNvSpPr>
            <p:nvPr/>
          </p:nvSpPr>
          <p:spPr bwMode="auto">
            <a:xfrm>
              <a:off x="5625269" y="4678862"/>
              <a:ext cx="0" cy="1677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Line 22"/>
            <p:cNvSpPr>
              <a:spLocks noChangeShapeType="1"/>
            </p:cNvSpPr>
            <p:nvPr/>
          </p:nvSpPr>
          <p:spPr bwMode="auto">
            <a:xfrm flipH="1">
              <a:off x="5457538" y="4678862"/>
              <a:ext cx="167731" cy="1677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Line 23"/>
            <p:cNvSpPr>
              <a:spLocks noChangeShapeType="1"/>
            </p:cNvSpPr>
            <p:nvPr/>
          </p:nvSpPr>
          <p:spPr bwMode="auto">
            <a:xfrm flipH="1">
              <a:off x="5625269" y="4846594"/>
              <a:ext cx="167731" cy="1677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Line 24"/>
            <p:cNvSpPr>
              <a:spLocks noChangeShapeType="1"/>
            </p:cNvSpPr>
            <p:nvPr/>
          </p:nvSpPr>
          <p:spPr bwMode="auto">
            <a:xfrm>
              <a:off x="5793001" y="4846594"/>
              <a:ext cx="0" cy="1677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3" name="Group 392"/>
          <p:cNvGrpSpPr/>
          <p:nvPr/>
        </p:nvGrpSpPr>
        <p:grpSpPr>
          <a:xfrm>
            <a:off x="5318824" y="2225715"/>
            <a:ext cx="3901376" cy="1071341"/>
            <a:chOff x="5395024" y="1582503"/>
            <a:chExt cx="3901376" cy="1071341"/>
          </a:xfrm>
        </p:grpSpPr>
        <p:sp>
          <p:nvSpPr>
            <p:cNvPr id="394" name="Text Box 81"/>
            <p:cNvSpPr txBox="1">
              <a:spLocks noChangeArrowheads="1"/>
            </p:cNvSpPr>
            <p:nvPr/>
          </p:nvSpPr>
          <p:spPr bwMode="auto">
            <a:xfrm>
              <a:off x="7696200" y="2438400"/>
              <a:ext cx="160020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 smtClean="0">
                  <a:ln>
                    <a:solidFill>
                      <a:srgbClr val="000000"/>
                    </a:solidFill>
                  </a:ln>
                  <a:solidFill>
                    <a:prstClr val="black"/>
                  </a:solidFill>
                  <a:ea typeface="+mn-ea"/>
                  <a:cs typeface="+mn-cs"/>
                </a:rPr>
                <a:t>App Tier</a:t>
              </a:r>
            </a:p>
          </p:txBody>
        </p:sp>
        <p:pic>
          <p:nvPicPr>
            <p:cNvPr id="395" name="Picture 39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77000" y="1582503"/>
              <a:ext cx="1005776" cy="1008297"/>
            </a:xfrm>
            <a:prstGeom prst="rect">
              <a:avLst/>
            </a:prstGeom>
          </p:spPr>
        </p:pic>
        <p:pic>
          <p:nvPicPr>
            <p:cNvPr id="396" name="Picture 39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95024" y="1582503"/>
              <a:ext cx="1005776" cy="1008297"/>
            </a:xfrm>
            <a:prstGeom prst="rect">
              <a:avLst/>
            </a:prstGeom>
          </p:spPr>
        </p:pic>
        <p:pic>
          <p:nvPicPr>
            <p:cNvPr id="397" name="Picture 39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43800" y="1582503"/>
              <a:ext cx="1005776" cy="1008297"/>
            </a:xfrm>
            <a:prstGeom prst="rect">
              <a:avLst/>
            </a:prstGeom>
          </p:spPr>
        </p:pic>
      </p:grpSp>
      <p:grpSp>
        <p:nvGrpSpPr>
          <p:cNvPr id="398" name="Group 397"/>
          <p:cNvGrpSpPr/>
          <p:nvPr/>
        </p:nvGrpSpPr>
        <p:grpSpPr>
          <a:xfrm>
            <a:off x="5149502" y="2290752"/>
            <a:ext cx="3308698" cy="685800"/>
            <a:chOff x="4800600" y="3124200"/>
            <a:chExt cx="3308698" cy="685800"/>
          </a:xfrm>
        </p:grpSpPr>
        <p:sp>
          <p:nvSpPr>
            <p:cNvPr id="399" name="Rounded Rectangle 398"/>
            <p:cNvSpPr/>
            <p:nvPr/>
          </p:nvSpPr>
          <p:spPr bwMode="auto">
            <a:xfrm>
              <a:off x="7332058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0" name="Rounded Rectangle 399"/>
            <p:cNvSpPr/>
            <p:nvPr/>
          </p:nvSpPr>
          <p:spPr bwMode="auto">
            <a:xfrm>
              <a:off x="7056120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1" name="Rounded Rectangle 400"/>
            <p:cNvSpPr/>
            <p:nvPr/>
          </p:nvSpPr>
          <p:spPr bwMode="auto">
            <a:xfrm>
              <a:off x="6783418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2" name="Rounded Rectangle 401"/>
            <p:cNvSpPr/>
            <p:nvPr/>
          </p:nvSpPr>
          <p:spPr bwMode="auto">
            <a:xfrm>
              <a:off x="6493858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3" name="Rounded Rectangle 402"/>
            <p:cNvSpPr/>
            <p:nvPr/>
          </p:nvSpPr>
          <p:spPr bwMode="auto">
            <a:xfrm>
              <a:off x="6216302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4" name="Rounded Rectangle 403"/>
            <p:cNvSpPr/>
            <p:nvPr/>
          </p:nvSpPr>
          <p:spPr bwMode="auto">
            <a:xfrm>
              <a:off x="5943600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5" name="Rounded Rectangle 404"/>
            <p:cNvSpPr/>
            <p:nvPr/>
          </p:nvSpPr>
          <p:spPr bwMode="auto">
            <a:xfrm>
              <a:off x="5667662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6" name="Rounded Rectangle 405"/>
            <p:cNvSpPr/>
            <p:nvPr/>
          </p:nvSpPr>
          <p:spPr bwMode="auto">
            <a:xfrm>
              <a:off x="5394960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7" name="Rounded Rectangle 406"/>
            <p:cNvSpPr/>
            <p:nvPr/>
          </p:nvSpPr>
          <p:spPr bwMode="auto">
            <a:xfrm>
              <a:off x="5105400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8" name="Rounded Rectangle 407"/>
            <p:cNvSpPr/>
            <p:nvPr/>
          </p:nvSpPr>
          <p:spPr bwMode="auto">
            <a:xfrm>
              <a:off x="4800600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prstClr val="black"/>
                  </a:solidFill>
                  <a:latin typeface="Calibri"/>
                </a:rPr>
                <a:t>App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prstClr val="black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09" name="Group 408"/>
          <p:cNvGrpSpPr/>
          <p:nvPr/>
        </p:nvGrpSpPr>
        <p:grpSpPr>
          <a:xfrm>
            <a:off x="5955393" y="2472012"/>
            <a:ext cx="1512207" cy="434374"/>
            <a:chOff x="1154793" y="4632926"/>
            <a:chExt cx="1512207" cy="434374"/>
          </a:xfrm>
        </p:grpSpPr>
        <p:pic>
          <p:nvPicPr>
            <p:cNvPr id="41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793" y="4632926"/>
              <a:ext cx="1512207" cy="434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" name="Picture 2" descr="http://static.technorati.com/10/09/17/18465/Facebook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706007"/>
              <a:ext cx="281323" cy="281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2" name="TextBox 411"/>
          <p:cNvSpPr txBox="1"/>
          <p:nvPr/>
        </p:nvSpPr>
        <p:spPr>
          <a:xfrm>
            <a:off x="6248400" y="248368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Alice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3" name="Rectangle 412"/>
          <p:cNvSpPr/>
          <p:nvPr/>
        </p:nvSpPr>
        <p:spPr>
          <a:xfrm>
            <a:off x="5562600" y="2975851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4" name="Rectangle 413"/>
          <p:cNvSpPr/>
          <p:nvPr/>
        </p:nvSpPr>
        <p:spPr>
          <a:xfrm>
            <a:off x="5638800" y="30054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5" name="Rectangle 414"/>
          <p:cNvSpPr/>
          <p:nvPr/>
        </p:nvSpPr>
        <p:spPr>
          <a:xfrm>
            <a:off x="5486400" y="5185651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6" name="Rectangle 415"/>
          <p:cNvSpPr/>
          <p:nvPr/>
        </p:nvSpPr>
        <p:spPr>
          <a:xfrm>
            <a:off x="5662989" y="3052051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17" name="Group 416"/>
          <p:cNvGrpSpPr/>
          <p:nvPr/>
        </p:nvGrpSpPr>
        <p:grpSpPr>
          <a:xfrm>
            <a:off x="4191000" y="1329012"/>
            <a:ext cx="2274940" cy="1079512"/>
            <a:chOff x="3797022" y="696593"/>
            <a:chExt cx="2274940" cy="1079512"/>
          </a:xfrm>
        </p:grpSpPr>
        <p:sp>
          <p:nvSpPr>
            <p:cNvPr id="418" name="Cloud Callout 417"/>
            <p:cNvSpPr/>
            <p:nvPr/>
          </p:nvSpPr>
          <p:spPr>
            <a:xfrm rot="10961107">
              <a:off x="3797022" y="696593"/>
              <a:ext cx="2274940" cy="1079512"/>
            </a:xfrm>
            <a:prstGeom prst="cloudCallout">
              <a:avLst>
                <a:gd name="adj1" fmla="val -59911"/>
                <a:gd name="adj2" fmla="val -4701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9" name="TextBox 418"/>
            <p:cNvSpPr txBox="1"/>
            <p:nvPr/>
          </p:nvSpPr>
          <p:spPr>
            <a:xfrm>
              <a:off x="4101822" y="1001393"/>
              <a:ext cx="17681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Who does she know?</a:t>
              </a:r>
              <a:endPara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4101822" y="1232970"/>
              <a:ext cx="16898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What has she done?</a:t>
              </a:r>
              <a:endPara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1" name="Rectangle 420"/>
          <p:cNvSpPr/>
          <p:nvPr/>
        </p:nvSpPr>
        <p:spPr>
          <a:xfrm>
            <a:off x="7620000" y="51390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2" name="Rectangle 421"/>
          <p:cNvSpPr/>
          <p:nvPr/>
        </p:nvSpPr>
        <p:spPr>
          <a:xfrm>
            <a:off x="6553200" y="51390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3" name="Rectangle 422"/>
          <p:cNvSpPr/>
          <p:nvPr/>
        </p:nvSpPr>
        <p:spPr>
          <a:xfrm>
            <a:off x="5486400" y="30054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4" name="Rectangle 423"/>
          <p:cNvSpPr/>
          <p:nvPr/>
        </p:nvSpPr>
        <p:spPr>
          <a:xfrm>
            <a:off x="5562600" y="3034973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5" name="Rectangle 424"/>
          <p:cNvSpPr/>
          <p:nvPr/>
        </p:nvSpPr>
        <p:spPr>
          <a:xfrm>
            <a:off x="5586789" y="30816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6" name="Rectangle 425"/>
          <p:cNvSpPr/>
          <p:nvPr/>
        </p:nvSpPr>
        <p:spPr>
          <a:xfrm>
            <a:off x="5510589" y="5185651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7" name="Rectangle 426"/>
          <p:cNvSpPr/>
          <p:nvPr/>
        </p:nvSpPr>
        <p:spPr>
          <a:xfrm>
            <a:off x="7644189" y="51390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8" name="Rectangle 427"/>
          <p:cNvSpPr/>
          <p:nvPr/>
        </p:nvSpPr>
        <p:spPr>
          <a:xfrm>
            <a:off x="6577389" y="51390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9" name="Rectangle 428"/>
          <p:cNvSpPr/>
          <p:nvPr/>
        </p:nvSpPr>
        <p:spPr>
          <a:xfrm>
            <a:off x="5638800" y="30816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0" name="Rectangle 429"/>
          <p:cNvSpPr/>
          <p:nvPr/>
        </p:nvSpPr>
        <p:spPr>
          <a:xfrm>
            <a:off x="5638800" y="30054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1" name="Rectangle 430"/>
          <p:cNvSpPr/>
          <p:nvPr/>
        </p:nvSpPr>
        <p:spPr>
          <a:xfrm>
            <a:off x="5638800" y="3052051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2" name="Rectangle 431"/>
          <p:cNvSpPr/>
          <p:nvPr/>
        </p:nvSpPr>
        <p:spPr>
          <a:xfrm>
            <a:off x="5510589" y="5185651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3" name="Rectangle 432"/>
          <p:cNvSpPr/>
          <p:nvPr/>
        </p:nvSpPr>
        <p:spPr>
          <a:xfrm>
            <a:off x="7644189" y="51390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4" name="Rectangle 433"/>
          <p:cNvSpPr/>
          <p:nvPr/>
        </p:nvSpPr>
        <p:spPr>
          <a:xfrm>
            <a:off x="6577389" y="51390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35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43" y="2259358"/>
            <a:ext cx="917628" cy="1093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436" name="Group 435"/>
          <p:cNvGrpSpPr/>
          <p:nvPr/>
        </p:nvGrpSpPr>
        <p:grpSpPr>
          <a:xfrm>
            <a:off x="5943600" y="5639402"/>
            <a:ext cx="609600" cy="744211"/>
            <a:chOff x="6125633" y="4996190"/>
            <a:chExt cx="609600" cy="744211"/>
          </a:xfrm>
        </p:grpSpPr>
        <p:sp>
          <p:nvSpPr>
            <p:cNvPr id="437" name="TextBox 436"/>
            <p:cNvSpPr txBox="1"/>
            <p:nvPr/>
          </p:nvSpPr>
          <p:spPr>
            <a:xfrm>
              <a:off x="6125633" y="4996190"/>
              <a:ext cx="6096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Minnie</a:t>
              </a:r>
              <a:endParaRPr lang="en-US" sz="11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8" name="Picture 43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25633" y="5257801"/>
              <a:ext cx="596899" cy="482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</p:pic>
      </p:grpSp>
      <p:grpSp>
        <p:nvGrpSpPr>
          <p:cNvPr id="439" name="Group 438"/>
          <p:cNvGrpSpPr/>
          <p:nvPr/>
        </p:nvGrpSpPr>
        <p:grpSpPr>
          <a:xfrm>
            <a:off x="5312833" y="5639402"/>
            <a:ext cx="482600" cy="713051"/>
            <a:chOff x="5389033" y="4996190"/>
            <a:chExt cx="482600" cy="713051"/>
          </a:xfrm>
        </p:grpSpPr>
        <p:sp>
          <p:nvSpPr>
            <p:cNvPr id="440" name="TextBox 439"/>
            <p:cNvSpPr txBox="1"/>
            <p:nvPr/>
          </p:nvSpPr>
          <p:spPr>
            <a:xfrm>
              <a:off x="5389033" y="4996190"/>
              <a:ext cx="4826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Eric</a:t>
              </a:r>
              <a:endParaRPr lang="en-US" sz="11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41" name="Picture 44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89033" y="5262033"/>
              <a:ext cx="479044" cy="4472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</p:pic>
      </p:grpSp>
      <p:grpSp>
        <p:nvGrpSpPr>
          <p:cNvPr id="442" name="Group 441"/>
          <p:cNvGrpSpPr/>
          <p:nvPr/>
        </p:nvGrpSpPr>
        <p:grpSpPr>
          <a:xfrm>
            <a:off x="6692900" y="5638544"/>
            <a:ext cx="469900" cy="668867"/>
            <a:chOff x="6858000" y="5029199"/>
            <a:chExt cx="469900" cy="668867"/>
          </a:xfrm>
        </p:grpSpPr>
        <p:pic>
          <p:nvPicPr>
            <p:cNvPr id="443" name="Picture 13" descr="C:\Users\yuethomas\AppData\Local\Microsoft\Windows\Temporary Internet Files\Content.IE5\KP6QP2LO\MC900192449[1].w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301800"/>
              <a:ext cx="466301" cy="3962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xtLst/>
          </p:spPr>
        </p:pic>
        <p:sp>
          <p:nvSpPr>
            <p:cNvPr id="444" name="TextBox 443"/>
            <p:cNvSpPr txBox="1"/>
            <p:nvPr/>
          </p:nvSpPr>
          <p:spPr>
            <a:xfrm>
              <a:off x="6858000" y="5029199"/>
              <a:ext cx="4699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Pics</a:t>
              </a:r>
              <a:endParaRPr lang="en-US" sz="11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5" name="Group 444"/>
          <p:cNvGrpSpPr/>
          <p:nvPr/>
        </p:nvGrpSpPr>
        <p:grpSpPr>
          <a:xfrm>
            <a:off x="7831666" y="5647011"/>
            <a:ext cx="609600" cy="676363"/>
            <a:chOff x="7349066" y="5063923"/>
            <a:chExt cx="609600" cy="676363"/>
          </a:xfrm>
        </p:grpSpPr>
        <p:sp>
          <p:nvSpPr>
            <p:cNvPr id="446" name="TextBox 445"/>
            <p:cNvSpPr txBox="1"/>
            <p:nvPr/>
          </p:nvSpPr>
          <p:spPr>
            <a:xfrm>
              <a:off x="7349066" y="5063923"/>
              <a:ext cx="6096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Videos</a:t>
              </a:r>
              <a:endParaRPr lang="en-US" sz="11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47" name="Picture 14" descr="C:\Users\yuethomas\AppData\Local\Microsoft\Windows\Temporary Internet Files\Content.IE5\Q170NFRH\MC900431606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100" y="5334000"/>
              <a:ext cx="495300" cy="4062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xtLst/>
          </p:spPr>
        </p:pic>
      </p:grpSp>
      <p:grpSp>
        <p:nvGrpSpPr>
          <p:cNvPr id="448" name="Group 447"/>
          <p:cNvGrpSpPr/>
          <p:nvPr/>
        </p:nvGrpSpPr>
        <p:grpSpPr>
          <a:xfrm>
            <a:off x="7289800" y="5647012"/>
            <a:ext cx="482600" cy="673482"/>
            <a:chOff x="8077200" y="5063924"/>
            <a:chExt cx="482600" cy="673482"/>
          </a:xfrm>
        </p:grpSpPr>
        <p:sp>
          <p:nvSpPr>
            <p:cNvPr id="449" name="TextBox 448"/>
            <p:cNvSpPr txBox="1"/>
            <p:nvPr/>
          </p:nvSpPr>
          <p:spPr>
            <a:xfrm>
              <a:off x="8077200" y="5063924"/>
              <a:ext cx="4826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Apps</a:t>
              </a:r>
              <a:endParaRPr lang="en-US" sz="11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50" name="Picture 15" descr="C:\Users\yuethomas\AppData\Local\Microsoft\Windows\Temporary Internet Files\Content.IE5\GN2J0TF3\MC900434742[1]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1433" y="5333999"/>
              <a:ext cx="478367" cy="4034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xtLst/>
          </p:spPr>
        </p:pic>
      </p:grpSp>
      <p:sp>
        <p:nvSpPr>
          <p:cNvPr id="456" name="Date Placeholder 4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90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448"/>
    </mc:Choice>
    <mc:Fallback xmlns="">
      <p:transition xmlns:p14="http://schemas.microsoft.com/office/powerpoint/2010/main" spd="slow" advTm="9644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3125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4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4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4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232 C 0.00417 0.01366 0.03038 0.04097 0.03785 0.07107 C 0.04531 0.10116 0.05018 0.14514 0.04236 0.1831 C 0.03455 0.22107 0.00122 0.275 -0.00955 0.29908 " pathEditMode="relative" rAng="0" ptsTypes="aaaa">
                                      <p:cBhvr>
                                        <p:cTn id="35" dur="75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483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C 0.02482 0.01458 0.12153 0.05278 0.14878 0.08704 C 0.17604 0.1213 0.15278 0.16967 0.16319 0.20625 C 0.17361 0.24282 0.20173 0.28611 0.2118 0.30717 " pathEditMode="relative" rAng="0" ptsTypes="aaaa">
                                      <p:cBhvr>
                                        <p:cTn id="37" dur="7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1534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4581E-6 3.78272E-6 C 0.01025 0.01691 0.03543 0.06625 0.06183 0.10146 C 0.08823 0.13667 0.1511 0.17373 0.15857 0.21056 C 0.16603 0.24739 0.11758 0.29928 0.10681 0.32267 " pathEditMode="relative" rAng="0" ptsTypes="aaaa">
                                      <p:cBhvr>
                                        <p:cTn id="39" dur="7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1" y="1612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8204E-6 -2.36044E-6 C 0.02709 -0.01737 0.15074 -0.06787 0.16238 -0.10377 C 0.17402 -0.13968 0.095 -0.1779 0.06929 -0.21566 C 0.04359 -0.25341 0.02084 -0.306 0.00816 -0.32962 " pathEditMode="relative" rAng="0" ptsTypes="aaaa">
                                      <p:cBhvr>
                                        <p:cTn id="53" dur="7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1" y="-1649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9795E-6 -4.73245E-6 C -0.00799 -0.01505 -0.03682 -0.05466 -0.0481 -0.0908 C -0.05939 -0.12694 -0.03907 -0.17905 -0.0679 -0.21704 C -0.09673 -0.25503 -0.18878 -0.29766 -0.22056 -0.31897 " pathEditMode="relative" rAng="0" ptsTypes="aaaa">
                                      <p:cBhvr>
                                        <p:cTn id="57" dur="7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8" y="-1596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90795E-6 -4.73245E-6 C -0.00764 -0.01714 -0.03786 -0.06879 -0.04584 -0.10308 C -0.05383 -0.13736 -0.03664 -0.16933 -0.04741 -0.205 C -0.05818 -0.24067 -0.09708 -0.29349 -0.1101 -0.31688 " pathEditMode="relative" rAng="0" ptsTypes="aaaa">
                                      <p:cBhvr>
                                        <p:cTn id="61" dur="7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5" y="-1584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671E-7 3.74566E-6 C 0.00677 0.01135 0.033 0.03868 0.04047 0.06879 C 0.04793 0.09891 0.0528 0.14292 0.04498 0.18091 C 0.03717 0.2189 0.00382 0.27287 -0.00695 0.29696 " pathEditMode="relative" rAng="0" ptsTypes="aaaa">
                                      <p:cBhvr>
                                        <p:cTn id="76" dur="75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484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671E-7 3.74566E-6 C 0.02484 0.01459 0.12001 0.05466 0.14884 0.08709 C 0.17767 0.11952 0.1596 0.15937 0.17315 0.19504 C 0.1867 0.23071 0.21796 0.27889 0.22977 0.3009 " pathEditMode="relative" rAng="0" ptsTypes="aaaa">
                                      <p:cBhvr>
                                        <p:cTn id="78" dur="75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0" y="150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4581E-6 3.78272E-6 C 0.01025 0.01691 0.03543 0.06625 0.06183 0.10146 C 0.08823 0.13667 0.1511 0.17373 0.15857 0.21056 C 0.16603 0.24739 0.11758 0.29928 0.10681 0.32267 " pathEditMode="relative" rAng="0" ptsTypes="aaaa">
                                      <p:cBhvr>
                                        <p:cTn id="80" dur="75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1" y="1612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8204E-6 -2.36044E-6 C 0.02709 -0.01737 0.15074 -0.06787 0.16238 -0.10377 C 0.17402 -0.13968 0.095 -0.1779 0.06929 -0.21566 C 0.04359 -0.25341 0.02084 -0.306 0.00816 -0.32962 " pathEditMode="relative" rAng="0" ptsTypes="aaaa">
                                      <p:cBhvr>
                                        <p:cTn id="94" dur="75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1" y="-1649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9795E-6 -4.73245E-6 C -0.00799 -0.01505 -0.03682 -0.05466 -0.0481 -0.0908 C -0.05939 -0.12694 -0.03907 -0.17905 -0.0679 -0.21704 C -0.09673 -0.25503 -0.18878 -0.29766 -0.22056 -0.31897 " pathEditMode="relative" rAng="0" ptsTypes="aaaa">
                                      <p:cBhvr>
                                        <p:cTn id="98" dur="7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8" y="-1596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90795E-6 -4.73245E-6 C -0.00764 -0.01714 -0.03786 -0.06879 -0.04584 -0.10308 C -0.05383 -0.13736 -0.03664 -0.16933 -0.04741 -0.205 C -0.05818 -0.24067 -0.09708 -0.29349 -0.1101 -0.31688 " pathEditMode="relative" rAng="0" ptsTypes="aaaa">
                                      <p:cBhvr>
                                        <p:cTn id="102" dur="7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5" y="-1584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671E-7 3.74566E-6 C 0.00677 0.01135 0.033 0.03868 0.04047 0.06879 C 0.04793 0.09891 0.0528 0.14292 0.04498 0.18091 C 0.03717 0.2189 0.00382 0.27287 -0.00695 0.29696 " pathEditMode="relative" rAng="0" ptsTypes="aaaa">
                                      <p:cBhvr>
                                        <p:cTn id="117" dur="75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4848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C 0.02482 0.01458 0.12118 0.05231 0.14878 0.08704 C 0.17639 0.12176 0.15416 0.17245 0.16528 0.20903 C 0.17639 0.2456 0.20486 0.28611 0.21528 0.30625 " pathEditMode="relative" rAng="0" ptsTypes="aaaa">
                                      <p:cBhvr>
                                        <p:cTn id="119" dur="75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1530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C 0.01024 0.0169 0.0368 0.06991 0.0618 0.10139 C 0.0868 0.13287 0.14392 0.15486 0.15 0.18866 C 0.15607 0.22245 0.10868 0.28032 0.09791 0.3044 " pathEditMode="relative" rAng="0" ptsTypes="aaaa">
                                      <p:cBhvr>
                                        <p:cTn id="121" dur="7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5" y="1520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8204E-6 -2.36044E-6 C 0.02709 -0.01737 0.15074 -0.06787 0.16238 -0.10377 C 0.17402 -0.13968 0.095 -0.1779 0.06929 -0.21566 C 0.04359 -0.25341 0.02084 -0.306 0.00816 -0.32962 " pathEditMode="relative" rAng="0" ptsTypes="aaaa">
                                      <p:cBhvr>
                                        <p:cTn id="133" dur="75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1" y="-16493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9795E-6 -4.73245E-6 C -0.00799 -0.01505 -0.03682 -0.05466 -0.0481 -0.0908 C -0.05939 -0.12694 -0.03907 -0.17905 -0.0679 -0.21704 C -0.09673 -0.25503 -0.18878 -0.29766 -0.22056 -0.31897 " pathEditMode="relative" rAng="0" ptsTypes="aaaa">
                                      <p:cBhvr>
                                        <p:cTn id="137" dur="75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8" y="-1596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90795E-6 -4.73245E-6 C -0.00764 -0.01714 -0.03786 -0.06879 -0.04584 -0.10308 C -0.05383 -0.13736 -0.03664 -0.16933 -0.04741 -0.205 C -0.05818 -0.24067 -0.09708 -0.29349 -0.1101 -0.31688 " pathEditMode="relative" rAng="0" ptsTypes="aaaa">
                                      <p:cBhvr>
                                        <p:cTn id="141" dur="7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5" y="-1584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build="allAtOnce"/>
      <p:bldP spid="413" grpId="0" animBg="1"/>
      <p:bldP spid="413" grpId="1" animBg="1"/>
      <p:bldP spid="413" grpId="2" animBg="1"/>
      <p:bldP spid="414" grpId="0" animBg="1"/>
      <p:bldP spid="414" grpId="1" animBg="1"/>
      <p:bldP spid="414" grpId="2" animBg="1"/>
      <p:bldP spid="415" grpId="0" animBg="1"/>
      <p:bldP spid="415" grpId="1" animBg="1"/>
      <p:bldP spid="415" grpId="2" animBg="1"/>
      <p:bldP spid="416" grpId="0" animBg="1"/>
      <p:bldP spid="416" grpId="1" animBg="1"/>
      <p:bldP spid="416" grpId="2" animBg="1"/>
      <p:bldP spid="421" grpId="0" animBg="1"/>
      <p:bldP spid="421" grpId="1" animBg="1"/>
      <p:bldP spid="421" grpId="2" animBg="1"/>
      <p:bldP spid="422" grpId="0" animBg="1"/>
      <p:bldP spid="422" grpId="1" animBg="1"/>
      <p:bldP spid="422" grpId="2" animBg="1"/>
      <p:bldP spid="423" grpId="0" animBg="1"/>
      <p:bldP spid="423" grpId="1" animBg="1"/>
      <p:bldP spid="423" grpId="2" animBg="1"/>
      <p:bldP spid="424" grpId="0" animBg="1"/>
      <p:bldP spid="424" grpId="1" animBg="1"/>
      <p:bldP spid="424" grpId="2" animBg="1"/>
      <p:bldP spid="425" grpId="0" animBg="1"/>
      <p:bldP spid="425" grpId="1" animBg="1"/>
      <p:bldP spid="425" grpId="2" animBg="1"/>
      <p:bldP spid="426" grpId="0" animBg="1"/>
      <p:bldP spid="426" grpId="1" animBg="1"/>
      <p:bldP spid="426" grpId="2" animBg="1"/>
      <p:bldP spid="427" grpId="0" animBg="1"/>
      <p:bldP spid="427" grpId="1" animBg="1"/>
      <p:bldP spid="427" grpId="2" animBg="1"/>
      <p:bldP spid="428" grpId="0" animBg="1"/>
      <p:bldP spid="428" grpId="1" animBg="1"/>
      <p:bldP spid="428" grpId="2" animBg="1"/>
      <p:bldP spid="429" grpId="0" animBg="1"/>
      <p:bldP spid="429" grpId="1" animBg="1"/>
      <p:bldP spid="429" grpId="2" animBg="1"/>
      <p:bldP spid="430" grpId="0" animBg="1"/>
      <p:bldP spid="430" grpId="1" animBg="1"/>
      <p:bldP spid="430" grpId="2" animBg="1"/>
      <p:bldP spid="431" grpId="0" animBg="1"/>
      <p:bldP spid="431" grpId="1" animBg="1"/>
      <p:bldP spid="431" grpId="2" animBg="1"/>
      <p:bldP spid="432" grpId="0" animBg="1"/>
      <p:bldP spid="432" grpId="1" animBg="1"/>
      <p:bldP spid="432" grpId="2" animBg="1"/>
      <p:bldP spid="433" grpId="0" animBg="1"/>
      <p:bldP spid="433" grpId="1" animBg="1"/>
      <p:bldP spid="433" grpId="2" animBg="1"/>
      <p:bldP spid="434" grpId="0" animBg="1"/>
      <p:bldP spid="434" grpId="1" animBg="1"/>
      <p:bldP spid="434" grpId="2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in Datacenters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1"/>
            <a:ext cx="8915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Two fundamental requirements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High fabric utilization</a:t>
            </a:r>
          </a:p>
          <a:p>
            <a:pPr lvl="2"/>
            <a:r>
              <a:rPr lang="en-US" dirty="0" smtClean="0"/>
              <a:t>Good for all traffic, esp. the large flows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Low fabric latency </a:t>
            </a:r>
            <a:r>
              <a:rPr lang="en-US" sz="2200" b="1" dirty="0" smtClean="0">
                <a:solidFill>
                  <a:schemeClr val="accent1"/>
                </a:solidFill>
              </a:rPr>
              <a:t>(propagation + switching)</a:t>
            </a:r>
          </a:p>
          <a:p>
            <a:pPr lvl="2"/>
            <a:r>
              <a:rPr lang="en-US" dirty="0" smtClean="0"/>
              <a:t>Critical for latency-sensitive traffic</a:t>
            </a:r>
            <a:endParaRPr lang="en-US" sz="12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Active area of research</a:t>
            </a:r>
          </a:p>
          <a:p>
            <a:pPr lvl="1"/>
            <a:r>
              <a:rPr lang="en-US" sz="2200" dirty="0" smtClean="0"/>
              <a:t>DCTCP</a:t>
            </a:r>
            <a:r>
              <a:rPr lang="en-US" sz="1800" dirty="0" smtClean="0">
                <a:solidFill>
                  <a:srgbClr val="BD0A12"/>
                </a:solidFill>
              </a:rPr>
              <a:t>[SIGCOMM’10]</a:t>
            </a:r>
            <a:r>
              <a:rPr lang="en-US" dirty="0" smtClean="0"/>
              <a:t>, </a:t>
            </a:r>
            <a:r>
              <a:rPr lang="en-US" sz="2200" dirty="0" smtClean="0"/>
              <a:t>D3</a:t>
            </a:r>
            <a:r>
              <a:rPr lang="en-US" sz="1800" dirty="0" smtClean="0">
                <a:solidFill>
                  <a:srgbClr val="BD0A12"/>
                </a:solidFill>
              </a:rPr>
              <a:t>[SIGCOMM’11]</a:t>
            </a:r>
            <a:endParaRPr lang="en-US" dirty="0" smtClean="0">
              <a:solidFill>
                <a:srgbClr val="BD0A12"/>
              </a:solidFill>
            </a:endParaRPr>
          </a:p>
          <a:p>
            <a:pPr marL="457200" lvl="1" indent="0">
              <a:buNone/>
            </a:pPr>
            <a:r>
              <a:rPr lang="en-US" sz="2200" dirty="0" smtClean="0"/>
              <a:t>   HULL</a:t>
            </a:r>
            <a:r>
              <a:rPr lang="en-US" sz="1800" dirty="0" smtClean="0">
                <a:solidFill>
                  <a:srgbClr val="BD0A12"/>
                </a:solidFill>
              </a:rPr>
              <a:t>[NSDI’11]</a:t>
            </a:r>
            <a:r>
              <a:rPr lang="en-US" dirty="0" smtClean="0"/>
              <a:t>, </a:t>
            </a:r>
            <a:r>
              <a:rPr lang="en-US" sz="2200" dirty="0" smtClean="0"/>
              <a:t>D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TCP</a:t>
            </a:r>
            <a:r>
              <a:rPr lang="en-US" sz="1800" dirty="0" smtClean="0">
                <a:solidFill>
                  <a:srgbClr val="BD0A12"/>
                </a:solidFill>
              </a:rPr>
              <a:t>[SIGCOMM’12]</a:t>
            </a:r>
            <a:endParaRPr lang="en-US" dirty="0">
              <a:solidFill>
                <a:srgbClr val="BD0A12"/>
              </a:solidFill>
            </a:endParaRPr>
          </a:p>
          <a:p>
            <a:pPr marL="457200" lvl="1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PDQ</a:t>
            </a:r>
            <a:r>
              <a:rPr lang="en-US" sz="1800" dirty="0" smtClean="0">
                <a:solidFill>
                  <a:srgbClr val="BD0A12"/>
                </a:solidFill>
              </a:rPr>
              <a:t>[SIGCOMM’12]</a:t>
            </a:r>
            <a:r>
              <a:rPr lang="en-US" dirty="0" smtClean="0"/>
              <a:t>, </a:t>
            </a:r>
            <a:r>
              <a:rPr lang="en-US" sz="2200" dirty="0" err="1" smtClean="0"/>
              <a:t>DeTail</a:t>
            </a:r>
            <a:r>
              <a:rPr lang="en-US" sz="1800" dirty="0" smtClean="0">
                <a:solidFill>
                  <a:srgbClr val="BD0A12"/>
                </a:solidFill>
              </a:rPr>
              <a:t>[SIGCOMM’12]</a:t>
            </a:r>
          </a:p>
          <a:p>
            <a:pPr marL="0" indent="0">
              <a:buNone/>
            </a:pP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0" y="4343400"/>
            <a:ext cx="2971800" cy="17133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prstClr val="white"/>
                </a:solidFill>
                <a:latin typeface="Calibri"/>
              </a:rPr>
              <a:t>v</a:t>
            </a:r>
            <a:r>
              <a:rPr lang="en-US" sz="2800" b="0" dirty="0" smtClean="0">
                <a:solidFill>
                  <a:prstClr val="white"/>
                </a:solidFill>
                <a:latin typeface="Calibri"/>
              </a:rPr>
              <a:t>astly improve performance,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0" dirty="0" smtClean="0">
                <a:solidFill>
                  <a:prstClr val="white"/>
                </a:solidFill>
                <a:latin typeface="Calibri"/>
              </a:rPr>
              <a:t>ut fairly complex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4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97"/>
    </mc:Choice>
    <mc:Fallback xmlns="">
      <p:transition xmlns:p14="http://schemas.microsoft.com/office/powerpoint/2010/main" spd="slow" advTm="11279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pFabric</a:t>
            </a:r>
            <a:r>
              <a:rPr lang="en-US" dirty="0" smtClean="0"/>
              <a:t> in 1 Slide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4648200" y="5562600"/>
            <a:ext cx="4471916" cy="50601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2" name="Content Placeholder 2"/>
          <p:cNvSpPr txBox="1">
            <a:spLocks/>
          </p:cNvSpPr>
          <p:nvPr/>
        </p:nvSpPr>
        <p:spPr>
          <a:xfrm>
            <a:off x="457199" y="1828800"/>
            <a:ext cx="8686801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srgbClr val="4F81BD"/>
                </a:solidFill>
              </a:rPr>
              <a:t>Packets </a:t>
            </a:r>
            <a:r>
              <a:rPr lang="en-US" sz="2400" dirty="0">
                <a:solidFill>
                  <a:srgbClr val="4F81BD"/>
                </a:solidFill>
              </a:rPr>
              <a:t>carry a </a:t>
            </a:r>
            <a:r>
              <a:rPr lang="en-US" sz="2400" dirty="0" smtClean="0">
                <a:solidFill>
                  <a:srgbClr val="4F81BD"/>
                </a:solidFill>
              </a:rPr>
              <a:t>single priority #</a:t>
            </a:r>
            <a:endParaRPr lang="en-US" sz="2400" dirty="0">
              <a:solidFill>
                <a:srgbClr val="4F81BD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200" b="0" dirty="0">
                <a:solidFill>
                  <a:prstClr val="black"/>
                </a:solidFill>
              </a:rPr>
              <a:t>e.g., </a:t>
            </a:r>
            <a:r>
              <a:rPr lang="en-US" sz="2200" b="0" dirty="0" err="1" smtClean="0">
                <a:solidFill>
                  <a:prstClr val="black"/>
                </a:solidFill>
              </a:rPr>
              <a:t>prio</a:t>
            </a:r>
            <a:r>
              <a:rPr lang="en-US" sz="2200" b="0" dirty="0" smtClean="0">
                <a:solidFill>
                  <a:prstClr val="black"/>
                </a:solidFill>
              </a:rPr>
              <a:t> = remaining </a:t>
            </a:r>
            <a:r>
              <a:rPr lang="en-US" sz="2200" b="0" dirty="0">
                <a:solidFill>
                  <a:prstClr val="black"/>
                </a:solidFill>
              </a:rPr>
              <a:t>flow size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solidFill>
                <a:srgbClr val="C0504D"/>
              </a:solidFill>
              <a:latin typeface="Verdana"/>
              <a:cs typeface="Verdan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err="1" smtClean="0">
                <a:solidFill>
                  <a:srgbClr val="4F81BD"/>
                </a:solidFill>
                <a:latin typeface="Verdana"/>
                <a:cs typeface="Verdana"/>
              </a:rPr>
              <a:t>pFabric</a:t>
            </a:r>
            <a:r>
              <a:rPr lang="en-US" sz="2400" dirty="0" smtClean="0">
                <a:solidFill>
                  <a:srgbClr val="4F81BD"/>
                </a:solidFill>
                <a:latin typeface="Verdana"/>
                <a:cs typeface="Verdana"/>
              </a:rPr>
              <a:t> Switches </a:t>
            </a:r>
          </a:p>
          <a:p>
            <a:pPr fontAlgn="auto">
              <a:spcAft>
                <a:spcPts val="0"/>
              </a:spcAft>
            </a:pPr>
            <a:r>
              <a:rPr lang="en-US" sz="2200" b="0" dirty="0" smtClean="0">
                <a:solidFill>
                  <a:prstClr val="black"/>
                </a:solidFill>
                <a:latin typeface="Verdana"/>
                <a:cs typeface="Verdana"/>
              </a:rPr>
              <a:t>Very small buffers (e.g., 10-20KB)</a:t>
            </a:r>
            <a:endParaRPr lang="en-US" sz="2200" b="0" dirty="0">
              <a:solidFill>
                <a:prstClr val="black"/>
              </a:solidFill>
              <a:latin typeface="Verdana"/>
              <a:cs typeface="Verdana"/>
            </a:endParaRPr>
          </a:p>
          <a:p>
            <a:pPr algn="ctr" fontAlgn="auto">
              <a:spcAft>
                <a:spcPts val="0"/>
              </a:spcAft>
            </a:pPr>
            <a:endParaRPr lang="en-US" sz="300" dirty="0">
              <a:solidFill>
                <a:prstClr val="black"/>
              </a:solidFill>
              <a:latin typeface="Verdana"/>
              <a:cs typeface="Verdana"/>
            </a:endParaRPr>
          </a:p>
          <a:p>
            <a:pPr fontAlgn="auto">
              <a:spcAft>
                <a:spcPts val="0"/>
              </a:spcAft>
            </a:pPr>
            <a:r>
              <a:rPr lang="en-US" sz="2200" b="0" dirty="0">
                <a:solidFill>
                  <a:prstClr val="black"/>
                </a:solidFill>
                <a:latin typeface="Verdana"/>
                <a:cs typeface="Verdana"/>
              </a:rPr>
              <a:t>Send </a:t>
            </a:r>
            <a:r>
              <a:rPr lang="en-US" sz="2200" b="0" dirty="0" smtClean="0">
                <a:solidFill>
                  <a:prstClr val="black"/>
                </a:solidFill>
                <a:latin typeface="Verdana"/>
                <a:cs typeface="Verdana"/>
              </a:rPr>
              <a:t>highest priority / drop lowest priority </a:t>
            </a:r>
            <a:r>
              <a:rPr lang="en-US" sz="2200" b="0" dirty="0" err="1" smtClean="0">
                <a:solidFill>
                  <a:prstClr val="black"/>
                </a:solidFill>
                <a:latin typeface="Verdana"/>
                <a:cs typeface="Verdana"/>
              </a:rPr>
              <a:t>pkts</a:t>
            </a:r>
            <a:endParaRPr lang="en-US" sz="2200" b="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b="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err="1" smtClean="0">
                <a:solidFill>
                  <a:srgbClr val="4F81BD"/>
                </a:solidFill>
                <a:latin typeface="Verdana"/>
                <a:cs typeface="Verdana"/>
              </a:rPr>
              <a:t>pFabric</a:t>
            </a:r>
            <a:r>
              <a:rPr lang="en-US" sz="2400" dirty="0" smtClean="0">
                <a:solidFill>
                  <a:srgbClr val="4F81BD"/>
                </a:solidFill>
                <a:latin typeface="Verdana"/>
                <a:cs typeface="Verdana"/>
              </a:rPr>
              <a:t> Hosts</a:t>
            </a:r>
            <a:endParaRPr lang="en-US" sz="2400" dirty="0">
              <a:solidFill>
                <a:srgbClr val="4F81BD"/>
              </a:solidFill>
              <a:latin typeface="Verdana"/>
              <a:cs typeface="Verdana"/>
            </a:endParaRPr>
          </a:p>
          <a:p>
            <a:pPr algn="ctr" fontAlgn="auto">
              <a:spcAft>
                <a:spcPts val="0"/>
              </a:spcAft>
            </a:pPr>
            <a:endParaRPr lang="en-US" sz="300" dirty="0">
              <a:solidFill>
                <a:prstClr val="black"/>
              </a:solidFill>
              <a:latin typeface="Verdana"/>
              <a:cs typeface="Verdana"/>
            </a:endParaRPr>
          </a:p>
          <a:p>
            <a:pPr fontAlgn="auto">
              <a:spcAft>
                <a:spcPts val="0"/>
              </a:spcAft>
            </a:pPr>
            <a:r>
              <a:rPr lang="en-US" sz="2200" b="0" dirty="0" smtClean="0">
                <a:solidFill>
                  <a:prstClr val="black"/>
                </a:solidFill>
                <a:latin typeface="Verdana"/>
                <a:cs typeface="Verdana"/>
              </a:rPr>
              <a:t>Send/retransmit aggressively</a:t>
            </a:r>
          </a:p>
          <a:p>
            <a:pPr fontAlgn="auto">
              <a:spcAft>
                <a:spcPts val="0"/>
              </a:spcAft>
            </a:pPr>
            <a:r>
              <a:rPr lang="en-US" sz="2200" b="0" dirty="0" smtClean="0">
                <a:solidFill>
                  <a:prstClr val="black"/>
                </a:solidFill>
                <a:latin typeface="Verdana"/>
                <a:cs typeface="Verdana"/>
              </a:rPr>
              <a:t>Minimal rate control: just prevent congestion collapse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3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01"/>
    </mc:Choice>
    <mc:Fallback xmlns="">
      <p:transition xmlns:p14="http://schemas.microsoft.com/office/powerpoint/2010/main" spd="slow" advTm="9090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29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DC Fabric: Just a Giant </a:t>
            </a:r>
            <a:r>
              <a:rPr lang="en-US" dirty="0"/>
              <a:t>S</a:t>
            </a:r>
            <a:r>
              <a:rPr lang="en-US" dirty="0" smtClean="0"/>
              <a:t>witch!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914400" y="2133600"/>
            <a:ext cx="4193123" cy="3572220"/>
            <a:chOff x="2553762" y="2124177"/>
            <a:chExt cx="4193123" cy="3572220"/>
          </a:xfrm>
        </p:grpSpPr>
        <p:sp>
          <p:nvSpPr>
            <p:cNvPr id="6" name="Rectangle 5"/>
            <p:cNvSpPr/>
            <p:nvPr/>
          </p:nvSpPr>
          <p:spPr>
            <a:xfrm>
              <a:off x="2553762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H1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stCxn id="6" idx="0"/>
            </p:cNvCxnSpPr>
            <p:nvPr/>
          </p:nvCxnSpPr>
          <p:spPr>
            <a:xfrm flipV="1">
              <a:off x="2745324" y="4419600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241685" y="263651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241685" y="2636519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241685" y="2636519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3927485" y="263651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613285" y="2636519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613285" y="2636519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5" idx="0"/>
            </p:cNvCxnSpPr>
            <p:nvPr/>
          </p:nvCxnSpPr>
          <p:spPr>
            <a:xfrm flipH="1" flipV="1">
              <a:off x="3927485" y="2636520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4765685" y="2636520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5" idx="0"/>
            </p:cNvCxnSpPr>
            <p:nvPr/>
          </p:nvCxnSpPr>
          <p:spPr>
            <a:xfrm flipH="1" flipV="1">
              <a:off x="5603885" y="2636520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010962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H2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68162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H3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flipH="1" flipV="1">
              <a:off x="3197750" y="4419600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8" idx="0"/>
            </p:cNvCxnSpPr>
            <p:nvPr/>
          </p:nvCxnSpPr>
          <p:spPr>
            <a:xfrm flipH="1" flipV="1">
              <a:off x="3197750" y="4419600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4003685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H4</a:t>
              </a:r>
            </a:p>
          </p:txBody>
        </p:sp>
        <p:cxnSp>
          <p:nvCxnSpPr>
            <p:cNvPr id="22" name="Straight Connector 21"/>
            <p:cNvCxnSpPr>
              <a:stCxn id="21" idx="0"/>
            </p:cNvCxnSpPr>
            <p:nvPr/>
          </p:nvCxnSpPr>
          <p:spPr>
            <a:xfrm flipV="1">
              <a:off x="4195247" y="4419600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460885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H5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18085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H6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" name="Straight Connector 24"/>
            <p:cNvCxnSpPr>
              <a:stCxn id="23" idx="0"/>
            </p:cNvCxnSpPr>
            <p:nvPr/>
          </p:nvCxnSpPr>
          <p:spPr>
            <a:xfrm flipH="1" flipV="1">
              <a:off x="4645550" y="4419600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0"/>
            </p:cNvCxnSpPr>
            <p:nvPr/>
          </p:nvCxnSpPr>
          <p:spPr>
            <a:xfrm flipH="1" flipV="1">
              <a:off x="4645550" y="4419600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3622685" y="2124177"/>
              <a:ext cx="545969" cy="678181"/>
              <a:chOff x="1027560" y="1988818"/>
              <a:chExt cx="545969" cy="678181"/>
            </a:xfrm>
          </p:grpSpPr>
          <p:sp>
            <p:nvSpPr>
              <p:cNvPr id="28" name="Cube 27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747082" y="4333601"/>
              <a:ext cx="978209" cy="243008"/>
              <a:chOff x="5220661" y="3675707"/>
              <a:chExt cx="978209" cy="24300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3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4168476" y="4333601"/>
              <a:ext cx="978209" cy="243008"/>
              <a:chOff x="5220661" y="3675707"/>
              <a:chExt cx="978209" cy="243008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5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6" name="Group 75"/>
            <p:cNvGrpSpPr/>
            <p:nvPr/>
          </p:nvGrpSpPr>
          <p:grpSpPr>
            <a:xfrm>
              <a:off x="4486020" y="2128098"/>
              <a:ext cx="545969" cy="678181"/>
              <a:chOff x="1027560" y="1988818"/>
              <a:chExt cx="545969" cy="678181"/>
            </a:xfrm>
          </p:grpSpPr>
          <p:sp>
            <p:nvSpPr>
              <p:cNvPr id="77" name="Cube 76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9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5362716" y="2141219"/>
              <a:ext cx="545969" cy="678181"/>
              <a:chOff x="1027560" y="1988818"/>
              <a:chExt cx="545969" cy="678181"/>
            </a:xfrm>
          </p:grpSpPr>
          <p:sp>
            <p:nvSpPr>
              <p:cNvPr id="82" name="Cube 81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8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4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5449362" y="5333999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H7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7" name="Straight Connector 86"/>
            <p:cNvCxnSpPr>
              <a:stCxn id="86" idx="0"/>
            </p:cNvCxnSpPr>
            <p:nvPr/>
          </p:nvCxnSpPr>
          <p:spPr>
            <a:xfrm flipV="1">
              <a:off x="5640924" y="4419599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5906562" y="5333999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H8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363762" y="5333999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H9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90" name="Straight Connector 89"/>
            <p:cNvCxnSpPr>
              <a:stCxn id="88" idx="0"/>
            </p:cNvCxnSpPr>
            <p:nvPr/>
          </p:nvCxnSpPr>
          <p:spPr>
            <a:xfrm flipH="1" flipV="1">
              <a:off x="6093350" y="4419599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9" idx="0"/>
            </p:cNvCxnSpPr>
            <p:nvPr/>
          </p:nvCxnSpPr>
          <p:spPr>
            <a:xfrm flipH="1" flipV="1">
              <a:off x="6093350" y="4419599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/>
            <p:cNvGrpSpPr/>
            <p:nvPr/>
          </p:nvGrpSpPr>
          <p:grpSpPr>
            <a:xfrm>
              <a:off x="5579365" y="4342092"/>
              <a:ext cx="978209" cy="243008"/>
              <a:chOff x="5220661" y="3675707"/>
              <a:chExt cx="978209" cy="243008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9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5" name="Slide Number Placeholder 1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46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843"/>
    </mc:Choice>
    <mc:Fallback xmlns="">
      <p:transition xmlns:p14="http://schemas.microsoft.com/office/powerpoint/2010/main" spd="slow" advClick="0" advTm="1784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70500DA-474C-EF48-A323-720A51A76023}" type="slidenum">
              <a:rPr lang="en-US" sz="1400" b="0">
                <a:latin typeface="Times New Roman" charset="0"/>
              </a:rPr>
              <a:pPr eaLnBrk="1" hangingPunct="1"/>
              <a:t>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Load and Delay</a:t>
            </a:r>
          </a:p>
        </p:txBody>
      </p:sp>
      <p:sp>
        <p:nvSpPr>
          <p:cNvPr id="64515" name="Freeform 3"/>
          <p:cNvSpPr>
            <a:spLocks/>
          </p:cNvSpPr>
          <p:nvPr/>
        </p:nvSpPr>
        <p:spPr bwMode="auto">
          <a:xfrm>
            <a:off x="1768475" y="3414713"/>
            <a:ext cx="2687638" cy="1516062"/>
          </a:xfrm>
          <a:custGeom>
            <a:avLst/>
            <a:gdLst>
              <a:gd name="T0" fmla="*/ 0 w 2016"/>
              <a:gd name="T1" fmla="*/ 0 h 1344"/>
              <a:gd name="T2" fmla="*/ 0 w 2016"/>
              <a:gd name="T3" fmla="*/ 2147483647 h 1344"/>
              <a:gd name="T4" fmla="*/ 2147483647 w 2016"/>
              <a:gd name="T5" fmla="*/ 2147483647 h 1344"/>
              <a:gd name="T6" fmla="*/ 0 60000 65536"/>
              <a:gd name="T7" fmla="*/ 0 60000 65536"/>
              <a:gd name="T8" fmla="*/ 0 60000 65536"/>
              <a:gd name="T9" fmla="*/ 0 w 2016"/>
              <a:gd name="T10" fmla="*/ 0 h 1344"/>
              <a:gd name="T11" fmla="*/ 2016 w 2016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1344">
                <a:moveTo>
                  <a:pt x="0" y="0"/>
                </a:moveTo>
                <a:lnTo>
                  <a:pt x="0" y="1344"/>
                </a:lnTo>
                <a:lnTo>
                  <a:pt x="2016" y="13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81000" y="3632200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600" b="0" dirty="0">
                <a:latin typeface="Comic Sans MS" charset="0"/>
              </a:rPr>
              <a:t>Average</a:t>
            </a:r>
          </a:p>
          <a:p>
            <a:r>
              <a:rPr lang="en-US" sz="1600" b="0" dirty="0">
                <a:latin typeface="Comic Sans MS" charset="0"/>
              </a:rPr>
              <a:t>Packet delay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228975" y="48768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Load</a:t>
            </a:r>
          </a:p>
        </p:txBody>
      </p:sp>
      <p:sp>
        <p:nvSpPr>
          <p:cNvPr id="64518" name="Freeform 6"/>
          <p:cNvSpPr>
            <a:spLocks/>
          </p:cNvSpPr>
          <p:nvPr/>
        </p:nvSpPr>
        <p:spPr bwMode="auto">
          <a:xfrm>
            <a:off x="1768475" y="3414713"/>
            <a:ext cx="2309813" cy="1481137"/>
          </a:xfrm>
          <a:custGeom>
            <a:avLst/>
            <a:gdLst>
              <a:gd name="T0" fmla="*/ 0 w 1455"/>
              <a:gd name="T1" fmla="*/ 2147483647 h 933"/>
              <a:gd name="T2" fmla="*/ 2147483647 w 1455"/>
              <a:gd name="T3" fmla="*/ 2147483647 h 933"/>
              <a:gd name="T4" fmla="*/ 2147483647 w 1455"/>
              <a:gd name="T5" fmla="*/ 2147483647 h 933"/>
              <a:gd name="T6" fmla="*/ 2147483647 w 1455"/>
              <a:gd name="T7" fmla="*/ 2147483647 h 933"/>
              <a:gd name="T8" fmla="*/ 2147483647 w 1455"/>
              <a:gd name="T9" fmla="*/ 2147483647 h 933"/>
              <a:gd name="T10" fmla="*/ 2147483647 w 1455"/>
              <a:gd name="T11" fmla="*/ 0 h 9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5"/>
              <a:gd name="T19" fmla="*/ 0 h 933"/>
              <a:gd name="T20" fmla="*/ 1455 w 1455"/>
              <a:gd name="T21" fmla="*/ 933 h 9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5" h="933">
                <a:moveTo>
                  <a:pt x="0" y="933"/>
                </a:moveTo>
                <a:cubicBezTo>
                  <a:pt x="125" y="928"/>
                  <a:pt x="566" y="919"/>
                  <a:pt x="750" y="903"/>
                </a:cubicBezTo>
                <a:cubicBezTo>
                  <a:pt x="934" y="887"/>
                  <a:pt x="1008" y="876"/>
                  <a:pt x="1105" y="839"/>
                </a:cubicBezTo>
                <a:cubicBezTo>
                  <a:pt x="1202" y="802"/>
                  <a:pt x="1279" y="752"/>
                  <a:pt x="1334" y="682"/>
                </a:cubicBezTo>
                <a:cubicBezTo>
                  <a:pt x="1389" y="612"/>
                  <a:pt x="1415" y="535"/>
                  <a:pt x="1435" y="421"/>
                </a:cubicBezTo>
                <a:cubicBezTo>
                  <a:pt x="1455" y="307"/>
                  <a:pt x="1449" y="87"/>
                  <a:pt x="1453" y="0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4105275" y="3252788"/>
            <a:ext cx="0" cy="2057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152400" y="1371600"/>
            <a:ext cx="899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0" dirty="0">
                <a:latin typeface="+mn-lt"/>
                <a:ea typeface="+mn-ea"/>
                <a:cs typeface="+mn-cs"/>
              </a:rPr>
              <a:t>Typical </a:t>
            </a:r>
            <a:r>
              <a:rPr lang="en-US" sz="3200" b="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queuing system</a:t>
            </a:r>
            <a:r>
              <a:rPr lang="en-US" sz="3200" b="0" dirty="0">
                <a:latin typeface="+mn-lt"/>
                <a:ea typeface="+mn-ea"/>
                <a:cs typeface="+mn-cs"/>
              </a:rPr>
              <a:t> with </a:t>
            </a:r>
            <a:r>
              <a:rPr lang="en-US" sz="3200" b="0" dirty="0" err="1">
                <a:latin typeface="+mn-lt"/>
                <a:ea typeface="+mn-ea"/>
                <a:cs typeface="+mn-cs"/>
              </a:rPr>
              <a:t>bursty</a:t>
            </a:r>
            <a:r>
              <a:rPr lang="en-US" sz="3200" b="0" dirty="0">
                <a:latin typeface="+mn-lt"/>
                <a:ea typeface="+mn-ea"/>
                <a:cs typeface="+mn-cs"/>
              </a:rPr>
              <a:t> arrivals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57200" y="6143625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CC0000"/>
                </a:solidFill>
                <a:latin typeface="Helvetica" charset="0"/>
              </a:rPr>
              <a:t>Must balance utilization versus delay and loss</a:t>
            </a:r>
          </a:p>
        </p:txBody>
      </p:sp>
      <p:sp>
        <p:nvSpPr>
          <p:cNvPr id="64522" name="Freeform 3"/>
          <p:cNvSpPr>
            <a:spLocks/>
          </p:cNvSpPr>
          <p:nvPr/>
        </p:nvSpPr>
        <p:spPr bwMode="auto">
          <a:xfrm>
            <a:off x="6075363" y="3438525"/>
            <a:ext cx="2687637" cy="1516063"/>
          </a:xfrm>
          <a:custGeom>
            <a:avLst/>
            <a:gdLst>
              <a:gd name="T0" fmla="*/ 0 w 2016"/>
              <a:gd name="T1" fmla="*/ 0 h 1344"/>
              <a:gd name="T2" fmla="*/ 0 w 2016"/>
              <a:gd name="T3" fmla="*/ 2147483647 h 1344"/>
              <a:gd name="T4" fmla="*/ 2147483647 w 2016"/>
              <a:gd name="T5" fmla="*/ 2147483647 h 1344"/>
              <a:gd name="T6" fmla="*/ 0 60000 65536"/>
              <a:gd name="T7" fmla="*/ 0 60000 65536"/>
              <a:gd name="T8" fmla="*/ 0 60000 65536"/>
              <a:gd name="T9" fmla="*/ 0 w 2016"/>
              <a:gd name="T10" fmla="*/ 0 h 1344"/>
              <a:gd name="T11" fmla="*/ 2016 w 2016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1344">
                <a:moveTo>
                  <a:pt x="0" y="0"/>
                </a:moveTo>
                <a:lnTo>
                  <a:pt x="0" y="1344"/>
                </a:lnTo>
                <a:lnTo>
                  <a:pt x="2016" y="13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Text Box 4"/>
          <p:cNvSpPr txBox="1">
            <a:spLocks noChangeArrowheads="1"/>
          </p:cNvSpPr>
          <p:nvPr/>
        </p:nvSpPr>
        <p:spPr bwMode="auto">
          <a:xfrm>
            <a:off x="4805363" y="3656013"/>
            <a:ext cx="125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600" b="0">
                <a:latin typeface="Comic Sans MS" charset="0"/>
              </a:rPr>
              <a:t>Average</a:t>
            </a:r>
          </a:p>
          <a:p>
            <a:r>
              <a:rPr lang="en-US" sz="1600" b="0">
                <a:latin typeface="Comic Sans MS" charset="0"/>
              </a:rPr>
              <a:t>Packet loss</a:t>
            </a:r>
          </a:p>
        </p:txBody>
      </p:sp>
      <p:sp>
        <p:nvSpPr>
          <p:cNvPr id="64524" name="Text Box 5"/>
          <p:cNvSpPr txBox="1">
            <a:spLocks noChangeArrowheads="1"/>
          </p:cNvSpPr>
          <p:nvPr/>
        </p:nvSpPr>
        <p:spPr bwMode="auto">
          <a:xfrm>
            <a:off x="7535863" y="4900613"/>
            <a:ext cx="811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Load</a:t>
            </a:r>
          </a:p>
        </p:txBody>
      </p:sp>
      <p:sp>
        <p:nvSpPr>
          <p:cNvPr id="64525" name="Freeform 6"/>
          <p:cNvSpPr>
            <a:spLocks/>
          </p:cNvSpPr>
          <p:nvPr/>
        </p:nvSpPr>
        <p:spPr bwMode="auto">
          <a:xfrm>
            <a:off x="6075363" y="3462337"/>
            <a:ext cx="3449637" cy="1490663"/>
          </a:xfrm>
          <a:custGeom>
            <a:avLst/>
            <a:gdLst>
              <a:gd name="T0" fmla="*/ 0 w 1455"/>
              <a:gd name="T1" fmla="*/ 2147483647 h 933"/>
              <a:gd name="T2" fmla="*/ 2147483647 w 1455"/>
              <a:gd name="T3" fmla="*/ 2147483647 h 933"/>
              <a:gd name="T4" fmla="*/ 2147483647 w 1455"/>
              <a:gd name="T5" fmla="*/ 2147483647 h 933"/>
              <a:gd name="T6" fmla="*/ 2147483647 w 1455"/>
              <a:gd name="T7" fmla="*/ 2147483647 h 933"/>
              <a:gd name="T8" fmla="*/ 2147483647 w 1455"/>
              <a:gd name="T9" fmla="*/ 2147483647 h 933"/>
              <a:gd name="T10" fmla="*/ 2147483647 w 1455"/>
              <a:gd name="T11" fmla="*/ 0 h 9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5"/>
              <a:gd name="T19" fmla="*/ 0 h 933"/>
              <a:gd name="T20" fmla="*/ 1455 w 1455"/>
              <a:gd name="T21" fmla="*/ 933 h 9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5" h="933">
                <a:moveTo>
                  <a:pt x="0" y="933"/>
                </a:moveTo>
                <a:cubicBezTo>
                  <a:pt x="125" y="928"/>
                  <a:pt x="566" y="919"/>
                  <a:pt x="750" y="903"/>
                </a:cubicBezTo>
                <a:cubicBezTo>
                  <a:pt x="934" y="887"/>
                  <a:pt x="1008" y="876"/>
                  <a:pt x="1105" y="839"/>
                </a:cubicBezTo>
                <a:cubicBezTo>
                  <a:pt x="1202" y="802"/>
                  <a:pt x="1279" y="752"/>
                  <a:pt x="1334" y="682"/>
                </a:cubicBezTo>
                <a:cubicBezTo>
                  <a:pt x="1389" y="612"/>
                  <a:pt x="1415" y="535"/>
                  <a:pt x="1435" y="421"/>
                </a:cubicBezTo>
                <a:cubicBezTo>
                  <a:pt x="1455" y="307"/>
                  <a:pt x="1449" y="87"/>
                  <a:pt x="1453" y="0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Line 7"/>
          <p:cNvSpPr>
            <a:spLocks noChangeShapeType="1"/>
          </p:cNvSpPr>
          <p:nvPr/>
        </p:nvSpPr>
        <p:spPr bwMode="auto">
          <a:xfrm>
            <a:off x="8412163" y="3276600"/>
            <a:ext cx="0" cy="2057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7" name="Freeform 1"/>
          <p:cNvSpPr>
            <a:spLocks/>
          </p:cNvSpPr>
          <p:nvPr/>
        </p:nvSpPr>
        <p:spPr bwMode="auto">
          <a:xfrm>
            <a:off x="4503738" y="384175"/>
            <a:ext cx="3575050" cy="620713"/>
          </a:xfrm>
          <a:custGeom>
            <a:avLst/>
            <a:gdLst>
              <a:gd name="T0" fmla="*/ 2333068 w 3574916"/>
              <a:gd name="T1" fmla="*/ 0 h 620358"/>
              <a:gd name="T2" fmla="*/ 3470069 w 3574916"/>
              <a:gd name="T3" fmla="*/ 561193 h 620358"/>
              <a:gd name="T4" fmla="*/ 0 w 3574916"/>
              <a:gd name="T5" fmla="*/ 324901 h 6203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74916" h="620358">
                <a:moveTo>
                  <a:pt x="2333068" y="0"/>
                </a:moveTo>
                <a:cubicBezTo>
                  <a:pt x="3095991" y="253521"/>
                  <a:pt x="3858914" y="507043"/>
                  <a:pt x="3470069" y="561193"/>
                </a:cubicBezTo>
                <a:cubicBezTo>
                  <a:pt x="3081224" y="615343"/>
                  <a:pt x="1757184" y="735950"/>
                  <a:pt x="0" y="324901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2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914400" y="2133600"/>
            <a:ext cx="4193123" cy="3572220"/>
            <a:chOff x="2553762" y="2124177"/>
            <a:chExt cx="4193123" cy="3572220"/>
          </a:xfrm>
        </p:grpSpPr>
        <p:sp>
          <p:nvSpPr>
            <p:cNvPr id="6" name="Rectangle 5"/>
            <p:cNvSpPr/>
            <p:nvPr/>
          </p:nvSpPr>
          <p:spPr>
            <a:xfrm>
              <a:off x="2553762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H1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stCxn id="6" idx="0"/>
            </p:cNvCxnSpPr>
            <p:nvPr/>
          </p:nvCxnSpPr>
          <p:spPr>
            <a:xfrm flipV="1">
              <a:off x="2745324" y="4419600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241685" y="263651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241685" y="2636519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241685" y="2636519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3927485" y="263651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613285" y="2636519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613285" y="2636519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5" idx="0"/>
            </p:cNvCxnSpPr>
            <p:nvPr/>
          </p:nvCxnSpPr>
          <p:spPr>
            <a:xfrm flipH="1" flipV="1">
              <a:off x="3927485" y="2636520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4765685" y="2636520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5" idx="0"/>
            </p:cNvCxnSpPr>
            <p:nvPr/>
          </p:nvCxnSpPr>
          <p:spPr>
            <a:xfrm flipH="1" flipV="1">
              <a:off x="5603885" y="2636520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010962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H2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68162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H3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flipH="1" flipV="1">
              <a:off x="3197750" y="4419600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8" idx="0"/>
            </p:cNvCxnSpPr>
            <p:nvPr/>
          </p:nvCxnSpPr>
          <p:spPr>
            <a:xfrm flipH="1" flipV="1">
              <a:off x="3197750" y="4419600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4003685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H4</a:t>
              </a:r>
            </a:p>
          </p:txBody>
        </p:sp>
        <p:cxnSp>
          <p:nvCxnSpPr>
            <p:cNvPr id="22" name="Straight Connector 21"/>
            <p:cNvCxnSpPr>
              <a:stCxn id="21" idx="0"/>
            </p:cNvCxnSpPr>
            <p:nvPr/>
          </p:nvCxnSpPr>
          <p:spPr>
            <a:xfrm flipV="1">
              <a:off x="4195247" y="4419600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460885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H5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18085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H6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" name="Straight Connector 24"/>
            <p:cNvCxnSpPr>
              <a:stCxn id="23" idx="0"/>
            </p:cNvCxnSpPr>
            <p:nvPr/>
          </p:nvCxnSpPr>
          <p:spPr>
            <a:xfrm flipH="1" flipV="1">
              <a:off x="4645550" y="4419600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0"/>
            </p:cNvCxnSpPr>
            <p:nvPr/>
          </p:nvCxnSpPr>
          <p:spPr>
            <a:xfrm flipH="1" flipV="1">
              <a:off x="4645550" y="4419600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3622685" y="2124177"/>
              <a:ext cx="545969" cy="678181"/>
              <a:chOff x="1027560" y="1988818"/>
              <a:chExt cx="545969" cy="678181"/>
            </a:xfrm>
          </p:grpSpPr>
          <p:sp>
            <p:nvSpPr>
              <p:cNvPr id="28" name="Cube 27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747082" y="4333601"/>
              <a:ext cx="978209" cy="243008"/>
              <a:chOff x="5220661" y="3675707"/>
              <a:chExt cx="978209" cy="24300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3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4168476" y="4333601"/>
              <a:ext cx="978209" cy="243008"/>
              <a:chOff x="5220661" y="3675707"/>
              <a:chExt cx="978209" cy="243008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5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6" name="Group 75"/>
            <p:cNvGrpSpPr/>
            <p:nvPr/>
          </p:nvGrpSpPr>
          <p:grpSpPr>
            <a:xfrm>
              <a:off x="4486020" y="2128098"/>
              <a:ext cx="545969" cy="678181"/>
              <a:chOff x="1027560" y="1988818"/>
              <a:chExt cx="545969" cy="678181"/>
            </a:xfrm>
          </p:grpSpPr>
          <p:sp>
            <p:nvSpPr>
              <p:cNvPr id="77" name="Cube 76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9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5362716" y="2141219"/>
              <a:ext cx="545969" cy="678181"/>
              <a:chOff x="1027560" y="1988818"/>
              <a:chExt cx="545969" cy="678181"/>
            </a:xfrm>
          </p:grpSpPr>
          <p:sp>
            <p:nvSpPr>
              <p:cNvPr id="82" name="Cube 81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83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4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5449362" y="5333999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H7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7" name="Straight Connector 86"/>
            <p:cNvCxnSpPr>
              <a:stCxn id="86" idx="0"/>
            </p:cNvCxnSpPr>
            <p:nvPr/>
          </p:nvCxnSpPr>
          <p:spPr>
            <a:xfrm flipV="1">
              <a:off x="5640924" y="4419599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5906562" y="5333999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H8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363762" y="5333999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H9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90" name="Straight Connector 89"/>
            <p:cNvCxnSpPr>
              <a:stCxn id="88" idx="0"/>
            </p:cNvCxnSpPr>
            <p:nvPr/>
          </p:nvCxnSpPr>
          <p:spPr>
            <a:xfrm flipH="1" flipV="1">
              <a:off x="6093350" y="4419599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9" idx="0"/>
            </p:cNvCxnSpPr>
            <p:nvPr/>
          </p:nvCxnSpPr>
          <p:spPr>
            <a:xfrm flipH="1" flipV="1">
              <a:off x="6093350" y="4419599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/>
            <p:cNvGrpSpPr/>
            <p:nvPr/>
          </p:nvGrpSpPr>
          <p:grpSpPr>
            <a:xfrm>
              <a:off x="5579365" y="4342092"/>
              <a:ext cx="978209" cy="243008"/>
              <a:chOff x="5220661" y="3675707"/>
              <a:chExt cx="978209" cy="243008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9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DC Fabric: Just a Giant </a:t>
            </a:r>
            <a:r>
              <a:rPr lang="en-US" dirty="0"/>
              <a:t>S</a:t>
            </a:r>
            <a:r>
              <a:rPr lang="en-US" dirty="0" smtClean="0"/>
              <a:t>witch!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66"/>
    </mc:Choice>
    <mc:Fallback xmlns="">
      <p:transition xmlns:p14="http://schemas.microsoft.com/office/powerpoint/2010/main" spd="slow" advClick="0" advTm="96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roup 353"/>
          <p:cNvGrpSpPr/>
          <p:nvPr/>
        </p:nvGrpSpPr>
        <p:grpSpPr>
          <a:xfrm>
            <a:off x="4636321" y="1826677"/>
            <a:ext cx="3059879" cy="4193123"/>
            <a:chOff x="4636321" y="1826677"/>
            <a:chExt cx="3059879" cy="4193123"/>
          </a:xfrm>
        </p:grpSpPr>
        <p:sp>
          <p:nvSpPr>
            <p:cNvPr id="116" name="Rectangle 115"/>
            <p:cNvSpPr/>
            <p:nvPr/>
          </p:nvSpPr>
          <p:spPr>
            <a:xfrm rot="16200000" flipH="1">
              <a:off x="7323440" y="183704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H1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7" name="Straight Connector 116"/>
            <p:cNvCxnSpPr>
              <a:stCxn id="116" idx="0"/>
            </p:cNvCxnSpPr>
            <p:nvPr/>
          </p:nvCxnSpPr>
          <p:spPr>
            <a:xfrm rot="16200000" flipH="1" flipV="1">
              <a:off x="6650390" y="1787252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rot="16200000" flipH="1" flipV="1">
              <a:off x="5223062" y="19278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rot="16200000" flipH="1" flipV="1">
              <a:off x="4803962" y="2346959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rot="16200000" flipV="1">
              <a:off x="5223062" y="26136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rot="16200000" flipH="1" flipV="1">
              <a:off x="5489762" y="3032759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rot="16200000" flipH="1" flipV="1">
              <a:off x="5070662" y="3451859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61" idx="0"/>
            </p:cNvCxnSpPr>
            <p:nvPr/>
          </p:nvCxnSpPr>
          <p:spPr>
            <a:xfrm rot="16200000" flipV="1">
              <a:off x="4461278" y="3375444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rot="16200000" flipV="1">
              <a:off x="4879816" y="3795107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61" idx="0"/>
            </p:cNvCxnSpPr>
            <p:nvPr/>
          </p:nvCxnSpPr>
          <p:spPr>
            <a:xfrm rot="16200000" flipV="1">
              <a:off x="5299478" y="4213644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 rot="16200000" flipH="1">
              <a:off x="7323440" y="229424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H2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 rot="16200000" flipH="1">
              <a:off x="7323440" y="275144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H3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29" name="Straight Connector 128"/>
            <p:cNvCxnSpPr>
              <a:stCxn id="127" idx="0"/>
            </p:cNvCxnSpPr>
            <p:nvPr/>
          </p:nvCxnSpPr>
          <p:spPr>
            <a:xfrm rot="16200000" flipV="1">
              <a:off x="6874216" y="2015852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28" idx="0"/>
            </p:cNvCxnSpPr>
            <p:nvPr/>
          </p:nvCxnSpPr>
          <p:spPr>
            <a:xfrm rot="16200000" flipV="1">
              <a:off x="6645616" y="2244452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130"/>
            <p:cNvSpPr/>
            <p:nvPr/>
          </p:nvSpPr>
          <p:spPr>
            <a:xfrm rot="16200000" flipH="1">
              <a:off x="7323440" y="3286963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H4</a:t>
              </a:r>
            </a:p>
          </p:txBody>
        </p:sp>
        <p:cxnSp>
          <p:nvCxnSpPr>
            <p:cNvPr id="132" name="Straight Connector 131"/>
            <p:cNvCxnSpPr>
              <a:stCxn id="131" idx="0"/>
            </p:cNvCxnSpPr>
            <p:nvPr/>
          </p:nvCxnSpPr>
          <p:spPr>
            <a:xfrm rot="16200000" flipH="1" flipV="1">
              <a:off x="6651451" y="3236113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 rot="16200000" flipH="1">
              <a:off x="7323440" y="3744163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H5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 rot="16200000" flipH="1">
              <a:off x="7323440" y="4201363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H6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35" name="Straight Connector 134"/>
            <p:cNvCxnSpPr>
              <a:stCxn id="133" idx="0"/>
            </p:cNvCxnSpPr>
            <p:nvPr/>
          </p:nvCxnSpPr>
          <p:spPr>
            <a:xfrm rot="16200000" flipV="1">
              <a:off x="6873154" y="3464713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34" idx="0"/>
            </p:cNvCxnSpPr>
            <p:nvPr/>
          </p:nvCxnSpPr>
          <p:spPr>
            <a:xfrm rot="16200000" flipV="1">
              <a:off x="6644554" y="3693313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177"/>
            <p:cNvSpPr/>
            <p:nvPr/>
          </p:nvSpPr>
          <p:spPr>
            <a:xfrm rot="16200000" flipH="1">
              <a:off x="5965803" y="3808991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7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2" name="Rectangle 141"/>
            <p:cNvSpPr/>
            <p:nvPr/>
          </p:nvSpPr>
          <p:spPr>
            <a:xfrm rot="16200000" flipH="1">
              <a:off x="7323439" y="473264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H7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3" name="Straight Connector 142"/>
            <p:cNvCxnSpPr>
              <a:stCxn id="142" idx="0"/>
            </p:cNvCxnSpPr>
            <p:nvPr/>
          </p:nvCxnSpPr>
          <p:spPr>
            <a:xfrm rot="16200000" flipH="1" flipV="1">
              <a:off x="6650389" y="4682852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/>
            <p:cNvSpPr/>
            <p:nvPr/>
          </p:nvSpPr>
          <p:spPr>
            <a:xfrm rot="16200000" flipH="1">
              <a:off x="7323439" y="518984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H8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 rot="16200000" flipH="1">
              <a:off x="7323439" y="564704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H9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46" name="Straight Connector 145"/>
            <p:cNvCxnSpPr>
              <a:stCxn id="144" idx="0"/>
            </p:cNvCxnSpPr>
            <p:nvPr/>
          </p:nvCxnSpPr>
          <p:spPr>
            <a:xfrm rot="16200000" flipV="1">
              <a:off x="6874215" y="4911452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45" idx="0"/>
            </p:cNvCxnSpPr>
            <p:nvPr/>
          </p:nvCxnSpPr>
          <p:spPr>
            <a:xfrm rot="16200000" flipV="1">
              <a:off x="6645615" y="5140052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 148"/>
            <p:cNvSpPr/>
            <p:nvPr/>
          </p:nvSpPr>
          <p:spPr>
            <a:xfrm rot="16200000" flipH="1">
              <a:off x="5974294" y="5219880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5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4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0" name="Straight Arrow Connector 119"/>
            <p:cNvCxnSpPr/>
            <p:nvPr/>
          </p:nvCxnSpPr>
          <p:spPr>
            <a:xfrm rot="16200000" flipH="1" flipV="1">
              <a:off x="4384862" y="2766059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Rectangle 198"/>
            <p:cNvSpPr/>
            <p:nvPr/>
          </p:nvSpPr>
          <p:spPr>
            <a:xfrm rot="16200000" flipH="1">
              <a:off x="5965803" y="2387597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0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3" name="Group 352"/>
          <p:cNvGrpSpPr/>
          <p:nvPr/>
        </p:nvGrpSpPr>
        <p:grpSpPr>
          <a:xfrm>
            <a:off x="1246983" y="1826677"/>
            <a:ext cx="3059877" cy="4193123"/>
            <a:chOff x="1399382" y="1978991"/>
            <a:chExt cx="3059877" cy="4193123"/>
          </a:xfrm>
        </p:grpSpPr>
        <p:grpSp>
          <p:nvGrpSpPr>
            <p:cNvPr id="256" name="Group 255"/>
            <p:cNvGrpSpPr/>
            <p:nvPr/>
          </p:nvGrpSpPr>
          <p:grpSpPr>
            <a:xfrm>
              <a:off x="2599978" y="2666914"/>
              <a:ext cx="1859281" cy="2871458"/>
              <a:chOff x="2447578" y="2514514"/>
              <a:chExt cx="1859281" cy="2871458"/>
            </a:xfrm>
          </p:grpSpPr>
          <p:cxnSp>
            <p:nvCxnSpPr>
              <p:cNvPr id="257" name="Straight Arrow Connector 256"/>
              <p:cNvCxnSpPr/>
              <p:nvPr/>
            </p:nvCxnSpPr>
            <p:spPr>
              <a:xfrm rot="5400000" flipV="1">
                <a:off x="3034319" y="19277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/>
              <p:nvPr/>
            </p:nvCxnSpPr>
            <p:spPr>
              <a:xfrm rot="5400000" flipV="1">
                <a:off x="2615219" y="2346873"/>
                <a:ext cx="15240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Arrow Connector 258"/>
              <p:cNvCxnSpPr/>
              <p:nvPr/>
            </p:nvCxnSpPr>
            <p:spPr>
              <a:xfrm rot="5400000" flipV="1">
                <a:off x="2196119" y="2765973"/>
                <a:ext cx="23622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Arrow Connector 259"/>
              <p:cNvCxnSpPr/>
              <p:nvPr/>
            </p:nvCxnSpPr>
            <p:spPr>
              <a:xfrm rot="5400000" flipH="1" flipV="1">
                <a:off x="3034319" y="26135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Arrow Connector 260"/>
              <p:cNvCxnSpPr/>
              <p:nvPr/>
            </p:nvCxnSpPr>
            <p:spPr>
              <a:xfrm rot="5400000" flipV="1">
                <a:off x="3301019" y="3032673"/>
                <a:ext cx="1524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Arrow Connector 261"/>
              <p:cNvCxnSpPr/>
              <p:nvPr/>
            </p:nvCxnSpPr>
            <p:spPr>
              <a:xfrm rot="5400000" flipV="1">
                <a:off x="2881919" y="3451773"/>
                <a:ext cx="9906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Arrow Connector 262"/>
              <p:cNvCxnSpPr>
                <a:stCxn id="302" idx="0"/>
              </p:cNvCxnSpPr>
              <p:nvPr/>
            </p:nvCxnSpPr>
            <p:spPr>
              <a:xfrm rot="5400000" flipH="1" flipV="1">
                <a:off x="2296245" y="3375358"/>
                <a:ext cx="21856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Arrow Connector 263"/>
              <p:cNvCxnSpPr/>
              <p:nvPr/>
            </p:nvCxnSpPr>
            <p:spPr>
              <a:xfrm rot="5400000" flipH="1" flipV="1">
                <a:off x="2730927" y="3795021"/>
                <a:ext cx="1332439" cy="181942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Arrow Connector 264"/>
              <p:cNvCxnSpPr>
                <a:stCxn id="302" idx="0"/>
              </p:cNvCxnSpPr>
              <p:nvPr/>
            </p:nvCxnSpPr>
            <p:spPr>
              <a:xfrm rot="5400000" flipH="1" flipV="1">
                <a:off x="3134445" y="4213558"/>
                <a:ext cx="5092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265"/>
            <p:cNvGrpSpPr/>
            <p:nvPr/>
          </p:nvGrpSpPr>
          <p:grpSpPr>
            <a:xfrm>
              <a:off x="1399382" y="1978991"/>
              <a:ext cx="362398" cy="4193123"/>
              <a:chOff x="1246982" y="1826591"/>
              <a:chExt cx="362398" cy="4193123"/>
            </a:xfrm>
          </p:grpSpPr>
          <p:sp>
            <p:nvSpPr>
              <p:cNvPr id="267" name="Rectangle 266"/>
              <p:cNvSpPr/>
              <p:nvPr/>
            </p:nvSpPr>
            <p:spPr>
              <a:xfrm rot="5400000">
                <a:off x="1236619" y="1836954"/>
                <a:ext cx="383123" cy="362397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H1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 rot="5400000">
                <a:off x="1236619" y="2294154"/>
                <a:ext cx="383123" cy="362397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H2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>
              <a:xfrm rot="5400000">
                <a:off x="1236619" y="2751354"/>
                <a:ext cx="383123" cy="362397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</a:rPr>
                  <a:t>H3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>
              <a:xfrm rot="5400000">
                <a:off x="1236619" y="3286877"/>
                <a:ext cx="383123" cy="362397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0" kern="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H4</a:t>
                </a:r>
              </a:p>
            </p:txBody>
          </p:sp>
          <p:sp>
            <p:nvSpPr>
              <p:cNvPr id="271" name="Rectangle 270"/>
              <p:cNvSpPr/>
              <p:nvPr/>
            </p:nvSpPr>
            <p:spPr>
              <a:xfrm rot="5400000">
                <a:off x="1236619" y="3744077"/>
                <a:ext cx="383123" cy="362397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</a:rPr>
                  <a:t>H5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>
              <a:xfrm rot="5400000">
                <a:off x="1236619" y="4201277"/>
                <a:ext cx="383123" cy="362397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</a:rPr>
                  <a:t>H6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>
              <a:xfrm rot="5400000">
                <a:off x="1236620" y="4732554"/>
                <a:ext cx="383123" cy="362397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H7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>
              <a:xfrm rot="5400000">
                <a:off x="1236620" y="5189754"/>
                <a:ext cx="383123" cy="362397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H8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>
              <a:xfrm rot="5400000">
                <a:off x="1236620" y="5646954"/>
                <a:ext cx="383123" cy="362397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</a:rPr>
                  <a:t>H9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76" name="Group 275"/>
            <p:cNvGrpSpPr/>
            <p:nvPr/>
          </p:nvGrpSpPr>
          <p:grpSpPr>
            <a:xfrm>
              <a:off x="1761779" y="2170553"/>
              <a:ext cx="914401" cy="3810000"/>
              <a:chOff x="1609379" y="2018153"/>
              <a:chExt cx="914401" cy="3810000"/>
            </a:xfrm>
          </p:grpSpPr>
          <p:cxnSp>
            <p:nvCxnSpPr>
              <p:cNvPr id="277" name="Straight Connector 276"/>
              <p:cNvCxnSpPr>
                <a:stCxn id="267" idx="0"/>
              </p:cNvCxnSpPr>
              <p:nvPr/>
            </p:nvCxnSpPr>
            <p:spPr>
              <a:xfrm rot="5400000" flipV="1">
                <a:off x="1840366" y="1787166"/>
                <a:ext cx="452426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>
                <a:stCxn id="268" idx="0"/>
              </p:cNvCxnSpPr>
              <p:nvPr/>
            </p:nvCxnSpPr>
            <p:spPr>
              <a:xfrm rot="5400000" flipH="1" flipV="1">
                <a:off x="2064192" y="2015766"/>
                <a:ext cx="4774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>
                <a:stCxn id="269" idx="0"/>
              </p:cNvCxnSpPr>
              <p:nvPr/>
            </p:nvCxnSpPr>
            <p:spPr>
              <a:xfrm rot="5400000" flipH="1" flipV="1">
                <a:off x="1835592" y="2244366"/>
                <a:ext cx="461974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>
                <a:stCxn id="270" idx="0"/>
              </p:cNvCxnSpPr>
              <p:nvPr/>
            </p:nvCxnSpPr>
            <p:spPr>
              <a:xfrm rot="5400000" flipV="1">
                <a:off x="1841427" y="3236027"/>
                <a:ext cx="450303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>
                <a:stCxn id="271" idx="0"/>
              </p:cNvCxnSpPr>
              <p:nvPr/>
            </p:nvCxnSpPr>
            <p:spPr>
              <a:xfrm rot="5400000" flipH="1" flipV="1">
                <a:off x="2063130" y="3464627"/>
                <a:ext cx="6897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>
                <a:stCxn id="272" idx="0"/>
              </p:cNvCxnSpPr>
              <p:nvPr/>
            </p:nvCxnSpPr>
            <p:spPr>
              <a:xfrm rot="5400000" flipH="1" flipV="1">
                <a:off x="1834530" y="3693227"/>
                <a:ext cx="464097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>
                <a:stCxn id="273" idx="0"/>
              </p:cNvCxnSpPr>
              <p:nvPr/>
            </p:nvCxnSpPr>
            <p:spPr>
              <a:xfrm rot="5400000" flipV="1">
                <a:off x="1840367" y="4682766"/>
                <a:ext cx="452426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>
                <a:stCxn id="274" idx="0"/>
              </p:cNvCxnSpPr>
              <p:nvPr/>
            </p:nvCxnSpPr>
            <p:spPr>
              <a:xfrm rot="5400000" flipH="1" flipV="1">
                <a:off x="2064193" y="4911366"/>
                <a:ext cx="4774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>
                <a:stCxn id="275" idx="0"/>
              </p:cNvCxnSpPr>
              <p:nvPr/>
            </p:nvCxnSpPr>
            <p:spPr>
              <a:xfrm rot="5400000" flipH="1" flipV="1">
                <a:off x="1835593" y="5139966"/>
                <a:ext cx="461974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2510679" y="2172310"/>
              <a:ext cx="251499" cy="3810492"/>
              <a:chOff x="2358279" y="2019910"/>
              <a:chExt cx="251499" cy="3810492"/>
            </a:xfrm>
          </p:grpSpPr>
          <p:grpSp>
            <p:nvGrpSpPr>
              <p:cNvPr id="287" name="Group 286"/>
              <p:cNvGrpSpPr/>
              <p:nvPr/>
            </p:nvGrpSpPr>
            <p:grpSpPr>
              <a:xfrm rot="5400000">
                <a:off x="1999169" y="2387511"/>
                <a:ext cx="978209" cy="243008"/>
                <a:chOff x="5220661" y="3675707"/>
                <a:chExt cx="978209" cy="243008"/>
              </a:xfrm>
            </p:grpSpPr>
            <p:sp>
              <p:nvSpPr>
                <p:cNvPr id="332" name="Rectangle 331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33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8" name="Group 287"/>
              <p:cNvGrpSpPr/>
              <p:nvPr/>
            </p:nvGrpSpPr>
            <p:grpSpPr>
              <a:xfrm rot="5400000">
                <a:off x="1999169" y="3808905"/>
                <a:ext cx="978209" cy="243008"/>
                <a:chOff x="5220661" y="3675707"/>
                <a:chExt cx="978209" cy="243008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31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9" name="Group 288"/>
              <p:cNvGrpSpPr/>
              <p:nvPr/>
            </p:nvGrpSpPr>
            <p:grpSpPr>
              <a:xfrm rot="5400000">
                <a:off x="1990678" y="5219794"/>
                <a:ext cx="978209" cy="243008"/>
                <a:chOff x="5220661" y="3675707"/>
                <a:chExt cx="978209" cy="243008"/>
              </a:xfrm>
            </p:grpSpPr>
            <p:sp>
              <p:nvSpPr>
                <p:cNvPr id="290" name="Rectangle 289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29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5" name="Group 254"/>
          <p:cNvGrpSpPr/>
          <p:nvPr/>
        </p:nvGrpSpPr>
        <p:grpSpPr>
          <a:xfrm>
            <a:off x="2447578" y="2514514"/>
            <a:ext cx="1859281" cy="2871458"/>
            <a:chOff x="2447578" y="2514514"/>
            <a:chExt cx="1859281" cy="2871458"/>
          </a:xfrm>
        </p:grpSpPr>
        <p:cxnSp>
          <p:nvCxnSpPr>
            <p:cNvPr id="9" name="Straight Arrow Connector 8"/>
            <p:cNvCxnSpPr/>
            <p:nvPr/>
          </p:nvCxnSpPr>
          <p:spPr>
            <a:xfrm rot="5400000" flipV="1">
              <a:off x="3034319" y="1927773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V="1">
              <a:off x="2615219" y="2346873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V="1">
              <a:off x="2196119" y="2765973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3034319" y="2613573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V="1">
              <a:off x="3301019" y="3032673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V="1">
              <a:off x="2881919" y="3451773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52" idx="0"/>
            </p:cNvCxnSpPr>
            <p:nvPr/>
          </p:nvCxnSpPr>
          <p:spPr>
            <a:xfrm rot="5400000" flipH="1" flipV="1">
              <a:off x="2296245" y="3375358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2730927" y="3795021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2" idx="0"/>
            </p:cNvCxnSpPr>
            <p:nvPr/>
          </p:nvCxnSpPr>
          <p:spPr>
            <a:xfrm rot="5400000" flipH="1" flipV="1">
              <a:off x="3134445" y="4213558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>
            <a:off x="1237802" y="1826591"/>
            <a:ext cx="362398" cy="4193123"/>
            <a:chOff x="1246982" y="1826591"/>
            <a:chExt cx="362398" cy="4193123"/>
          </a:xfrm>
        </p:grpSpPr>
        <p:sp>
          <p:nvSpPr>
            <p:cNvPr id="7" name="Rectangle 6"/>
            <p:cNvSpPr/>
            <p:nvPr/>
          </p:nvSpPr>
          <p:spPr>
            <a:xfrm rot="5400000">
              <a:off x="1236619" y="1836954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H1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1236619" y="2294154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H2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1236619" y="2751354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H3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1236619" y="3286877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H4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1236619" y="3744077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H5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1236619" y="4201277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H6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1236620" y="4732554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H7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1236620" y="5189754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H8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1236620" y="5646954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H9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1600199" y="2018153"/>
            <a:ext cx="914401" cy="3810000"/>
            <a:chOff x="1600199" y="2018153"/>
            <a:chExt cx="914401" cy="3810000"/>
          </a:xfrm>
        </p:grpSpPr>
        <p:cxnSp>
          <p:nvCxnSpPr>
            <p:cNvPr id="8" name="Straight Connector 7"/>
            <p:cNvCxnSpPr>
              <a:stCxn id="7" idx="0"/>
            </p:cNvCxnSpPr>
            <p:nvPr/>
          </p:nvCxnSpPr>
          <p:spPr>
            <a:xfrm rot="5400000" flipV="1">
              <a:off x="1831186" y="17871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8" idx="0"/>
            </p:cNvCxnSpPr>
            <p:nvPr/>
          </p:nvCxnSpPr>
          <p:spPr>
            <a:xfrm rot="5400000" flipH="1" flipV="1">
              <a:off x="2055012" y="20157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9" idx="0"/>
            </p:cNvCxnSpPr>
            <p:nvPr/>
          </p:nvCxnSpPr>
          <p:spPr>
            <a:xfrm rot="5400000" flipH="1" flipV="1">
              <a:off x="1826412" y="22443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2" idx="0"/>
            </p:cNvCxnSpPr>
            <p:nvPr/>
          </p:nvCxnSpPr>
          <p:spPr>
            <a:xfrm rot="5400000" flipV="1">
              <a:off x="1832247" y="3236027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0"/>
            </p:cNvCxnSpPr>
            <p:nvPr/>
          </p:nvCxnSpPr>
          <p:spPr>
            <a:xfrm rot="5400000" flipH="1" flipV="1">
              <a:off x="2053950" y="3464627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5" idx="0"/>
            </p:cNvCxnSpPr>
            <p:nvPr/>
          </p:nvCxnSpPr>
          <p:spPr>
            <a:xfrm rot="5400000" flipH="1" flipV="1">
              <a:off x="1825350" y="3693227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3" idx="0"/>
            </p:cNvCxnSpPr>
            <p:nvPr/>
          </p:nvCxnSpPr>
          <p:spPr>
            <a:xfrm rot="5400000" flipV="1">
              <a:off x="1831187" y="46827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5" idx="0"/>
            </p:cNvCxnSpPr>
            <p:nvPr/>
          </p:nvCxnSpPr>
          <p:spPr>
            <a:xfrm rot="5400000" flipH="1" flipV="1">
              <a:off x="2055013" y="49113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0"/>
            </p:cNvCxnSpPr>
            <p:nvPr/>
          </p:nvCxnSpPr>
          <p:spPr>
            <a:xfrm rot="5400000" flipH="1" flipV="1">
              <a:off x="1826413" y="51399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Group 252"/>
          <p:cNvGrpSpPr/>
          <p:nvPr/>
        </p:nvGrpSpPr>
        <p:grpSpPr>
          <a:xfrm>
            <a:off x="2358279" y="2019910"/>
            <a:ext cx="251499" cy="3810492"/>
            <a:chOff x="2358279" y="2019910"/>
            <a:chExt cx="251499" cy="3810492"/>
          </a:xfrm>
        </p:grpSpPr>
        <p:grpSp>
          <p:nvGrpSpPr>
            <p:cNvPr id="29" name="Group 28"/>
            <p:cNvGrpSpPr/>
            <p:nvPr/>
          </p:nvGrpSpPr>
          <p:grpSpPr>
            <a:xfrm rot="5400000">
              <a:off x="1999169" y="2387511"/>
              <a:ext cx="978209" cy="243008"/>
              <a:chOff x="5220661" y="3675707"/>
              <a:chExt cx="978209" cy="243008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9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/>
            <p:cNvGrpSpPr/>
            <p:nvPr/>
          </p:nvGrpSpPr>
          <p:grpSpPr>
            <a:xfrm rot="5400000">
              <a:off x="1999169" y="3808905"/>
              <a:ext cx="978209" cy="243008"/>
              <a:chOff x="5220661" y="3675707"/>
              <a:chExt cx="978209" cy="243008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7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" name="Group 38"/>
            <p:cNvGrpSpPr/>
            <p:nvPr/>
          </p:nvGrpSpPr>
          <p:grpSpPr>
            <a:xfrm rot="5400000">
              <a:off x="1990678" y="5219794"/>
              <a:ext cx="978209" cy="243008"/>
              <a:chOff x="5220661" y="3675707"/>
              <a:chExt cx="978209" cy="24300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4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8" name="Group 27"/>
          <p:cNvGrpSpPr/>
          <p:nvPr/>
        </p:nvGrpSpPr>
        <p:grpSpPr>
          <a:xfrm rot="5400000">
            <a:off x="4207127" y="2829408"/>
            <a:ext cx="545969" cy="678181"/>
            <a:chOff x="1027560" y="1988818"/>
            <a:chExt cx="545969" cy="678181"/>
          </a:xfrm>
        </p:grpSpPr>
        <p:sp>
          <p:nvSpPr>
            <p:cNvPr id="111" name="Cube 110"/>
            <p:cNvSpPr/>
            <p:nvPr/>
          </p:nvSpPr>
          <p:spPr>
            <a:xfrm flipH="1">
              <a:off x="1027560" y="198881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71574" y="2133601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3" name="Rectangle 83"/>
            <p:cNvSpPr/>
            <p:nvPr/>
          </p:nvSpPr>
          <p:spPr>
            <a:xfrm>
              <a:off x="1028484" y="2005964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Rectangle 83"/>
            <p:cNvSpPr/>
            <p:nvPr/>
          </p:nvSpPr>
          <p:spPr>
            <a:xfrm>
              <a:off x="1037545" y="1988820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rot="5400000">
            <a:off x="4203206" y="3692743"/>
            <a:ext cx="545969" cy="678181"/>
            <a:chOff x="1027560" y="1988818"/>
            <a:chExt cx="545969" cy="678181"/>
          </a:xfrm>
        </p:grpSpPr>
        <p:sp>
          <p:nvSpPr>
            <p:cNvPr id="65" name="Cube 64"/>
            <p:cNvSpPr/>
            <p:nvPr/>
          </p:nvSpPr>
          <p:spPr>
            <a:xfrm flipH="1">
              <a:off x="1027560" y="198881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71574" y="2133601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Rectangle 83"/>
            <p:cNvSpPr/>
            <p:nvPr/>
          </p:nvSpPr>
          <p:spPr>
            <a:xfrm>
              <a:off x="1028484" y="2005964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Rectangle 83"/>
            <p:cNvSpPr/>
            <p:nvPr/>
          </p:nvSpPr>
          <p:spPr>
            <a:xfrm>
              <a:off x="1037545" y="1988820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5400000">
            <a:off x="4190085" y="4569439"/>
            <a:ext cx="545969" cy="678181"/>
            <a:chOff x="1027560" y="1988818"/>
            <a:chExt cx="545969" cy="678181"/>
          </a:xfrm>
        </p:grpSpPr>
        <p:sp>
          <p:nvSpPr>
            <p:cNvPr id="61" name="Cube 60"/>
            <p:cNvSpPr/>
            <p:nvPr/>
          </p:nvSpPr>
          <p:spPr>
            <a:xfrm flipH="1">
              <a:off x="1027560" y="198881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71574" y="2133601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Rectangle 83"/>
            <p:cNvSpPr/>
            <p:nvPr/>
          </p:nvSpPr>
          <p:spPr>
            <a:xfrm>
              <a:off x="1028484" y="2005964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Rectangle 83"/>
            <p:cNvSpPr/>
            <p:nvPr/>
          </p:nvSpPr>
          <p:spPr>
            <a:xfrm>
              <a:off x="1037545" y="1988820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304800" y="5725180"/>
            <a:ext cx="8382000" cy="523220"/>
            <a:chOff x="228600" y="1828800"/>
            <a:chExt cx="8382000" cy="523220"/>
          </a:xfrm>
        </p:grpSpPr>
        <p:sp>
          <p:nvSpPr>
            <p:cNvPr id="357" name="TextBox 356"/>
            <p:cNvSpPr txBox="1"/>
            <p:nvPr/>
          </p:nvSpPr>
          <p:spPr>
            <a:xfrm>
              <a:off x="22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TX</a:t>
              </a:r>
              <a:endParaRPr lang="en-US" sz="280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784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</a:t>
              </a:r>
              <a:r>
                <a:rPr lang="en-US" sz="2800" dirty="0" smtClean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</a:t>
              </a:r>
              <a:endParaRPr lang="en-US" sz="280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5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DC Fabric: Just a Giant </a:t>
            </a:r>
            <a:r>
              <a:rPr lang="en-US" dirty="0"/>
              <a:t>S</a:t>
            </a:r>
            <a:r>
              <a:rPr lang="en-US" dirty="0" smtClean="0"/>
              <a:t>witch!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46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0"/>
    </mc:Choice>
    <mc:Fallback xmlns="">
      <p:transition xmlns:p14="http://schemas.microsoft.com/office/powerpoint/2010/main" spd="slow" advTm="523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66875 0.0057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37" y="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7856E-6 L 0.43663 0.0055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8006E-6 L 0.51563 0.0057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4508E-6 L 0.23906 0.0018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DC Fabric: Just a Giant </a:t>
            </a:r>
            <a:r>
              <a:rPr lang="en-US" dirty="0"/>
              <a:t>S</a:t>
            </a:r>
            <a:r>
              <a:rPr lang="en-US" dirty="0" smtClean="0"/>
              <a:t>witch!</a:t>
            </a:r>
            <a:endParaRPr lang="en-US" dirty="0"/>
          </a:p>
        </p:txBody>
      </p:sp>
      <p:sp>
        <p:nvSpPr>
          <p:cNvPr id="359" name="Rectangle 358"/>
          <p:cNvSpPr/>
          <p:nvPr/>
        </p:nvSpPr>
        <p:spPr>
          <a:xfrm rot="16200000" flipH="1">
            <a:off x="7323440" y="18370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H1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60" name="Straight Connector 359"/>
          <p:cNvCxnSpPr>
            <a:stCxn id="359" idx="0"/>
          </p:cNvCxnSpPr>
          <p:nvPr/>
        </p:nvCxnSpPr>
        <p:spPr>
          <a:xfrm rot="16200000" flipH="1" flipV="1">
            <a:off x="6650390" y="1787252"/>
            <a:ext cx="452426" cy="91440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1" name="Rectangle 360"/>
          <p:cNvSpPr/>
          <p:nvPr/>
        </p:nvSpPr>
        <p:spPr>
          <a:xfrm rot="16200000" flipH="1">
            <a:off x="7323440" y="22942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H2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2" name="Rectangle 361"/>
          <p:cNvSpPr/>
          <p:nvPr/>
        </p:nvSpPr>
        <p:spPr>
          <a:xfrm rot="16200000" flipH="1">
            <a:off x="7323440" y="27514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H3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63" name="Straight Connector 362"/>
          <p:cNvCxnSpPr>
            <a:stCxn id="361" idx="0"/>
          </p:cNvCxnSpPr>
          <p:nvPr/>
        </p:nvCxnSpPr>
        <p:spPr>
          <a:xfrm rot="16200000" flipV="1">
            <a:off x="6874216" y="2015852"/>
            <a:ext cx="47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>
            <a:stCxn id="362" idx="0"/>
          </p:cNvCxnSpPr>
          <p:nvPr/>
        </p:nvCxnSpPr>
        <p:spPr>
          <a:xfrm rot="16200000" flipV="1">
            <a:off x="6645616" y="2244452"/>
            <a:ext cx="4619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5" name="Rectangle 364"/>
          <p:cNvSpPr/>
          <p:nvPr/>
        </p:nvSpPr>
        <p:spPr>
          <a:xfrm rot="16200000" flipH="1">
            <a:off x="7323440" y="3286963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H4</a:t>
            </a:r>
          </a:p>
        </p:txBody>
      </p:sp>
      <p:cxnSp>
        <p:nvCxnSpPr>
          <p:cNvPr id="366" name="Straight Connector 365"/>
          <p:cNvCxnSpPr>
            <a:stCxn id="365" idx="0"/>
          </p:cNvCxnSpPr>
          <p:nvPr/>
        </p:nvCxnSpPr>
        <p:spPr>
          <a:xfrm rot="16200000" flipH="1" flipV="1">
            <a:off x="6651451" y="3236113"/>
            <a:ext cx="450303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7" name="Rectangle 366"/>
          <p:cNvSpPr/>
          <p:nvPr/>
        </p:nvSpPr>
        <p:spPr>
          <a:xfrm rot="16200000" flipH="1">
            <a:off x="7323440" y="37441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H5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8" name="Rectangle 367"/>
          <p:cNvSpPr/>
          <p:nvPr/>
        </p:nvSpPr>
        <p:spPr>
          <a:xfrm rot="16200000" flipH="1">
            <a:off x="7323440" y="42013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H6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69" name="Straight Connector 368"/>
          <p:cNvCxnSpPr>
            <a:stCxn id="367" idx="0"/>
          </p:cNvCxnSpPr>
          <p:nvPr/>
        </p:nvCxnSpPr>
        <p:spPr>
          <a:xfrm rot="16200000" flipV="1">
            <a:off x="6873154" y="3464713"/>
            <a:ext cx="6897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>
            <a:stCxn id="368" idx="0"/>
          </p:cNvCxnSpPr>
          <p:nvPr/>
        </p:nvCxnSpPr>
        <p:spPr>
          <a:xfrm rot="16200000" flipV="1">
            <a:off x="6644554" y="3693313"/>
            <a:ext cx="464097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1" name="Rectangle 370"/>
          <p:cNvSpPr/>
          <p:nvPr/>
        </p:nvSpPr>
        <p:spPr>
          <a:xfrm rot="16200000" flipH="1">
            <a:off x="7323439" y="47326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H7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72" name="Straight Connector 371"/>
          <p:cNvCxnSpPr>
            <a:stCxn id="371" idx="0"/>
          </p:cNvCxnSpPr>
          <p:nvPr/>
        </p:nvCxnSpPr>
        <p:spPr>
          <a:xfrm rot="16200000" flipH="1" flipV="1">
            <a:off x="6650389" y="4682852"/>
            <a:ext cx="452426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3" name="Rectangle 372"/>
          <p:cNvSpPr/>
          <p:nvPr/>
        </p:nvSpPr>
        <p:spPr>
          <a:xfrm rot="16200000" flipH="1">
            <a:off x="7323439" y="51898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H8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4" name="Rectangle 373"/>
          <p:cNvSpPr/>
          <p:nvPr/>
        </p:nvSpPr>
        <p:spPr>
          <a:xfrm rot="16200000" flipH="1">
            <a:off x="7323439" y="56470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H9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75" name="Straight Connector 374"/>
          <p:cNvCxnSpPr>
            <a:stCxn id="373" idx="0"/>
          </p:cNvCxnSpPr>
          <p:nvPr/>
        </p:nvCxnSpPr>
        <p:spPr>
          <a:xfrm rot="16200000" flipV="1">
            <a:off x="6874215" y="4911452"/>
            <a:ext cx="47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>
            <a:stCxn id="374" idx="0"/>
          </p:cNvCxnSpPr>
          <p:nvPr/>
        </p:nvCxnSpPr>
        <p:spPr>
          <a:xfrm rot="16200000" flipV="1">
            <a:off x="6645615" y="5140052"/>
            <a:ext cx="4619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7" name="Rectangle 376"/>
          <p:cNvSpPr/>
          <p:nvPr/>
        </p:nvSpPr>
        <p:spPr>
          <a:xfrm rot="5400000">
            <a:off x="1236620" y="18370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H1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8" name="Rectangle 377"/>
          <p:cNvSpPr/>
          <p:nvPr/>
        </p:nvSpPr>
        <p:spPr>
          <a:xfrm rot="5400000">
            <a:off x="1236620" y="22942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H2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9" name="Rectangle 378"/>
          <p:cNvSpPr/>
          <p:nvPr/>
        </p:nvSpPr>
        <p:spPr>
          <a:xfrm rot="5400000">
            <a:off x="1236620" y="27514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H3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0" name="Rectangle 379"/>
          <p:cNvSpPr/>
          <p:nvPr/>
        </p:nvSpPr>
        <p:spPr>
          <a:xfrm rot="5400000">
            <a:off x="1236620" y="3286963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H4</a:t>
            </a:r>
          </a:p>
        </p:txBody>
      </p:sp>
      <p:sp>
        <p:nvSpPr>
          <p:cNvPr id="381" name="Rectangle 380"/>
          <p:cNvSpPr/>
          <p:nvPr/>
        </p:nvSpPr>
        <p:spPr>
          <a:xfrm rot="5400000">
            <a:off x="1236620" y="37441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H5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2" name="Rectangle 381"/>
          <p:cNvSpPr/>
          <p:nvPr/>
        </p:nvSpPr>
        <p:spPr>
          <a:xfrm rot="5400000">
            <a:off x="1236620" y="42013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H6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3" name="Rectangle 382"/>
          <p:cNvSpPr/>
          <p:nvPr/>
        </p:nvSpPr>
        <p:spPr>
          <a:xfrm rot="5400000">
            <a:off x="1236621" y="47326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H7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4" name="Rectangle 383"/>
          <p:cNvSpPr/>
          <p:nvPr/>
        </p:nvSpPr>
        <p:spPr>
          <a:xfrm rot="5400000">
            <a:off x="1236621" y="51898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H8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5" name="Rectangle 384"/>
          <p:cNvSpPr/>
          <p:nvPr/>
        </p:nvSpPr>
        <p:spPr>
          <a:xfrm rot="5400000">
            <a:off x="1236621" y="56470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H9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86" name="Group 385"/>
          <p:cNvGrpSpPr/>
          <p:nvPr/>
        </p:nvGrpSpPr>
        <p:grpSpPr>
          <a:xfrm>
            <a:off x="1609380" y="2018239"/>
            <a:ext cx="914401" cy="3810000"/>
            <a:chOff x="1609379" y="2018153"/>
            <a:chExt cx="914401" cy="3810000"/>
          </a:xfrm>
        </p:grpSpPr>
        <p:cxnSp>
          <p:nvCxnSpPr>
            <p:cNvPr id="387" name="Straight Connector 386"/>
            <p:cNvCxnSpPr>
              <a:stCxn id="377" idx="0"/>
            </p:cNvCxnSpPr>
            <p:nvPr/>
          </p:nvCxnSpPr>
          <p:spPr>
            <a:xfrm rot="5400000" flipV="1">
              <a:off x="1840366" y="17871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378" idx="0"/>
            </p:cNvCxnSpPr>
            <p:nvPr/>
          </p:nvCxnSpPr>
          <p:spPr>
            <a:xfrm rot="5400000" flipH="1" flipV="1">
              <a:off x="2064192" y="20157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379" idx="0"/>
            </p:cNvCxnSpPr>
            <p:nvPr/>
          </p:nvCxnSpPr>
          <p:spPr>
            <a:xfrm rot="5400000" flipH="1" flipV="1">
              <a:off x="1835592" y="22443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380" idx="0"/>
            </p:cNvCxnSpPr>
            <p:nvPr/>
          </p:nvCxnSpPr>
          <p:spPr>
            <a:xfrm rot="5400000" flipV="1">
              <a:off x="1841427" y="3236027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381" idx="0"/>
            </p:cNvCxnSpPr>
            <p:nvPr/>
          </p:nvCxnSpPr>
          <p:spPr>
            <a:xfrm rot="5400000" flipH="1" flipV="1">
              <a:off x="2063130" y="3464627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382" idx="0"/>
            </p:cNvCxnSpPr>
            <p:nvPr/>
          </p:nvCxnSpPr>
          <p:spPr>
            <a:xfrm rot="5400000" flipH="1" flipV="1">
              <a:off x="1834530" y="3693227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83" idx="0"/>
            </p:cNvCxnSpPr>
            <p:nvPr/>
          </p:nvCxnSpPr>
          <p:spPr>
            <a:xfrm rot="5400000" flipV="1">
              <a:off x="1840367" y="46827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84" idx="0"/>
            </p:cNvCxnSpPr>
            <p:nvPr/>
          </p:nvCxnSpPr>
          <p:spPr>
            <a:xfrm rot="5400000" flipH="1" flipV="1">
              <a:off x="2064193" y="49113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385" idx="0"/>
            </p:cNvCxnSpPr>
            <p:nvPr/>
          </p:nvCxnSpPr>
          <p:spPr>
            <a:xfrm rot="5400000" flipH="1" flipV="1">
              <a:off x="1835593" y="51399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6" name="Group 395"/>
          <p:cNvGrpSpPr/>
          <p:nvPr/>
        </p:nvGrpSpPr>
        <p:grpSpPr>
          <a:xfrm>
            <a:off x="2358280" y="2019996"/>
            <a:ext cx="4218132" cy="3810492"/>
            <a:chOff x="2358280" y="2019996"/>
            <a:chExt cx="4218132" cy="3810492"/>
          </a:xfrm>
        </p:grpSpPr>
        <p:cxnSp>
          <p:nvCxnSpPr>
            <p:cNvPr id="397" name="Straight Arrow Connector 396"/>
            <p:cNvCxnSpPr/>
            <p:nvPr/>
          </p:nvCxnSpPr>
          <p:spPr>
            <a:xfrm rot="16200000" flipH="1" flipV="1">
              <a:off x="5223062" y="19278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 rot="16200000" flipH="1" flipV="1">
              <a:off x="4803962" y="2346959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Arrow Connector 398"/>
            <p:cNvCxnSpPr/>
            <p:nvPr/>
          </p:nvCxnSpPr>
          <p:spPr>
            <a:xfrm rot="16200000" flipV="1">
              <a:off x="5223062" y="26136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Arrow Connector 399"/>
            <p:cNvCxnSpPr/>
            <p:nvPr/>
          </p:nvCxnSpPr>
          <p:spPr>
            <a:xfrm rot="16200000" flipH="1" flipV="1">
              <a:off x="5489762" y="3032759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Arrow Connector 400"/>
            <p:cNvCxnSpPr/>
            <p:nvPr/>
          </p:nvCxnSpPr>
          <p:spPr>
            <a:xfrm rot="16200000" flipH="1" flipV="1">
              <a:off x="5070662" y="3451859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Arrow Connector 401"/>
            <p:cNvCxnSpPr>
              <a:stCxn id="438" idx="0"/>
            </p:cNvCxnSpPr>
            <p:nvPr/>
          </p:nvCxnSpPr>
          <p:spPr>
            <a:xfrm rot="16200000" flipV="1">
              <a:off x="4461278" y="3375444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Arrow Connector 402"/>
            <p:cNvCxnSpPr/>
            <p:nvPr/>
          </p:nvCxnSpPr>
          <p:spPr>
            <a:xfrm rot="16200000" flipV="1">
              <a:off x="4879816" y="3795107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Arrow Connector 403"/>
            <p:cNvCxnSpPr>
              <a:stCxn id="438" idx="0"/>
            </p:cNvCxnSpPr>
            <p:nvPr/>
          </p:nvCxnSpPr>
          <p:spPr>
            <a:xfrm rot="16200000" flipV="1">
              <a:off x="5299478" y="4213644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5" name="Rectangle 404"/>
            <p:cNvSpPr/>
            <p:nvPr/>
          </p:nvSpPr>
          <p:spPr>
            <a:xfrm rot="16200000" flipH="1">
              <a:off x="5965803" y="3808991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0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6" name="Rectangle 425"/>
            <p:cNvSpPr/>
            <p:nvPr/>
          </p:nvSpPr>
          <p:spPr>
            <a:xfrm rot="16200000" flipH="1">
              <a:off x="5957000" y="5219880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2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4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7" name="Straight Arrow Connector 446"/>
            <p:cNvCxnSpPr/>
            <p:nvPr/>
          </p:nvCxnSpPr>
          <p:spPr>
            <a:xfrm rot="16200000" flipH="1" flipV="1">
              <a:off x="4384862" y="2766059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Rectangle 447"/>
            <p:cNvSpPr/>
            <p:nvPr/>
          </p:nvSpPr>
          <p:spPr>
            <a:xfrm rot="16200000" flipH="1">
              <a:off x="5965803" y="2387597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4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9" name="Group 468"/>
            <p:cNvGrpSpPr/>
            <p:nvPr/>
          </p:nvGrpSpPr>
          <p:grpSpPr>
            <a:xfrm>
              <a:off x="2447579" y="2514600"/>
              <a:ext cx="1859281" cy="2871458"/>
              <a:chOff x="2447578" y="2514514"/>
              <a:chExt cx="1859281" cy="2871458"/>
            </a:xfrm>
          </p:grpSpPr>
          <p:cxnSp>
            <p:nvCxnSpPr>
              <p:cNvPr id="549" name="Straight Arrow Connector 548"/>
              <p:cNvCxnSpPr/>
              <p:nvPr/>
            </p:nvCxnSpPr>
            <p:spPr>
              <a:xfrm rot="5400000" flipV="1">
                <a:off x="3034319" y="19277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Arrow Connector 549"/>
              <p:cNvCxnSpPr/>
              <p:nvPr/>
            </p:nvCxnSpPr>
            <p:spPr>
              <a:xfrm rot="5400000" flipV="1">
                <a:off x="2615219" y="2346873"/>
                <a:ext cx="15240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Arrow Connector 550"/>
              <p:cNvCxnSpPr/>
              <p:nvPr/>
            </p:nvCxnSpPr>
            <p:spPr>
              <a:xfrm rot="5400000" flipV="1">
                <a:off x="2196119" y="2765973"/>
                <a:ext cx="23622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Arrow Connector 551"/>
              <p:cNvCxnSpPr/>
              <p:nvPr/>
            </p:nvCxnSpPr>
            <p:spPr>
              <a:xfrm rot="5400000" flipH="1" flipV="1">
                <a:off x="3034319" y="26135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Arrow Connector 552"/>
              <p:cNvCxnSpPr/>
              <p:nvPr/>
            </p:nvCxnSpPr>
            <p:spPr>
              <a:xfrm rot="5400000" flipV="1">
                <a:off x="3301019" y="3032673"/>
                <a:ext cx="1524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Arrow Connector 553"/>
              <p:cNvCxnSpPr/>
              <p:nvPr/>
            </p:nvCxnSpPr>
            <p:spPr>
              <a:xfrm rot="5400000" flipV="1">
                <a:off x="2881919" y="3451773"/>
                <a:ext cx="9906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Arrow Connector 554"/>
              <p:cNvCxnSpPr>
                <a:stCxn id="498" idx="0"/>
              </p:cNvCxnSpPr>
              <p:nvPr/>
            </p:nvCxnSpPr>
            <p:spPr>
              <a:xfrm rot="5400000" flipH="1" flipV="1">
                <a:off x="2296245" y="3375358"/>
                <a:ext cx="21856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Arrow Connector 555"/>
              <p:cNvCxnSpPr/>
              <p:nvPr/>
            </p:nvCxnSpPr>
            <p:spPr>
              <a:xfrm rot="5400000" flipH="1" flipV="1">
                <a:off x="2730927" y="3795021"/>
                <a:ext cx="1332439" cy="181942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Arrow Connector 556"/>
              <p:cNvCxnSpPr>
                <a:stCxn id="498" idx="0"/>
              </p:cNvCxnSpPr>
              <p:nvPr/>
            </p:nvCxnSpPr>
            <p:spPr>
              <a:xfrm rot="5400000" flipH="1" flipV="1">
                <a:off x="3134445" y="4213558"/>
                <a:ext cx="5092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0" name="Group 469"/>
            <p:cNvGrpSpPr/>
            <p:nvPr/>
          </p:nvGrpSpPr>
          <p:grpSpPr>
            <a:xfrm>
              <a:off x="2358280" y="2019996"/>
              <a:ext cx="251499" cy="3810492"/>
              <a:chOff x="2358279" y="2019910"/>
              <a:chExt cx="251499" cy="3810492"/>
            </a:xfrm>
          </p:grpSpPr>
          <p:grpSp>
            <p:nvGrpSpPr>
              <p:cNvPr id="483" name="Group 482"/>
              <p:cNvGrpSpPr/>
              <p:nvPr/>
            </p:nvGrpSpPr>
            <p:grpSpPr>
              <a:xfrm rot="5400000">
                <a:off x="1999169" y="2387511"/>
                <a:ext cx="978209" cy="243008"/>
                <a:chOff x="5220661" y="3675707"/>
                <a:chExt cx="978209" cy="243008"/>
              </a:xfrm>
            </p:grpSpPr>
            <p:sp>
              <p:nvSpPr>
                <p:cNvPr id="528" name="Rectangle 527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52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84" name="Group 483"/>
              <p:cNvGrpSpPr/>
              <p:nvPr/>
            </p:nvGrpSpPr>
            <p:grpSpPr>
              <a:xfrm rot="5400000">
                <a:off x="1994599" y="3808905"/>
                <a:ext cx="978209" cy="243008"/>
                <a:chOff x="5220661" y="3680277"/>
                <a:chExt cx="978209" cy="243008"/>
              </a:xfrm>
            </p:grpSpPr>
            <p:sp>
              <p:nvSpPr>
                <p:cNvPr id="507" name="Rectangle 506"/>
                <p:cNvSpPr/>
                <p:nvPr/>
              </p:nvSpPr>
              <p:spPr>
                <a:xfrm>
                  <a:off x="5220661" y="368027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50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85" name="Group 484"/>
              <p:cNvGrpSpPr/>
              <p:nvPr/>
            </p:nvGrpSpPr>
            <p:grpSpPr>
              <a:xfrm rot="5400000">
                <a:off x="1990678" y="5219794"/>
                <a:ext cx="978209" cy="243008"/>
                <a:chOff x="5220661" y="3675707"/>
                <a:chExt cx="978209" cy="243008"/>
              </a:xfrm>
            </p:grpSpPr>
            <p:sp>
              <p:nvSpPr>
                <p:cNvPr id="486" name="Rectangle 485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48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71" name="Cube 470"/>
            <p:cNvSpPr/>
            <p:nvPr/>
          </p:nvSpPr>
          <p:spPr>
            <a:xfrm rot="5400000" flipH="1">
              <a:off x="4207127" y="282940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7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208668" y="2975732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3" name="Rectangle 83"/>
            <p:cNvSpPr/>
            <p:nvPr/>
          </p:nvSpPr>
          <p:spPr>
            <a:xfrm rot="5400000">
              <a:off x="4412375" y="2632705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4" name="Rectangle 83"/>
            <p:cNvSpPr/>
            <p:nvPr/>
          </p:nvSpPr>
          <p:spPr>
            <a:xfrm rot="5400000">
              <a:off x="4495241" y="3101823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5" name="Cube 474"/>
            <p:cNvSpPr/>
            <p:nvPr/>
          </p:nvSpPr>
          <p:spPr>
            <a:xfrm rot="5400000" flipH="1">
              <a:off x="4203206" y="3692743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7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204747" y="3839067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7" name="Rectangle 83"/>
            <p:cNvSpPr/>
            <p:nvPr/>
          </p:nvSpPr>
          <p:spPr>
            <a:xfrm rot="5400000">
              <a:off x="4408454" y="3496040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8" name="Rectangle 83"/>
            <p:cNvSpPr/>
            <p:nvPr/>
          </p:nvSpPr>
          <p:spPr>
            <a:xfrm rot="5400000">
              <a:off x="4491320" y="3965158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9" name="Cube 478"/>
            <p:cNvSpPr/>
            <p:nvPr/>
          </p:nvSpPr>
          <p:spPr>
            <a:xfrm rot="5400000" flipH="1">
              <a:off x="4190085" y="4569439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8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191626" y="4715763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1" name="Rectangle 83"/>
            <p:cNvSpPr/>
            <p:nvPr/>
          </p:nvSpPr>
          <p:spPr>
            <a:xfrm rot="5400000">
              <a:off x="4395333" y="4372736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2" name="Rectangle 83"/>
            <p:cNvSpPr/>
            <p:nvPr/>
          </p:nvSpPr>
          <p:spPr>
            <a:xfrm rot="5400000">
              <a:off x="4478199" y="4841854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58" name="Rectangle 557"/>
          <p:cNvSpPr/>
          <p:nvPr/>
        </p:nvSpPr>
        <p:spPr>
          <a:xfrm>
            <a:off x="2350129" y="1809254"/>
            <a:ext cx="4235870" cy="42693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9" name="Rectangle 23"/>
          <p:cNvSpPr>
            <a:spLocks noChangeArrowheads="1"/>
          </p:cNvSpPr>
          <p:nvPr/>
        </p:nvSpPr>
        <p:spPr bwMode="auto">
          <a:xfrm>
            <a:off x="2298646" y="1801073"/>
            <a:ext cx="4419600" cy="41931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2400" b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60" name="Group 32"/>
          <p:cNvGrpSpPr/>
          <p:nvPr/>
        </p:nvGrpSpPr>
        <p:grpSpPr>
          <a:xfrm>
            <a:off x="2624792" y="2649400"/>
            <a:ext cx="3604331" cy="2504835"/>
            <a:chOff x="1040728" y="3511051"/>
            <a:chExt cx="2777155" cy="1642242"/>
          </a:xfrm>
          <a:effectLst/>
        </p:grpSpPr>
        <p:sp>
          <p:nvSpPr>
            <p:cNvPr id="561" name="Freeform 560"/>
            <p:cNvSpPr/>
            <p:nvPr/>
          </p:nvSpPr>
          <p:spPr>
            <a:xfrm>
              <a:off x="1040728" y="3511051"/>
              <a:ext cx="1384147" cy="818378"/>
            </a:xfrm>
            <a:custGeom>
              <a:avLst/>
              <a:gdLst>
                <a:gd name="connsiteX0" fmla="*/ 0 w 1171320"/>
                <a:gd name="connsiteY0" fmla="*/ 0 h 480831"/>
                <a:gd name="connsiteX1" fmla="*/ 715121 w 1171320"/>
                <a:gd name="connsiteY1" fmla="*/ 147948 h 480831"/>
                <a:gd name="connsiteX2" fmla="*/ 1171320 w 1171320"/>
                <a:gd name="connsiteY2" fmla="*/ 480831 h 48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320" h="480831">
                  <a:moveTo>
                    <a:pt x="0" y="0"/>
                  </a:moveTo>
                  <a:cubicBezTo>
                    <a:pt x="259950" y="33905"/>
                    <a:pt x="519901" y="67810"/>
                    <a:pt x="715121" y="147948"/>
                  </a:cubicBezTo>
                  <a:cubicBezTo>
                    <a:pt x="910341" y="228087"/>
                    <a:pt x="1040830" y="354459"/>
                    <a:pt x="1171320" y="480831"/>
                  </a:cubicBezTo>
                </a:path>
              </a:pathLst>
            </a:custGeom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2" name="Freeform 561"/>
            <p:cNvSpPr/>
            <p:nvPr/>
          </p:nvSpPr>
          <p:spPr>
            <a:xfrm flipH="1" flipV="1">
              <a:off x="2411547" y="4311599"/>
              <a:ext cx="1384147" cy="818378"/>
            </a:xfrm>
            <a:custGeom>
              <a:avLst/>
              <a:gdLst>
                <a:gd name="connsiteX0" fmla="*/ 0 w 1171320"/>
                <a:gd name="connsiteY0" fmla="*/ 0 h 480831"/>
                <a:gd name="connsiteX1" fmla="*/ 715121 w 1171320"/>
                <a:gd name="connsiteY1" fmla="*/ 147948 h 480831"/>
                <a:gd name="connsiteX2" fmla="*/ 1171320 w 1171320"/>
                <a:gd name="connsiteY2" fmla="*/ 480831 h 48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320" h="480831">
                  <a:moveTo>
                    <a:pt x="0" y="0"/>
                  </a:moveTo>
                  <a:cubicBezTo>
                    <a:pt x="259950" y="33905"/>
                    <a:pt x="519901" y="67810"/>
                    <a:pt x="715121" y="147948"/>
                  </a:cubicBezTo>
                  <a:cubicBezTo>
                    <a:pt x="910341" y="228087"/>
                    <a:pt x="1040830" y="354459"/>
                    <a:pt x="1171320" y="480831"/>
                  </a:cubicBezTo>
                </a:path>
              </a:pathLst>
            </a:custGeom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3" name="Freeform 562"/>
            <p:cNvSpPr/>
            <p:nvPr/>
          </p:nvSpPr>
          <p:spPr>
            <a:xfrm flipH="1">
              <a:off x="2433736" y="3534367"/>
              <a:ext cx="1384147" cy="818378"/>
            </a:xfrm>
            <a:custGeom>
              <a:avLst/>
              <a:gdLst>
                <a:gd name="connsiteX0" fmla="*/ 0 w 1171320"/>
                <a:gd name="connsiteY0" fmla="*/ 0 h 480831"/>
                <a:gd name="connsiteX1" fmla="*/ 715121 w 1171320"/>
                <a:gd name="connsiteY1" fmla="*/ 147948 h 480831"/>
                <a:gd name="connsiteX2" fmla="*/ 1171320 w 1171320"/>
                <a:gd name="connsiteY2" fmla="*/ 480831 h 48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320" h="480831">
                  <a:moveTo>
                    <a:pt x="0" y="0"/>
                  </a:moveTo>
                  <a:cubicBezTo>
                    <a:pt x="259950" y="33905"/>
                    <a:pt x="519901" y="67810"/>
                    <a:pt x="715121" y="147948"/>
                  </a:cubicBezTo>
                  <a:cubicBezTo>
                    <a:pt x="910341" y="228087"/>
                    <a:pt x="1040830" y="354459"/>
                    <a:pt x="1171320" y="480831"/>
                  </a:cubicBezTo>
                </a:path>
              </a:pathLst>
            </a:custGeom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4" name="Freeform 563"/>
            <p:cNvSpPr/>
            <p:nvPr/>
          </p:nvSpPr>
          <p:spPr>
            <a:xfrm flipV="1">
              <a:off x="1062916" y="4334915"/>
              <a:ext cx="1384147" cy="818378"/>
            </a:xfrm>
            <a:custGeom>
              <a:avLst/>
              <a:gdLst>
                <a:gd name="connsiteX0" fmla="*/ 0 w 1171320"/>
                <a:gd name="connsiteY0" fmla="*/ 0 h 480831"/>
                <a:gd name="connsiteX1" fmla="*/ 715121 w 1171320"/>
                <a:gd name="connsiteY1" fmla="*/ 147948 h 480831"/>
                <a:gd name="connsiteX2" fmla="*/ 1171320 w 1171320"/>
                <a:gd name="connsiteY2" fmla="*/ 480831 h 48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320" h="480831">
                  <a:moveTo>
                    <a:pt x="0" y="0"/>
                  </a:moveTo>
                  <a:cubicBezTo>
                    <a:pt x="259950" y="33905"/>
                    <a:pt x="519901" y="67810"/>
                    <a:pt x="715121" y="147948"/>
                  </a:cubicBezTo>
                  <a:cubicBezTo>
                    <a:pt x="910341" y="228087"/>
                    <a:pt x="1040830" y="354459"/>
                    <a:pt x="1171320" y="480831"/>
                  </a:cubicBezTo>
                </a:path>
              </a:pathLst>
            </a:custGeom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65" name="Rectangle 564"/>
          <p:cNvSpPr/>
          <p:nvPr/>
        </p:nvSpPr>
        <p:spPr>
          <a:xfrm>
            <a:off x="1246985" y="1826675"/>
            <a:ext cx="373586" cy="8712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6" name="Rectangle 565"/>
          <p:cNvSpPr/>
          <p:nvPr/>
        </p:nvSpPr>
        <p:spPr>
          <a:xfrm>
            <a:off x="1246985" y="3241142"/>
            <a:ext cx="373586" cy="137612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67" name="Group 566"/>
          <p:cNvGrpSpPr/>
          <p:nvPr/>
        </p:nvGrpSpPr>
        <p:grpSpPr>
          <a:xfrm>
            <a:off x="306129" y="2323301"/>
            <a:ext cx="821958" cy="1281913"/>
            <a:chOff x="306129" y="2323301"/>
            <a:chExt cx="821958" cy="1281913"/>
          </a:xfrm>
        </p:grpSpPr>
        <p:grpSp>
          <p:nvGrpSpPr>
            <p:cNvPr id="568" name="Group 567"/>
            <p:cNvGrpSpPr/>
            <p:nvPr/>
          </p:nvGrpSpPr>
          <p:grpSpPr>
            <a:xfrm>
              <a:off x="306129" y="2323301"/>
              <a:ext cx="821958" cy="1281913"/>
              <a:chOff x="-304800" y="2106301"/>
              <a:chExt cx="1501201" cy="2341253"/>
            </a:xfrm>
          </p:grpSpPr>
          <p:sp>
            <p:nvSpPr>
              <p:cNvPr id="583" name="Line 31"/>
              <p:cNvSpPr>
                <a:spLocks noChangeShapeType="1"/>
              </p:cNvSpPr>
              <p:nvPr/>
            </p:nvSpPr>
            <p:spPr bwMode="auto">
              <a:xfrm>
                <a:off x="1186393" y="2106301"/>
                <a:ext cx="0" cy="234125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4" name="Freeform 33"/>
              <p:cNvSpPr>
                <a:spLocks/>
              </p:cNvSpPr>
              <p:nvPr/>
            </p:nvSpPr>
            <p:spPr bwMode="auto">
              <a:xfrm>
                <a:off x="67989" y="2394379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5" name="Line 34"/>
              <p:cNvSpPr>
                <a:spLocks noChangeShapeType="1"/>
              </p:cNvSpPr>
              <p:nvPr/>
            </p:nvSpPr>
            <p:spPr bwMode="auto">
              <a:xfrm>
                <a:off x="-304800" y="2118062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6" name="Freeform 35"/>
              <p:cNvSpPr>
                <a:spLocks/>
              </p:cNvSpPr>
              <p:nvPr/>
            </p:nvSpPr>
            <p:spPr bwMode="auto">
              <a:xfrm>
                <a:off x="67989" y="2653909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7" name="Line 32"/>
              <p:cNvSpPr>
                <a:spLocks noChangeShapeType="1"/>
              </p:cNvSpPr>
              <p:nvPr/>
            </p:nvSpPr>
            <p:spPr bwMode="auto">
              <a:xfrm>
                <a:off x="-302372" y="4434840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8" name="Freeform 33"/>
              <p:cNvSpPr>
                <a:spLocks/>
              </p:cNvSpPr>
              <p:nvPr/>
            </p:nvSpPr>
            <p:spPr bwMode="auto">
              <a:xfrm>
                <a:off x="67988" y="2898228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9" name="Freeform 35"/>
              <p:cNvSpPr>
                <a:spLocks/>
              </p:cNvSpPr>
              <p:nvPr/>
            </p:nvSpPr>
            <p:spPr bwMode="auto">
              <a:xfrm>
                <a:off x="67988" y="3157758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0" name="Freeform 33"/>
              <p:cNvSpPr>
                <a:spLocks/>
              </p:cNvSpPr>
              <p:nvPr/>
            </p:nvSpPr>
            <p:spPr bwMode="auto">
              <a:xfrm>
                <a:off x="67988" y="3411136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1" name="Freeform 35"/>
              <p:cNvSpPr>
                <a:spLocks/>
              </p:cNvSpPr>
              <p:nvPr/>
            </p:nvSpPr>
            <p:spPr bwMode="auto">
              <a:xfrm>
                <a:off x="67988" y="3670666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2" name="Freeform 35"/>
              <p:cNvSpPr>
                <a:spLocks/>
              </p:cNvSpPr>
              <p:nvPr/>
            </p:nvSpPr>
            <p:spPr bwMode="auto">
              <a:xfrm>
                <a:off x="73667" y="3934647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3" name="Freeform 33"/>
              <p:cNvSpPr>
                <a:spLocks/>
              </p:cNvSpPr>
              <p:nvPr/>
            </p:nvSpPr>
            <p:spPr bwMode="auto">
              <a:xfrm>
                <a:off x="73667" y="4188025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9" name="Rectangle 568"/>
            <p:cNvSpPr/>
            <p:nvPr/>
          </p:nvSpPr>
          <p:spPr>
            <a:xfrm rot="5400000">
              <a:off x="1001204" y="236336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0" name="Rectangle 569"/>
            <p:cNvSpPr/>
            <p:nvPr/>
          </p:nvSpPr>
          <p:spPr>
            <a:xfrm rot="5400000">
              <a:off x="913030" y="2363365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1" name="Rectangle 570"/>
            <p:cNvSpPr/>
            <p:nvPr/>
          </p:nvSpPr>
          <p:spPr>
            <a:xfrm rot="5400000">
              <a:off x="822894" y="2363365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2" name="Rectangle 571"/>
            <p:cNvSpPr/>
            <p:nvPr/>
          </p:nvSpPr>
          <p:spPr>
            <a:xfrm rot="5400000">
              <a:off x="734720" y="2363366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3" name="Rectangle 572"/>
            <p:cNvSpPr/>
            <p:nvPr/>
          </p:nvSpPr>
          <p:spPr>
            <a:xfrm rot="5400000">
              <a:off x="999127" y="3063430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4" name="Rectangle 573"/>
            <p:cNvSpPr/>
            <p:nvPr/>
          </p:nvSpPr>
          <p:spPr>
            <a:xfrm rot="5400000">
              <a:off x="907457" y="3063936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5" name="Rectangle 574"/>
            <p:cNvSpPr/>
            <p:nvPr/>
          </p:nvSpPr>
          <p:spPr>
            <a:xfrm rot="5400000">
              <a:off x="558371" y="236336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6" name="Rectangle 575"/>
            <p:cNvSpPr/>
            <p:nvPr/>
          </p:nvSpPr>
          <p:spPr>
            <a:xfrm rot="5400000">
              <a:off x="646546" y="23642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7" name="Rectangle 576"/>
            <p:cNvSpPr/>
            <p:nvPr/>
          </p:nvSpPr>
          <p:spPr>
            <a:xfrm rot="5400000">
              <a:off x="995630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8" name="Rectangle 577"/>
            <p:cNvSpPr/>
            <p:nvPr/>
          </p:nvSpPr>
          <p:spPr>
            <a:xfrm rot="5400000">
              <a:off x="907456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9" name="Rectangle 578"/>
            <p:cNvSpPr/>
            <p:nvPr/>
          </p:nvSpPr>
          <p:spPr>
            <a:xfrm rot="5400000">
              <a:off x="815799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0" name="Rectangle 579"/>
            <p:cNvSpPr/>
            <p:nvPr/>
          </p:nvSpPr>
          <p:spPr>
            <a:xfrm rot="5400000">
              <a:off x="727625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1" name="Rectangle 580"/>
            <p:cNvSpPr/>
            <p:nvPr/>
          </p:nvSpPr>
          <p:spPr>
            <a:xfrm rot="5400000">
              <a:off x="638774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2" name="Rectangle 581"/>
            <p:cNvSpPr/>
            <p:nvPr/>
          </p:nvSpPr>
          <p:spPr>
            <a:xfrm rot="5400000">
              <a:off x="550600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94" name="Group 593"/>
          <p:cNvGrpSpPr/>
          <p:nvPr/>
        </p:nvGrpSpPr>
        <p:grpSpPr>
          <a:xfrm>
            <a:off x="1611517" y="2027976"/>
            <a:ext cx="5721790" cy="3355235"/>
            <a:chOff x="1611517" y="2027976"/>
            <a:chExt cx="5721790" cy="3355235"/>
          </a:xfrm>
        </p:grpSpPr>
        <p:sp>
          <p:nvSpPr>
            <p:cNvPr id="595" name="Freeform 594"/>
            <p:cNvSpPr/>
            <p:nvPr/>
          </p:nvSpPr>
          <p:spPr>
            <a:xfrm>
              <a:off x="1611517" y="2027976"/>
              <a:ext cx="5703683" cy="905347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3683" h="905347">
                  <a:moveTo>
                    <a:pt x="0" y="905347"/>
                  </a:moveTo>
                  <a:cubicBezTo>
                    <a:pt x="490396" y="682028"/>
                    <a:pt x="980792" y="458709"/>
                    <a:pt x="1638677" y="416460"/>
                  </a:cubicBezTo>
                  <a:cubicBezTo>
                    <a:pt x="2296562" y="374210"/>
                    <a:pt x="3269810" y="721260"/>
                    <a:pt x="3947311" y="651850"/>
                  </a:cubicBezTo>
                  <a:cubicBezTo>
                    <a:pt x="4624812" y="582440"/>
                    <a:pt x="5164247" y="291220"/>
                    <a:pt x="5703683" y="0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6" name="Freeform 595"/>
            <p:cNvSpPr/>
            <p:nvPr/>
          </p:nvSpPr>
          <p:spPr>
            <a:xfrm>
              <a:off x="1623507" y="2847551"/>
              <a:ext cx="5685576" cy="2535660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5576" h="2503340">
                  <a:moveTo>
                    <a:pt x="0" y="127357"/>
                  </a:moveTo>
                  <a:cubicBezTo>
                    <a:pt x="490396" y="-95962"/>
                    <a:pt x="1419885" y="-56156"/>
                    <a:pt x="1982709" y="493933"/>
                  </a:cubicBezTo>
                  <a:cubicBezTo>
                    <a:pt x="2545533" y="1044022"/>
                    <a:pt x="2651157" y="1859532"/>
                    <a:pt x="3268301" y="2194433"/>
                  </a:cubicBezTo>
                  <a:cubicBezTo>
                    <a:pt x="3885445" y="2529334"/>
                    <a:pt x="5046551" y="2472790"/>
                    <a:pt x="5685576" y="2503340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7" name="Freeform 596"/>
            <p:cNvSpPr/>
            <p:nvPr/>
          </p:nvSpPr>
          <p:spPr>
            <a:xfrm>
              <a:off x="1629624" y="2618263"/>
              <a:ext cx="5703683" cy="1763614"/>
            </a:xfrm>
            <a:custGeom>
              <a:avLst/>
              <a:gdLst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3974471 w 5703683"/>
                <a:gd name="connsiteY4" fmla="*/ 1187143 h 1757511"/>
                <a:gd name="connsiteX5" fmla="*/ 4970352 w 5703683"/>
                <a:gd name="connsiteY5" fmla="*/ 1413480 h 1757511"/>
                <a:gd name="connsiteX6" fmla="*/ 5703683 w 5703683"/>
                <a:gd name="connsiteY6" fmla="*/ 1757511 h 1757511"/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3938257 w 5703683"/>
                <a:gd name="connsiteY4" fmla="*/ 987967 h 1757511"/>
                <a:gd name="connsiteX5" fmla="*/ 4970352 w 5703683"/>
                <a:gd name="connsiteY5" fmla="*/ 1413480 h 1757511"/>
                <a:gd name="connsiteX6" fmla="*/ 5703683 w 5703683"/>
                <a:gd name="connsiteY6" fmla="*/ 1757511 h 1757511"/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4970352 w 5703683"/>
                <a:gd name="connsiteY4" fmla="*/ 1413480 h 1757511"/>
                <a:gd name="connsiteX5" fmla="*/ 5703683 w 5703683"/>
                <a:gd name="connsiteY5" fmla="*/ 1757511 h 1757511"/>
                <a:gd name="connsiteX0" fmla="*/ 0 w 5703683"/>
                <a:gd name="connsiteY0" fmla="*/ 317439 h 1756940"/>
                <a:gd name="connsiteX1" fmla="*/ 688063 w 5703683"/>
                <a:gd name="connsiteY1" fmla="*/ 36782 h 1756940"/>
                <a:gd name="connsiteX2" fmla="*/ 1385180 w 5703683"/>
                <a:gd name="connsiteY2" fmla="*/ 45835 h 1756940"/>
                <a:gd name="connsiteX3" fmla="*/ 3213980 w 5703683"/>
                <a:gd name="connsiteY3" fmla="*/ 426081 h 1756940"/>
                <a:gd name="connsiteX4" fmla="*/ 4970352 w 5703683"/>
                <a:gd name="connsiteY4" fmla="*/ 1412909 h 1756940"/>
                <a:gd name="connsiteX5" fmla="*/ 5703683 w 5703683"/>
                <a:gd name="connsiteY5" fmla="*/ 1756940 h 1756940"/>
                <a:gd name="connsiteX0" fmla="*/ 0 w 5703683"/>
                <a:gd name="connsiteY0" fmla="*/ 300808 h 1740309"/>
                <a:gd name="connsiteX1" fmla="*/ 688063 w 5703683"/>
                <a:gd name="connsiteY1" fmla="*/ 20151 h 1740309"/>
                <a:gd name="connsiteX2" fmla="*/ 1883121 w 5703683"/>
                <a:gd name="connsiteY2" fmla="*/ 65418 h 1740309"/>
                <a:gd name="connsiteX3" fmla="*/ 3213980 w 5703683"/>
                <a:gd name="connsiteY3" fmla="*/ 409450 h 1740309"/>
                <a:gd name="connsiteX4" fmla="*/ 4970352 w 5703683"/>
                <a:gd name="connsiteY4" fmla="*/ 1396278 h 1740309"/>
                <a:gd name="connsiteX5" fmla="*/ 5703683 w 5703683"/>
                <a:gd name="connsiteY5" fmla="*/ 1740309 h 1740309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5703683 w 5703683"/>
                <a:gd name="connsiteY4" fmla="*/ 1750212 h 1750212"/>
                <a:gd name="connsiteX0" fmla="*/ 0 w 5703683"/>
                <a:gd name="connsiteY0" fmla="*/ 336666 h 1776167"/>
                <a:gd name="connsiteX1" fmla="*/ 1041148 w 5703683"/>
                <a:gd name="connsiteY1" fmla="*/ 19795 h 1776167"/>
                <a:gd name="connsiteX2" fmla="*/ 1883121 w 5703683"/>
                <a:gd name="connsiteY2" fmla="*/ 101276 h 1776167"/>
                <a:gd name="connsiteX3" fmla="*/ 3503691 w 5703683"/>
                <a:gd name="connsiteY3" fmla="*/ 653538 h 1776167"/>
                <a:gd name="connsiteX4" fmla="*/ 5703683 w 5703683"/>
                <a:gd name="connsiteY4" fmla="*/ 1776167 h 1776167"/>
                <a:gd name="connsiteX0" fmla="*/ 0 w 5703683"/>
                <a:gd name="connsiteY0" fmla="*/ 320154 h 1759655"/>
                <a:gd name="connsiteX1" fmla="*/ 1041148 w 5703683"/>
                <a:gd name="connsiteY1" fmla="*/ 3283 h 1759655"/>
                <a:gd name="connsiteX2" fmla="*/ 2372008 w 5703683"/>
                <a:gd name="connsiteY2" fmla="*/ 184352 h 1759655"/>
                <a:gd name="connsiteX3" fmla="*/ 3503691 w 5703683"/>
                <a:gd name="connsiteY3" fmla="*/ 637026 h 1759655"/>
                <a:gd name="connsiteX4" fmla="*/ 5703683 w 5703683"/>
                <a:gd name="connsiteY4" fmla="*/ 1759655 h 1759655"/>
                <a:gd name="connsiteX0" fmla="*/ 0 w 5703683"/>
                <a:gd name="connsiteY0" fmla="*/ 324113 h 1763614"/>
                <a:gd name="connsiteX1" fmla="*/ 1041148 w 5703683"/>
                <a:gd name="connsiteY1" fmla="*/ 7242 h 1763614"/>
                <a:gd name="connsiteX2" fmla="*/ 2372008 w 5703683"/>
                <a:gd name="connsiteY2" fmla="*/ 188311 h 1763614"/>
                <a:gd name="connsiteX3" fmla="*/ 4372824 w 5703683"/>
                <a:gd name="connsiteY3" fmla="*/ 1093658 h 1763614"/>
                <a:gd name="connsiteX4" fmla="*/ 5703683 w 5703683"/>
                <a:gd name="connsiteY4" fmla="*/ 1763614 h 176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3683" h="1763614">
                  <a:moveTo>
                    <a:pt x="0" y="324113"/>
                  </a:moveTo>
                  <a:cubicBezTo>
                    <a:pt x="228600" y="206418"/>
                    <a:pt x="645813" y="29876"/>
                    <a:pt x="1041148" y="7242"/>
                  </a:cubicBezTo>
                  <a:cubicBezTo>
                    <a:pt x="1436483" y="-15392"/>
                    <a:pt x="1816729" y="7242"/>
                    <a:pt x="2372008" y="188311"/>
                  </a:cubicBezTo>
                  <a:cubicBezTo>
                    <a:pt x="2927287" y="369380"/>
                    <a:pt x="3817545" y="831107"/>
                    <a:pt x="4372824" y="1093658"/>
                  </a:cubicBezTo>
                  <a:cubicBezTo>
                    <a:pt x="4928103" y="1356209"/>
                    <a:pt x="5245351" y="1529733"/>
                    <a:pt x="5703683" y="1763614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98" name="Group 597"/>
          <p:cNvGrpSpPr/>
          <p:nvPr/>
        </p:nvGrpSpPr>
        <p:grpSpPr>
          <a:xfrm>
            <a:off x="295783" y="4280687"/>
            <a:ext cx="821958" cy="1281913"/>
            <a:chOff x="295783" y="4280687"/>
            <a:chExt cx="821958" cy="1281913"/>
          </a:xfrm>
        </p:grpSpPr>
        <p:grpSp>
          <p:nvGrpSpPr>
            <p:cNvPr id="599" name="Group 598"/>
            <p:cNvGrpSpPr/>
            <p:nvPr/>
          </p:nvGrpSpPr>
          <p:grpSpPr>
            <a:xfrm>
              <a:off x="295783" y="4280687"/>
              <a:ext cx="821958" cy="1281913"/>
              <a:chOff x="-304800" y="2106301"/>
              <a:chExt cx="1501201" cy="2341253"/>
            </a:xfrm>
          </p:grpSpPr>
          <p:sp>
            <p:nvSpPr>
              <p:cNvPr id="608" name="Line 31"/>
              <p:cNvSpPr>
                <a:spLocks noChangeShapeType="1"/>
              </p:cNvSpPr>
              <p:nvPr/>
            </p:nvSpPr>
            <p:spPr bwMode="auto">
              <a:xfrm>
                <a:off x="1186393" y="2106301"/>
                <a:ext cx="0" cy="234125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9" name="Freeform 33"/>
              <p:cNvSpPr>
                <a:spLocks/>
              </p:cNvSpPr>
              <p:nvPr/>
            </p:nvSpPr>
            <p:spPr bwMode="auto">
              <a:xfrm>
                <a:off x="67989" y="2394379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0" name="Line 34"/>
              <p:cNvSpPr>
                <a:spLocks noChangeShapeType="1"/>
              </p:cNvSpPr>
              <p:nvPr/>
            </p:nvSpPr>
            <p:spPr bwMode="auto">
              <a:xfrm>
                <a:off x="-304800" y="2118062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1" name="Freeform 35"/>
              <p:cNvSpPr>
                <a:spLocks/>
              </p:cNvSpPr>
              <p:nvPr/>
            </p:nvSpPr>
            <p:spPr bwMode="auto">
              <a:xfrm>
                <a:off x="67989" y="2653909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2" name="Line 32"/>
              <p:cNvSpPr>
                <a:spLocks noChangeShapeType="1"/>
              </p:cNvSpPr>
              <p:nvPr/>
            </p:nvSpPr>
            <p:spPr bwMode="auto">
              <a:xfrm>
                <a:off x="-302372" y="4434840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3" name="Freeform 33"/>
              <p:cNvSpPr>
                <a:spLocks/>
              </p:cNvSpPr>
              <p:nvPr/>
            </p:nvSpPr>
            <p:spPr bwMode="auto">
              <a:xfrm>
                <a:off x="67988" y="2898228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 35"/>
              <p:cNvSpPr>
                <a:spLocks/>
              </p:cNvSpPr>
              <p:nvPr/>
            </p:nvSpPr>
            <p:spPr bwMode="auto">
              <a:xfrm>
                <a:off x="67988" y="3157758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5" name="Freeform 33"/>
              <p:cNvSpPr>
                <a:spLocks/>
              </p:cNvSpPr>
              <p:nvPr/>
            </p:nvSpPr>
            <p:spPr bwMode="auto">
              <a:xfrm>
                <a:off x="67988" y="3411136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6" name="Freeform 35"/>
              <p:cNvSpPr>
                <a:spLocks/>
              </p:cNvSpPr>
              <p:nvPr/>
            </p:nvSpPr>
            <p:spPr bwMode="auto">
              <a:xfrm>
                <a:off x="67988" y="3670666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7" name="Freeform 35"/>
              <p:cNvSpPr>
                <a:spLocks/>
              </p:cNvSpPr>
              <p:nvPr/>
            </p:nvSpPr>
            <p:spPr bwMode="auto">
              <a:xfrm>
                <a:off x="73667" y="3934647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8" name="Freeform 33"/>
              <p:cNvSpPr>
                <a:spLocks/>
              </p:cNvSpPr>
              <p:nvPr/>
            </p:nvSpPr>
            <p:spPr bwMode="auto">
              <a:xfrm>
                <a:off x="73667" y="4188025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00" name="Rectangle 599"/>
            <p:cNvSpPr/>
            <p:nvPr/>
          </p:nvSpPr>
          <p:spPr>
            <a:xfrm rot="5400000">
              <a:off x="990858" y="4320750"/>
              <a:ext cx="135976" cy="88173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1" name="Rectangle 600"/>
            <p:cNvSpPr/>
            <p:nvPr/>
          </p:nvSpPr>
          <p:spPr>
            <a:xfrm rot="5400000">
              <a:off x="902684" y="4320751"/>
              <a:ext cx="135976" cy="88173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2" name="Rectangle 601"/>
            <p:cNvSpPr/>
            <p:nvPr/>
          </p:nvSpPr>
          <p:spPr>
            <a:xfrm rot="5400000">
              <a:off x="812548" y="4320751"/>
              <a:ext cx="135976" cy="88173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3" name="Rectangle 602"/>
            <p:cNvSpPr/>
            <p:nvPr/>
          </p:nvSpPr>
          <p:spPr>
            <a:xfrm rot="5400000">
              <a:off x="985284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4" name="Rectangle 603"/>
            <p:cNvSpPr/>
            <p:nvPr/>
          </p:nvSpPr>
          <p:spPr>
            <a:xfrm rot="5400000">
              <a:off x="897110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5" name="Rectangle 604"/>
            <p:cNvSpPr/>
            <p:nvPr/>
          </p:nvSpPr>
          <p:spPr>
            <a:xfrm rot="5400000">
              <a:off x="805453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6" name="Rectangle 605"/>
            <p:cNvSpPr/>
            <p:nvPr/>
          </p:nvSpPr>
          <p:spPr>
            <a:xfrm rot="5400000">
              <a:off x="717279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7" name="Rectangle 606"/>
            <p:cNvSpPr/>
            <p:nvPr/>
          </p:nvSpPr>
          <p:spPr>
            <a:xfrm rot="5400000">
              <a:off x="628428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19" name="Rectangle 618"/>
          <p:cNvSpPr/>
          <p:nvPr/>
        </p:nvSpPr>
        <p:spPr>
          <a:xfrm>
            <a:off x="1237931" y="5168586"/>
            <a:ext cx="373586" cy="8912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0" name="Rectangle 619"/>
          <p:cNvSpPr/>
          <p:nvPr/>
        </p:nvSpPr>
        <p:spPr>
          <a:xfrm>
            <a:off x="1236422" y="4644428"/>
            <a:ext cx="373586" cy="50699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621" name="Group 620"/>
          <p:cNvGrpSpPr/>
          <p:nvPr/>
        </p:nvGrpSpPr>
        <p:grpSpPr>
          <a:xfrm>
            <a:off x="1631051" y="2108020"/>
            <a:ext cx="5696980" cy="3576992"/>
            <a:chOff x="1631051" y="2108020"/>
            <a:chExt cx="5696980" cy="3576992"/>
          </a:xfrm>
        </p:grpSpPr>
        <p:sp>
          <p:nvSpPr>
            <p:cNvPr id="622" name="Freeform 621"/>
            <p:cNvSpPr/>
            <p:nvPr/>
          </p:nvSpPr>
          <p:spPr>
            <a:xfrm>
              <a:off x="1631051" y="2108020"/>
              <a:ext cx="5631256" cy="3278038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  <a:gd name="connsiteX0" fmla="*/ 0 w 5839485"/>
                <a:gd name="connsiteY0" fmla="*/ 87023 h 2454068"/>
                <a:gd name="connsiteX1" fmla="*/ 2136618 w 5839485"/>
                <a:gd name="connsiteY1" fmla="*/ 444661 h 2454068"/>
                <a:gd name="connsiteX2" fmla="*/ 3422210 w 5839485"/>
                <a:gd name="connsiteY2" fmla="*/ 2145161 h 2454068"/>
                <a:gd name="connsiteX3" fmla="*/ 5839485 w 5839485"/>
                <a:gd name="connsiteY3" fmla="*/ 2454068 h 2454068"/>
                <a:gd name="connsiteX0" fmla="*/ 0 w 5839485"/>
                <a:gd name="connsiteY0" fmla="*/ 470153 h 2845611"/>
                <a:gd name="connsiteX1" fmla="*/ 1692998 w 5839485"/>
                <a:gd name="connsiteY1" fmla="*/ 121684 h 2845611"/>
                <a:gd name="connsiteX2" fmla="*/ 3422210 w 5839485"/>
                <a:gd name="connsiteY2" fmla="*/ 2528291 h 2845611"/>
                <a:gd name="connsiteX3" fmla="*/ 5839485 w 5839485"/>
                <a:gd name="connsiteY3" fmla="*/ 2837198 h 2845611"/>
                <a:gd name="connsiteX0" fmla="*/ 0 w 5667470"/>
                <a:gd name="connsiteY0" fmla="*/ 2280923 h 4368875"/>
                <a:gd name="connsiteX1" fmla="*/ 1692998 w 5667470"/>
                <a:gd name="connsiteY1" fmla="*/ 1932454 h 4368875"/>
                <a:gd name="connsiteX2" fmla="*/ 3422210 w 5667470"/>
                <a:gd name="connsiteY2" fmla="*/ 4339061 h 4368875"/>
                <a:gd name="connsiteX3" fmla="*/ 5667470 w 5667470"/>
                <a:gd name="connsiteY3" fmla="*/ 172 h 4368875"/>
                <a:gd name="connsiteX0" fmla="*/ 0 w 5667470"/>
                <a:gd name="connsiteY0" fmla="*/ 2281396 h 2281396"/>
                <a:gd name="connsiteX1" fmla="*/ 1692998 w 5667470"/>
                <a:gd name="connsiteY1" fmla="*/ 1932927 h 2281396"/>
                <a:gd name="connsiteX2" fmla="*/ 3168713 w 5667470"/>
                <a:gd name="connsiteY2" fmla="*/ 1354218 h 2281396"/>
                <a:gd name="connsiteX3" fmla="*/ 5667470 w 5667470"/>
                <a:gd name="connsiteY3" fmla="*/ 645 h 2281396"/>
                <a:gd name="connsiteX0" fmla="*/ 0 w 5667470"/>
                <a:gd name="connsiteY0" fmla="*/ 2281361 h 2281361"/>
                <a:gd name="connsiteX1" fmla="*/ 1611517 w 5667470"/>
                <a:gd name="connsiteY1" fmla="*/ 1539617 h 2281361"/>
                <a:gd name="connsiteX2" fmla="*/ 3168713 w 5667470"/>
                <a:gd name="connsiteY2" fmla="*/ 1354183 h 2281361"/>
                <a:gd name="connsiteX3" fmla="*/ 5667470 w 5667470"/>
                <a:gd name="connsiteY3" fmla="*/ 610 h 2281361"/>
                <a:gd name="connsiteX0" fmla="*/ 0 w 5667470"/>
                <a:gd name="connsiteY0" fmla="*/ 2281665 h 2281665"/>
                <a:gd name="connsiteX1" fmla="*/ 1611517 w 5667470"/>
                <a:gd name="connsiteY1" fmla="*/ 1539921 h 2281665"/>
                <a:gd name="connsiteX2" fmla="*/ 3956364 w 5667470"/>
                <a:gd name="connsiteY2" fmla="*/ 970151 h 2281665"/>
                <a:gd name="connsiteX3" fmla="*/ 5667470 w 5667470"/>
                <a:gd name="connsiteY3" fmla="*/ 914 h 2281665"/>
                <a:gd name="connsiteX0" fmla="*/ 0 w 5667470"/>
                <a:gd name="connsiteY0" fmla="*/ 2281297 h 2281297"/>
                <a:gd name="connsiteX1" fmla="*/ 1611517 w 5667470"/>
                <a:gd name="connsiteY1" fmla="*/ 1539553 h 2281297"/>
                <a:gd name="connsiteX2" fmla="*/ 3087231 w 5667470"/>
                <a:gd name="connsiteY2" fmla="*/ 1488191 h 2281297"/>
                <a:gd name="connsiteX3" fmla="*/ 5667470 w 5667470"/>
                <a:gd name="connsiteY3" fmla="*/ 546 h 2281297"/>
                <a:gd name="connsiteX0" fmla="*/ 0 w 5667470"/>
                <a:gd name="connsiteY0" fmla="*/ 2281309 h 2281309"/>
                <a:gd name="connsiteX1" fmla="*/ 1294646 w 5667470"/>
                <a:gd name="connsiteY1" fmla="*/ 1718326 h 2281309"/>
                <a:gd name="connsiteX2" fmla="*/ 3087231 w 5667470"/>
                <a:gd name="connsiteY2" fmla="*/ 1488203 h 2281309"/>
                <a:gd name="connsiteX3" fmla="*/ 5667470 w 5667470"/>
                <a:gd name="connsiteY3" fmla="*/ 558 h 2281309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27 h 2281327"/>
                <a:gd name="connsiteX1" fmla="*/ 1466662 w 5667470"/>
                <a:gd name="connsiteY1" fmla="*/ 1682593 h 2281327"/>
                <a:gd name="connsiteX2" fmla="*/ 3259247 w 5667470"/>
                <a:gd name="connsiteY2" fmla="*/ 1443530 h 2281327"/>
                <a:gd name="connsiteX3" fmla="*/ 5667470 w 5667470"/>
                <a:gd name="connsiteY3" fmla="*/ 576 h 2281327"/>
                <a:gd name="connsiteX0" fmla="*/ 0 w 5667470"/>
                <a:gd name="connsiteY0" fmla="*/ 2308130 h 2308130"/>
                <a:gd name="connsiteX1" fmla="*/ 1466662 w 5667470"/>
                <a:gd name="connsiteY1" fmla="*/ 1709396 h 2308130"/>
                <a:gd name="connsiteX2" fmla="*/ 3259247 w 5667470"/>
                <a:gd name="connsiteY2" fmla="*/ 1470333 h 2308130"/>
                <a:gd name="connsiteX3" fmla="*/ 5667470 w 5667470"/>
                <a:gd name="connsiteY3" fmla="*/ 565 h 2308130"/>
                <a:gd name="connsiteX0" fmla="*/ 0 w 5667470"/>
                <a:gd name="connsiteY0" fmla="*/ 2307565 h 2307565"/>
                <a:gd name="connsiteX1" fmla="*/ 1466662 w 5667470"/>
                <a:gd name="connsiteY1" fmla="*/ 1708831 h 2307565"/>
                <a:gd name="connsiteX2" fmla="*/ 3259247 w 5667470"/>
                <a:gd name="connsiteY2" fmla="*/ 1469768 h 2307565"/>
                <a:gd name="connsiteX3" fmla="*/ 5667470 w 5667470"/>
                <a:gd name="connsiteY3" fmla="*/ 0 h 2307565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558828"/>
                <a:gd name="connsiteY0" fmla="*/ 2227123 h 2227123"/>
                <a:gd name="connsiteX1" fmla="*/ 1466662 w 5558828"/>
                <a:gd name="connsiteY1" fmla="*/ 1628389 h 2227123"/>
                <a:gd name="connsiteX2" fmla="*/ 3259247 w 5558828"/>
                <a:gd name="connsiteY2" fmla="*/ 1389326 h 2227123"/>
                <a:gd name="connsiteX3" fmla="*/ 5558828 w 5558828"/>
                <a:gd name="connsiteY3" fmla="*/ 0 h 2227123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259247 w 5640309"/>
                <a:gd name="connsiteY2" fmla="*/ 1434017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223034 w 5640309"/>
                <a:gd name="connsiteY2" fmla="*/ 1487645 h 2271814"/>
                <a:gd name="connsiteX3" fmla="*/ 5640309 w 5640309"/>
                <a:gd name="connsiteY3" fmla="*/ 0 h 2271814"/>
                <a:gd name="connsiteX0" fmla="*/ 0 w 5631256"/>
                <a:gd name="connsiteY0" fmla="*/ 2781284 h 2781284"/>
                <a:gd name="connsiteX1" fmla="*/ 1303700 w 5631256"/>
                <a:gd name="connsiteY1" fmla="*/ 1753522 h 2781284"/>
                <a:gd name="connsiteX2" fmla="*/ 3213981 w 5631256"/>
                <a:gd name="connsiteY2" fmla="*/ 1487645 h 2781284"/>
                <a:gd name="connsiteX3" fmla="*/ 5631256 w 5631256"/>
                <a:gd name="connsiteY3" fmla="*/ 0 h 2781284"/>
                <a:gd name="connsiteX0" fmla="*/ 0 w 5631256"/>
                <a:gd name="connsiteY0" fmla="*/ 2781284 h 3322994"/>
                <a:gd name="connsiteX1" fmla="*/ 1376128 w 5631256"/>
                <a:gd name="connsiteY1" fmla="*/ 3290870 h 3322994"/>
                <a:gd name="connsiteX2" fmla="*/ 3213981 w 5631256"/>
                <a:gd name="connsiteY2" fmla="*/ 1487645 h 3322994"/>
                <a:gd name="connsiteX3" fmla="*/ 5631256 w 5631256"/>
                <a:gd name="connsiteY3" fmla="*/ 0 h 3322994"/>
                <a:gd name="connsiteX0" fmla="*/ 0 w 5631256"/>
                <a:gd name="connsiteY0" fmla="*/ 2781284 h 3308751"/>
                <a:gd name="connsiteX1" fmla="*/ 1376128 w 5631256"/>
                <a:gd name="connsiteY1" fmla="*/ 3290870 h 3308751"/>
                <a:gd name="connsiteX2" fmla="*/ 3213981 w 5631256"/>
                <a:gd name="connsiteY2" fmla="*/ 1487645 h 3308751"/>
                <a:gd name="connsiteX3" fmla="*/ 5631256 w 5631256"/>
                <a:gd name="connsiteY3" fmla="*/ 0 h 3308751"/>
                <a:gd name="connsiteX0" fmla="*/ 0 w 5631256"/>
                <a:gd name="connsiteY0" fmla="*/ 2781284 h 3329281"/>
                <a:gd name="connsiteX1" fmla="*/ 1376128 w 5631256"/>
                <a:gd name="connsiteY1" fmla="*/ 3290870 h 3329281"/>
                <a:gd name="connsiteX2" fmla="*/ 3213981 w 5631256"/>
                <a:gd name="connsiteY2" fmla="*/ 1487645 h 3329281"/>
                <a:gd name="connsiteX3" fmla="*/ 5631256 w 5631256"/>
                <a:gd name="connsiteY3" fmla="*/ 0 h 3329281"/>
                <a:gd name="connsiteX0" fmla="*/ 0 w 5631256"/>
                <a:gd name="connsiteY0" fmla="*/ 2781284 h 3201745"/>
                <a:gd name="connsiteX1" fmla="*/ 1656785 w 5631256"/>
                <a:gd name="connsiteY1" fmla="*/ 3147861 h 3201745"/>
                <a:gd name="connsiteX2" fmla="*/ 3213981 w 5631256"/>
                <a:gd name="connsiteY2" fmla="*/ 1487645 h 3201745"/>
                <a:gd name="connsiteX3" fmla="*/ 5631256 w 5631256"/>
                <a:gd name="connsiteY3" fmla="*/ 0 h 3201745"/>
                <a:gd name="connsiteX0" fmla="*/ 0 w 5631256"/>
                <a:gd name="connsiteY0" fmla="*/ 2781284 h 3036625"/>
                <a:gd name="connsiteX1" fmla="*/ 2109459 w 5631256"/>
                <a:gd name="connsiteY1" fmla="*/ 2924409 h 3036625"/>
                <a:gd name="connsiteX2" fmla="*/ 3213981 w 5631256"/>
                <a:gd name="connsiteY2" fmla="*/ 1487645 h 3036625"/>
                <a:gd name="connsiteX3" fmla="*/ 5631256 w 5631256"/>
                <a:gd name="connsiteY3" fmla="*/ 0 h 3036625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233875"/>
                <a:gd name="connsiteX1" fmla="*/ 1548144 w 5631256"/>
                <a:gd name="connsiteY1" fmla="*/ 3147861 h 3233875"/>
                <a:gd name="connsiteX2" fmla="*/ 3431264 w 5631256"/>
                <a:gd name="connsiteY2" fmla="*/ 1407203 h 3233875"/>
                <a:gd name="connsiteX3" fmla="*/ 5631256 w 5631256"/>
                <a:gd name="connsiteY3" fmla="*/ 0 h 3233875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26812"/>
                <a:gd name="connsiteX1" fmla="*/ 1665839 w 5631256"/>
                <a:gd name="connsiteY1" fmla="*/ 3156800 h 3226812"/>
                <a:gd name="connsiteX2" fmla="*/ 3558012 w 5631256"/>
                <a:gd name="connsiteY2" fmla="*/ 1612778 h 3226812"/>
                <a:gd name="connsiteX3" fmla="*/ 5631256 w 5631256"/>
                <a:gd name="connsiteY3" fmla="*/ 0 h 3226812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1256" h="3236258">
                  <a:moveTo>
                    <a:pt x="0" y="2781284"/>
                  </a:moveTo>
                  <a:cubicBezTo>
                    <a:pt x="671466" y="3112125"/>
                    <a:pt x="1090944" y="3373896"/>
                    <a:pt x="1665839" y="3156800"/>
                  </a:cubicBezTo>
                  <a:cubicBezTo>
                    <a:pt x="2240734" y="2939704"/>
                    <a:pt x="2879002" y="2094221"/>
                    <a:pt x="3449370" y="1478707"/>
                  </a:cubicBezTo>
                  <a:cubicBezTo>
                    <a:pt x="4019738" y="863193"/>
                    <a:pt x="4974124" y="282282"/>
                    <a:pt x="5631256" y="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3" name="Freeform 622"/>
            <p:cNvSpPr/>
            <p:nvPr/>
          </p:nvSpPr>
          <p:spPr>
            <a:xfrm>
              <a:off x="1633402" y="4929737"/>
              <a:ext cx="5694629" cy="755275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  <a:gd name="connsiteX0" fmla="*/ 0 w 5839485"/>
                <a:gd name="connsiteY0" fmla="*/ 87023 h 2454068"/>
                <a:gd name="connsiteX1" fmla="*/ 2136618 w 5839485"/>
                <a:gd name="connsiteY1" fmla="*/ 444661 h 2454068"/>
                <a:gd name="connsiteX2" fmla="*/ 3422210 w 5839485"/>
                <a:gd name="connsiteY2" fmla="*/ 2145161 h 2454068"/>
                <a:gd name="connsiteX3" fmla="*/ 5839485 w 5839485"/>
                <a:gd name="connsiteY3" fmla="*/ 2454068 h 2454068"/>
                <a:gd name="connsiteX0" fmla="*/ 0 w 5839485"/>
                <a:gd name="connsiteY0" fmla="*/ 470153 h 2845611"/>
                <a:gd name="connsiteX1" fmla="*/ 1692998 w 5839485"/>
                <a:gd name="connsiteY1" fmla="*/ 121684 h 2845611"/>
                <a:gd name="connsiteX2" fmla="*/ 3422210 w 5839485"/>
                <a:gd name="connsiteY2" fmla="*/ 2528291 h 2845611"/>
                <a:gd name="connsiteX3" fmla="*/ 5839485 w 5839485"/>
                <a:gd name="connsiteY3" fmla="*/ 2837198 h 2845611"/>
                <a:gd name="connsiteX0" fmla="*/ 0 w 5667470"/>
                <a:gd name="connsiteY0" fmla="*/ 2280923 h 4368875"/>
                <a:gd name="connsiteX1" fmla="*/ 1692998 w 5667470"/>
                <a:gd name="connsiteY1" fmla="*/ 1932454 h 4368875"/>
                <a:gd name="connsiteX2" fmla="*/ 3422210 w 5667470"/>
                <a:gd name="connsiteY2" fmla="*/ 4339061 h 4368875"/>
                <a:gd name="connsiteX3" fmla="*/ 5667470 w 5667470"/>
                <a:gd name="connsiteY3" fmla="*/ 172 h 4368875"/>
                <a:gd name="connsiteX0" fmla="*/ 0 w 5667470"/>
                <a:gd name="connsiteY0" fmla="*/ 2281396 h 2281396"/>
                <a:gd name="connsiteX1" fmla="*/ 1692998 w 5667470"/>
                <a:gd name="connsiteY1" fmla="*/ 1932927 h 2281396"/>
                <a:gd name="connsiteX2" fmla="*/ 3168713 w 5667470"/>
                <a:gd name="connsiteY2" fmla="*/ 1354218 h 2281396"/>
                <a:gd name="connsiteX3" fmla="*/ 5667470 w 5667470"/>
                <a:gd name="connsiteY3" fmla="*/ 645 h 2281396"/>
                <a:gd name="connsiteX0" fmla="*/ 0 w 5667470"/>
                <a:gd name="connsiteY0" fmla="*/ 2281361 h 2281361"/>
                <a:gd name="connsiteX1" fmla="*/ 1611517 w 5667470"/>
                <a:gd name="connsiteY1" fmla="*/ 1539617 h 2281361"/>
                <a:gd name="connsiteX2" fmla="*/ 3168713 w 5667470"/>
                <a:gd name="connsiteY2" fmla="*/ 1354183 h 2281361"/>
                <a:gd name="connsiteX3" fmla="*/ 5667470 w 5667470"/>
                <a:gd name="connsiteY3" fmla="*/ 610 h 2281361"/>
                <a:gd name="connsiteX0" fmla="*/ 0 w 5667470"/>
                <a:gd name="connsiteY0" fmla="*/ 2281665 h 2281665"/>
                <a:gd name="connsiteX1" fmla="*/ 1611517 w 5667470"/>
                <a:gd name="connsiteY1" fmla="*/ 1539921 h 2281665"/>
                <a:gd name="connsiteX2" fmla="*/ 3956364 w 5667470"/>
                <a:gd name="connsiteY2" fmla="*/ 970151 h 2281665"/>
                <a:gd name="connsiteX3" fmla="*/ 5667470 w 5667470"/>
                <a:gd name="connsiteY3" fmla="*/ 914 h 2281665"/>
                <a:gd name="connsiteX0" fmla="*/ 0 w 5667470"/>
                <a:gd name="connsiteY0" fmla="*/ 2281297 h 2281297"/>
                <a:gd name="connsiteX1" fmla="*/ 1611517 w 5667470"/>
                <a:gd name="connsiteY1" fmla="*/ 1539553 h 2281297"/>
                <a:gd name="connsiteX2" fmla="*/ 3087231 w 5667470"/>
                <a:gd name="connsiteY2" fmla="*/ 1488191 h 2281297"/>
                <a:gd name="connsiteX3" fmla="*/ 5667470 w 5667470"/>
                <a:gd name="connsiteY3" fmla="*/ 546 h 2281297"/>
                <a:gd name="connsiteX0" fmla="*/ 0 w 5667470"/>
                <a:gd name="connsiteY0" fmla="*/ 2281309 h 2281309"/>
                <a:gd name="connsiteX1" fmla="*/ 1294646 w 5667470"/>
                <a:gd name="connsiteY1" fmla="*/ 1718326 h 2281309"/>
                <a:gd name="connsiteX2" fmla="*/ 3087231 w 5667470"/>
                <a:gd name="connsiteY2" fmla="*/ 1488203 h 2281309"/>
                <a:gd name="connsiteX3" fmla="*/ 5667470 w 5667470"/>
                <a:gd name="connsiteY3" fmla="*/ 558 h 2281309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27 h 2281327"/>
                <a:gd name="connsiteX1" fmla="*/ 1466662 w 5667470"/>
                <a:gd name="connsiteY1" fmla="*/ 1682593 h 2281327"/>
                <a:gd name="connsiteX2" fmla="*/ 3259247 w 5667470"/>
                <a:gd name="connsiteY2" fmla="*/ 1443530 h 2281327"/>
                <a:gd name="connsiteX3" fmla="*/ 5667470 w 5667470"/>
                <a:gd name="connsiteY3" fmla="*/ 576 h 2281327"/>
                <a:gd name="connsiteX0" fmla="*/ 0 w 5667470"/>
                <a:gd name="connsiteY0" fmla="*/ 2308130 h 2308130"/>
                <a:gd name="connsiteX1" fmla="*/ 1466662 w 5667470"/>
                <a:gd name="connsiteY1" fmla="*/ 1709396 h 2308130"/>
                <a:gd name="connsiteX2" fmla="*/ 3259247 w 5667470"/>
                <a:gd name="connsiteY2" fmla="*/ 1470333 h 2308130"/>
                <a:gd name="connsiteX3" fmla="*/ 5667470 w 5667470"/>
                <a:gd name="connsiteY3" fmla="*/ 565 h 2308130"/>
                <a:gd name="connsiteX0" fmla="*/ 0 w 5667470"/>
                <a:gd name="connsiteY0" fmla="*/ 2307565 h 2307565"/>
                <a:gd name="connsiteX1" fmla="*/ 1466662 w 5667470"/>
                <a:gd name="connsiteY1" fmla="*/ 1708831 h 2307565"/>
                <a:gd name="connsiteX2" fmla="*/ 3259247 w 5667470"/>
                <a:gd name="connsiteY2" fmla="*/ 1469768 h 2307565"/>
                <a:gd name="connsiteX3" fmla="*/ 5667470 w 5667470"/>
                <a:gd name="connsiteY3" fmla="*/ 0 h 2307565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558828"/>
                <a:gd name="connsiteY0" fmla="*/ 2227123 h 2227123"/>
                <a:gd name="connsiteX1" fmla="*/ 1466662 w 5558828"/>
                <a:gd name="connsiteY1" fmla="*/ 1628389 h 2227123"/>
                <a:gd name="connsiteX2" fmla="*/ 3259247 w 5558828"/>
                <a:gd name="connsiteY2" fmla="*/ 1389326 h 2227123"/>
                <a:gd name="connsiteX3" fmla="*/ 5558828 w 5558828"/>
                <a:gd name="connsiteY3" fmla="*/ 0 h 2227123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259247 w 5640309"/>
                <a:gd name="connsiteY2" fmla="*/ 1434017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223034 w 5640309"/>
                <a:gd name="connsiteY2" fmla="*/ 1487645 h 2271814"/>
                <a:gd name="connsiteX3" fmla="*/ 5640309 w 5640309"/>
                <a:gd name="connsiteY3" fmla="*/ 0 h 2271814"/>
                <a:gd name="connsiteX0" fmla="*/ 0 w 5631256"/>
                <a:gd name="connsiteY0" fmla="*/ 2781284 h 2781284"/>
                <a:gd name="connsiteX1" fmla="*/ 1303700 w 5631256"/>
                <a:gd name="connsiteY1" fmla="*/ 1753522 h 2781284"/>
                <a:gd name="connsiteX2" fmla="*/ 3213981 w 5631256"/>
                <a:gd name="connsiteY2" fmla="*/ 1487645 h 2781284"/>
                <a:gd name="connsiteX3" fmla="*/ 5631256 w 5631256"/>
                <a:gd name="connsiteY3" fmla="*/ 0 h 2781284"/>
                <a:gd name="connsiteX0" fmla="*/ 0 w 5631256"/>
                <a:gd name="connsiteY0" fmla="*/ 2781284 h 3322994"/>
                <a:gd name="connsiteX1" fmla="*/ 1376128 w 5631256"/>
                <a:gd name="connsiteY1" fmla="*/ 3290870 h 3322994"/>
                <a:gd name="connsiteX2" fmla="*/ 3213981 w 5631256"/>
                <a:gd name="connsiteY2" fmla="*/ 1487645 h 3322994"/>
                <a:gd name="connsiteX3" fmla="*/ 5631256 w 5631256"/>
                <a:gd name="connsiteY3" fmla="*/ 0 h 3322994"/>
                <a:gd name="connsiteX0" fmla="*/ 0 w 5631256"/>
                <a:gd name="connsiteY0" fmla="*/ 2781284 h 3308751"/>
                <a:gd name="connsiteX1" fmla="*/ 1376128 w 5631256"/>
                <a:gd name="connsiteY1" fmla="*/ 3290870 h 3308751"/>
                <a:gd name="connsiteX2" fmla="*/ 3213981 w 5631256"/>
                <a:gd name="connsiteY2" fmla="*/ 1487645 h 3308751"/>
                <a:gd name="connsiteX3" fmla="*/ 5631256 w 5631256"/>
                <a:gd name="connsiteY3" fmla="*/ 0 h 3308751"/>
                <a:gd name="connsiteX0" fmla="*/ 0 w 5631256"/>
                <a:gd name="connsiteY0" fmla="*/ 2781284 h 3329281"/>
                <a:gd name="connsiteX1" fmla="*/ 1376128 w 5631256"/>
                <a:gd name="connsiteY1" fmla="*/ 3290870 h 3329281"/>
                <a:gd name="connsiteX2" fmla="*/ 3213981 w 5631256"/>
                <a:gd name="connsiteY2" fmla="*/ 1487645 h 3329281"/>
                <a:gd name="connsiteX3" fmla="*/ 5631256 w 5631256"/>
                <a:gd name="connsiteY3" fmla="*/ 0 h 3329281"/>
                <a:gd name="connsiteX0" fmla="*/ 0 w 5631256"/>
                <a:gd name="connsiteY0" fmla="*/ 2781284 h 3201745"/>
                <a:gd name="connsiteX1" fmla="*/ 1656785 w 5631256"/>
                <a:gd name="connsiteY1" fmla="*/ 3147861 h 3201745"/>
                <a:gd name="connsiteX2" fmla="*/ 3213981 w 5631256"/>
                <a:gd name="connsiteY2" fmla="*/ 1487645 h 3201745"/>
                <a:gd name="connsiteX3" fmla="*/ 5631256 w 5631256"/>
                <a:gd name="connsiteY3" fmla="*/ 0 h 3201745"/>
                <a:gd name="connsiteX0" fmla="*/ 0 w 5631256"/>
                <a:gd name="connsiteY0" fmla="*/ 2781284 h 3036625"/>
                <a:gd name="connsiteX1" fmla="*/ 2109459 w 5631256"/>
                <a:gd name="connsiteY1" fmla="*/ 2924409 h 3036625"/>
                <a:gd name="connsiteX2" fmla="*/ 3213981 w 5631256"/>
                <a:gd name="connsiteY2" fmla="*/ 1487645 h 3036625"/>
                <a:gd name="connsiteX3" fmla="*/ 5631256 w 5631256"/>
                <a:gd name="connsiteY3" fmla="*/ 0 h 3036625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233875"/>
                <a:gd name="connsiteX1" fmla="*/ 1548144 w 5631256"/>
                <a:gd name="connsiteY1" fmla="*/ 3147861 h 3233875"/>
                <a:gd name="connsiteX2" fmla="*/ 3431264 w 5631256"/>
                <a:gd name="connsiteY2" fmla="*/ 1407203 h 3233875"/>
                <a:gd name="connsiteX3" fmla="*/ 5631256 w 5631256"/>
                <a:gd name="connsiteY3" fmla="*/ 0 h 3233875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26812"/>
                <a:gd name="connsiteX1" fmla="*/ 1665839 w 5631256"/>
                <a:gd name="connsiteY1" fmla="*/ 3156800 h 3226812"/>
                <a:gd name="connsiteX2" fmla="*/ 3558012 w 5631256"/>
                <a:gd name="connsiteY2" fmla="*/ 1612778 h 3226812"/>
                <a:gd name="connsiteX3" fmla="*/ 5631256 w 5631256"/>
                <a:gd name="connsiteY3" fmla="*/ 0 h 3226812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58416"/>
                <a:gd name="connsiteY0" fmla="*/ 2611461 h 3205085"/>
                <a:gd name="connsiteX1" fmla="*/ 1692999 w 5658416"/>
                <a:gd name="connsiteY1" fmla="*/ 3156800 h 3205085"/>
                <a:gd name="connsiteX2" fmla="*/ 3476530 w 5658416"/>
                <a:gd name="connsiteY2" fmla="*/ 1478707 h 3205085"/>
                <a:gd name="connsiteX3" fmla="*/ 5658416 w 5658416"/>
                <a:gd name="connsiteY3" fmla="*/ 0 h 3205085"/>
                <a:gd name="connsiteX0" fmla="*/ 0 w 5694629"/>
                <a:gd name="connsiteY0" fmla="*/ 1136596 h 1730220"/>
                <a:gd name="connsiteX1" fmla="*/ 1692999 w 5694629"/>
                <a:gd name="connsiteY1" fmla="*/ 1681935 h 1730220"/>
                <a:gd name="connsiteX2" fmla="*/ 3476530 w 5694629"/>
                <a:gd name="connsiteY2" fmla="*/ 3842 h 1730220"/>
                <a:gd name="connsiteX3" fmla="*/ 5694629 w 5694629"/>
                <a:gd name="connsiteY3" fmla="*/ 1143991 h 1730220"/>
                <a:gd name="connsiteX0" fmla="*/ 0 w 5694629"/>
                <a:gd name="connsiteY0" fmla="*/ 0 h 614322"/>
                <a:gd name="connsiteX1" fmla="*/ 1692999 w 5694629"/>
                <a:gd name="connsiteY1" fmla="*/ 545339 h 614322"/>
                <a:gd name="connsiteX2" fmla="*/ 4327555 w 5694629"/>
                <a:gd name="connsiteY2" fmla="*/ 547605 h 614322"/>
                <a:gd name="connsiteX3" fmla="*/ 5694629 w 5694629"/>
                <a:gd name="connsiteY3" fmla="*/ 7395 h 614322"/>
                <a:gd name="connsiteX0" fmla="*/ 0 w 5694629"/>
                <a:gd name="connsiteY0" fmla="*/ 0 h 745649"/>
                <a:gd name="connsiteX1" fmla="*/ 1692999 w 5694629"/>
                <a:gd name="connsiteY1" fmla="*/ 545339 h 745649"/>
                <a:gd name="connsiteX2" fmla="*/ 4010684 w 5694629"/>
                <a:gd name="connsiteY2" fmla="*/ 717429 h 745649"/>
                <a:gd name="connsiteX3" fmla="*/ 5694629 w 5694629"/>
                <a:gd name="connsiteY3" fmla="*/ 7395 h 74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4629" h="745649">
                  <a:moveTo>
                    <a:pt x="0" y="0"/>
                  </a:moveTo>
                  <a:cubicBezTo>
                    <a:pt x="671466" y="330841"/>
                    <a:pt x="1024552" y="425768"/>
                    <a:pt x="1692999" y="545339"/>
                  </a:cubicBezTo>
                  <a:cubicBezTo>
                    <a:pt x="2361446" y="664911"/>
                    <a:pt x="3343746" y="807086"/>
                    <a:pt x="4010684" y="717429"/>
                  </a:cubicBezTo>
                  <a:cubicBezTo>
                    <a:pt x="4677622" y="627772"/>
                    <a:pt x="5037497" y="289677"/>
                    <a:pt x="5694629" y="7395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24" name="Group 623"/>
          <p:cNvGrpSpPr/>
          <p:nvPr/>
        </p:nvGrpSpPr>
        <p:grpSpPr>
          <a:xfrm>
            <a:off x="304800" y="5725180"/>
            <a:ext cx="8382000" cy="523220"/>
            <a:chOff x="228600" y="1828800"/>
            <a:chExt cx="8382000" cy="523220"/>
          </a:xfrm>
        </p:grpSpPr>
        <p:sp>
          <p:nvSpPr>
            <p:cNvPr id="625" name="TextBox 624"/>
            <p:cNvSpPr txBox="1"/>
            <p:nvPr/>
          </p:nvSpPr>
          <p:spPr>
            <a:xfrm>
              <a:off x="22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TX</a:t>
              </a:r>
              <a:endParaRPr lang="en-US" sz="280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26" name="TextBox 625"/>
            <p:cNvSpPr txBox="1"/>
            <p:nvPr/>
          </p:nvSpPr>
          <p:spPr>
            <a:xfrm>
              <a:off x="784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</a:t>
              </a:r>
              <a:r>
                <a:rPr lang="en-US" sz="2800" dirty="0" smtClean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</a:t>
              </a:r>
              <a:endParaRPr lang="en-US" sz="280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9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57"/>
    </mc:Choice>
    <mc:Fallback xmlns="">
      <p:transition xmlns:p14="http://schemas.microsoft.com/office/powerpoint/2010/main" spd="slow" advTm="5285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" grpId="0" animBg="1"/>
      <p:bldP spid="565" grpId="0" animBg="1"/>
      <p:bldP spid="566" grpId="0" animBg="1"/>
      <p:bldP spid="619" grpId="0" animBg="1"/>
      <p:bldP spid="620" grpId="0" animBg="1"/>
      <p:bldP spid="620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>
          <a:xfrm rot="16200000" flipH="1">
            <a:off x="7323440" y="18370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H1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17" name="Straight Connector 116"/>
          <p:cNvCxnSpPr>
            <a:stCxn id="116" idx="0"/>
          </p:cNvCxnSpPr>
          <p:nvPr/>
        </p:nvCxnSpPr>
        <p:spPr>
          <a:xfrm rot="16200000" flipH="1" flipV="1">
            <a:off x="6650390" y="1787252"/>
            <a:ext cx="452426" cy="91440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 rot="16200000" flipH="1">
            <a:off x="7323440" y="22942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H2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8" name="Rectangle 127"/>
          <p:cNvSpPr/>
          <p:nvPr/>
        </p:nvSpPr>
        <p:spPr>
          <a:xfrm rot="16200000" flipH="1">
            <a:off x="7323440" y="27514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H3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9" name="Straight Connector 128"/>
          <p:cNvCxnSpPr>
            <a:stCxn id="127" idx="0"/>
          </p:cNvCxnSpPr>
          <p:nvPr/>
        </p:nvCxnSpPr>
        <p:spPr>
          <a:xfrm rot="16200000" flipV="1">
            <a:off x="6874216" y="2015852"/>
            <a:ext cx="47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28" idx="0"/>
          </p:cNvCxnSpPr>
          <p:nvPr/>
        </p:nvCxnSpPr>
        <p:spPr>
          <a:xfrm rot="16200000" flipV="1">
            <a:off x="6645616" y="2244452"/>
            <a:ext cx="4619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 rot="16200000" flipH="1">
            <a:off x="7323440" y="3286963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H4</a:t>
            </a:r>
          </a:p>
        </p:txBody>
      </p:sp>
      <p:cxnSp>
        <p:nvCxnSpPr>
          <p:cNvPr id="132" name="Straight Connector 131"/>
          <p:cNvCxnSpPr>
            <a:stCxn id="131" idx="0"/>
          </p:cNvCxnSpPr>
          <p:nvPr/>
        </p:nvCxnSpPr>
        <p:spPr>
          <a:xfrm rot="16200000" flipH="1" flipV="1">
            <a:off x="6651451" y="3236113"/>
            <a:ext cx="450303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 rot="16200000" flipH="1">
            <a:off x="7323440" y="37441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H5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4" name="Rectangle 133"/>
          <p:cNvSpPr/>
          <p:nvPr/>
        </p:nvSpPr>
        <p:spPr>
          <a:xfrm rot="16200000" flipH="1">
            <a:off x="7323440" y="42013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H6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5" name="Straight Connector 134"/>
          <p:cNvCxnSpPr>
            <a:stCxn id="133" idx="0"/>
          </p:cNvCxnSpPr>
          <p:nvPr/>
        </p:nvCxnSpPr>
        <p:spPr>
          <a:xfrm rot="16200000" flipV="1">
            <a:off x="6873154" y="3464713"/>
            <a:ext cx="6897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4" idx="0"/>
          </p:cNvCxnSpPr>
          <p:nvPr/>
        </p:nvCxnSpPr>
        <p:spPr>
          <a:xfrm rot="16200000" flipV="1">
            <a:off x="6644554" y="3693313"/>
            <a:ext cx="464097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 rot="16200000" flipH="1">
            <a:off x="7323439" y="47326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H7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43" name="Straight Connector 142"/>
          <p:cNvCxnSpPr>
            <a:stCxn id="142" idx="0"/>
          </p:cNvCxnSpPr>
          <p:nvPr/>
        </p:nvCxnSpPr>
        <p:spPr>
          <a:xfrm rot="16200000" flipH="1" flipV="1">
            <a:off x="6650389" y="4682852"/>
            <a:ext cx="452426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 rot="16200000" flipH="1">
            <a:off x="7323439" y="51898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H8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>
          <a:xfrm rot="16200000" flipH="1">
            <a:off x="7323439" y="56470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H9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6" name="Straight Connector 145"/>
          <p:cNvCxnSpPr>
            <a:stCxn id="144" idx="0"/>
          </p:cNvCxnSpPr>
          <p:nvPr/>
        </p:nvCxnSpPr>
        <p:spPr>
          <a:xfrm rot="16200000" flipV="1">
            <a:off x="6874215" y="4911452"/>
            <a:ext cx="47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45" idx="0"/>
          </p:cNvCxnSpPr>
          <p:nvPr/>
        </p:nvCxnSpPr>
        <p:spPr>
          <a:xfrm rot="16200000" flipV="1">
            <a:off x="6645615" y="5140052"/>
            <a:ext cx="4619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Rectangle 266"/>
          <p:cNvSpPr/>
          <p:nvPr/>
        </p:nvSpPr>
        <p:spPr>
          <a:xfrm rot="5400000">
            <a:off x="1236620" y="18370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H1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8" name="Rectangle 267"/>
          <p:cNvSpPr/>
          <p:nvPr/>
        </p:nvSpPr>
        <p:spPr>
          <a:xfrm rot="5400000">
            <a:off x="1236620" y="22942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H2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9" name="Rectangle 268"/>
          <p:cNvSpPr/>
          <p:nvPr/>
        </p:nvSpPr>
        <p:spPr>
          <a:xfrm rot="5400000">
            <a:off x="1236620" y="27514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H3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0" name="Rectangle 269"/>
          <p:cNvSpPr/>
          <p:nvPr/>
        </p:nvSpPr>
        <p:spPr>
          <a:xfrm rot="5400000">
            <a:off x="1236620" y="3286963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H4</a:t>
            </a:r>
          </a:p>
        </p:txBody>
      </p:sp>
      <p:sp>
        <p:nvSpPr>
          <p:cNvPr id="271" name="Rectangle 270"/>
          <p:cNvSpPr/>
          <p:nvPr/>
        </p:nvSpPr>
        <p:spPr>
          <a:xfrm rot="5400000">
            <a:off x="1236620" y="37441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H5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2" name="Rectangle 271"/>
          <p:cNvSpPr/>
          <p:nvPr/>
        </p:nvSpPr>
        <p:spPr>
          <a:xfrm rot="5400000">
            <a:off x="1236620" y="42013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H6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3" name="Rectangle 272"/>
          <p:cNvSpPr/>
          <p:nvPr/>
        </p:nvSpPr>
        <p:spPr>
          <a:xfrm rot="5400000">
            <a:off x="1236621" y="47326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H7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4" name="Rectangle 273"/>
          <p:cNvSpPr/>
          <p:nvPr/>
        </p:nvSpPr>
        <p:spPr>
          <a:xfrm rot="5400000">
            <a:off x="1236621" y="51898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H8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5" name="Rectangle 274"/>
          <p:cNvSpPr/>
          <p:nvPr/>
        </p:nvSpPr>
        <p:spPr>
          <a:xfrm rot="5400000">
            <a:off x="1236621" y="56470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H9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6" name="Group 275"/>
          <p:cNvGrpSpPr/>
          <p:nvPr/>
        </p:nvGrpSpPr>
        <p:grpSpPr>
          <a:xfrm>
            <a:off x="1609380" y="2018239"/>
            <a:ext cx="914401" cy="3810000"/>
            <a:chOff x="1609379" y="2018153"/>
            <a:chExt cx="914401" cy="3810000"/>
          </a:xfrm>
        </p:grpSpPr>
        <p:cxnSp>
          <p:nvCxnSpPr>
            <p:cNvPr id="277" name="Straight Connector 276"/>
            <p:cNvCxnSpPr>
              <a:stCxn id="267" idx="0"/>
            </p:cNvCxnSpPr>
            <p:nvPr/>
          </p:nvCxnSpPr>
          <p:spPr>
            <a:xfrm rot="5400000" flipV="1">
              <a:off x="1840366" y="17871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68" idx="0"/>
            </p:cNvCxnSpPr>
            <p:nvPr/>
          </p:nvCxnSpPr>
          <p:spPr>
            <a:xfrm rot="5400000" flipH="1" flipV="1">
              <a:off x="2064192" y="20157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69" idx="0"/>
            </p:cNvCxnSpPr>
            <p:nvPr/>
          </p:nvCxnSpPr>
          <p:spPr>
            <a:xfrm rot="5400000" flipH="1" flipV="1">
              <a:off x="1835592" y="22443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70" idx="0"/>
            </p:cNvCxnSpPr>
            <p:nvPr/>
          </p:nvCxnSpPr>
          <p:spPr>
            <a:xfrm rot="5400000" flipV="1">
              <a:off x="1841427" y="3236027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stCxn id="271" idx="0"/>
            </p:cNvCxnSpPr>
            <p:nvPr/>
          </p:nvCxnSpPr>
          <p:spPr>
            <a:xfrm rot="5400000" flipH="1" flipV="1">
              <a:off x="2063130" y="3464627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stCxn id="272" idx="0"/>
            </p:cNvCxnSpPr>
            <p:nvPr/>
          </p:nvCxnSpPr>
          <p:spPr>
            <a:xfrm rot="5400000" flipH="1" flipV="1">
              <a:off x="1834530" y="3693227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73" idx="0"/>
            </p:cNvCxnSpPr>
            <p:nvPr/>
          </p:nvCxnSpPr>
          <p:spPr>
            <a:xfrm rot="5400000" flipV="1">
              <a:off x="1840367" y="46827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74" idx="0"/>
            </p:cNvCxnSpPr>
            <p:nvPr/>
          </p:nvCxnSpPr>
          <p:spPr>
            <a:xfrm rot="5400000" flipH="1" flipV="1">
              <a:off x="2064193" y="49113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275" idx="0"/>
            </p:cNvCxnSpPr>
            <p:nvPr/>
          </p:nvCxnSpPr>
          <p:spPr>
            <a:xfrm rot="5400000" flipH="1" flipV="1">
              <a:off x="1835593" y="51399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58280" y="2019996"/>
            <a:ext cx="4218132" cy="3810492"/>
            <a:chOff x="2358280" y="2019996"/>
            <a:chExt cx="4218132" cy="3810492"/>
          </a:xfrm>
        </p:grpSpPr>
        <p:cxnSp>
          <p:nvCxnSpPr>
            <p:cNvPr id="118" name="Straight Arrow Connector 117"/>
            <p:cNvCxnSpPr/>
            <p:nvPr/>
          </p:nvCxnSpPr>
          <p:spPr>
            <a:xfrm rot="16200000" flipH="1" flipV="1">
              <a:off x="5223062" y="19278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rot="16200000" flipH="1" flipV="1">
              <a:off x="4803962" y="2346959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rot="16200000" flipV="1">
              <a:off x="5223062" y="26136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rot="16200000" flipH="1" flipV="1">
              <a:off x="5489762" y="3032759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rot="16200000" flipH="1" flipV="1">
              <a:off x="5070662" y="3451859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61" idx="0"/>
            </p:cNvCxnSpPr>
            <p:nvPr/>
          </p:nvCxnSpPr>
          <p:spPr>
            <a:xfrm rot="16200000" flipV="1">
              <a:off x="4461278" y="3375444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rot="16200000" flipV="1">
              <a:off x="4879816" y="3795107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61" idx="0"/>
            </p:cNvCxnSpPr>
            <p:nvPr/>
          </p:nvCxnSpPr>
          <p:spPr>
            <a:xfrm rot="16200000" flipV="1">
              <a:off x="5299478" y="4213644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177"/>
            <p:cNvSpPr/>
            <p:nvPr/>
          </p:nvSpPr>
          <p:spPr>
            <a:xfrm rot="16200000" flipH="1">
              <a:off x="5965803" y="3808991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7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9" name="Rectangle 148"/>
            <p:cNvSpPr/>
            <p:nvPr/>
          </p:nvSpPr>
          <p:spPr>
            <a:xfrm rot="16200000" flipH="1">
              <a:off x="5957000" y="5219880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5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4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0" name="Straight Arrow Connector 119"/>
            <p:cNvCxnSpPr/>
            <p:nvPr/>
          </p:nvCxnSpPr>
          <p:spPr>
            <a:xfrm rot="16200000" flipH="1" flipV="1">
              <a:off x="4384862" y="2766059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Rectangle 198"/>
            <p:cNvSpPr/>
            <p:nvPr/>
          </p:nvSpPr>
          <p:spPr>
            <a:xfrm rot="16200000" flipH="1">
              <a:off x="5965803" y="2387597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0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6" name="Group 255"/>
            <p:cNvGrpSpPr/>
            <p:nvPr/>
          </p:nvGrpSpPr>
          <p:grpSpPr>
            <a:xfrm>
              <a:off x="2447579" y="2514600"/>
              <a:ext cx="1859281" cy="2871458"/>
              <a:chOff x="2447578" y="2514514"/>
              <a:chExt cx="1859281" cy="2871458"/>
            </a:xfrm>
          </p:grpSpPr>
          <p:cxnSp>
            <p:nvCxnSpPr>
              <p:cNvPr id="257" name="Straight Arrow Connector 256"/>
              <p:cNvCxnSpPr/>
              <p:nvPr/>
            </p:nvCxnSpPr>
            <p:spPr>
              <a:xfrm rot="5400000" flipV="1">
                <a:off x="3034319" y="19277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/>
              <p:nvPr/>
            </p:nvCxnSpPr>
            <p:spPr>
              <a:xfrm rot="5400000" flipV="1">
                <a:off x="2615219" y="2346873"/>
                <a:ext cx="15240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Arrow Connector 258"/>
              <p:cNvCxnSpPr/>
              <p:nvPr/>
            </p:nvCxnSpPr>
            <p:spPr>
              <a:xfrm rot="5400000" flipV="1">
                <a:off x="2196119" y="2765973"/>
                <a:ext cx="23622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Arrow Connector 259"/>
              <p:cNvCxnSpPr/>
              <p:nvPr/>
            </p:nvCxnSpPr>
            <p:spPr>
              <a:xfrm rot="5400000" flipH="1" flipV="1">
                <a:off x="3034319" y="26135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Arrow Connector 260"/>
              <p:cNvCxnSpPr/>
              <p:nvPr/>
            </p:nvCxnSpPr>
            <p:spPr>
              <a:xfrm rot="5400000" flipV="1">
                <a:off x="3301019" y="3032673"/>
                <a:ext cx="1524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Arrow Connector 261"/>
              <p:cNvCxnSpPr/>
              <p:nvPr/>
            </p:nvCxnSpPr>
            <p:spPr>
              <a:xfrm rot="5400000" flipV="1">
                <a:off x="2881919" y="3451773"/>
                <a:ext cx="9906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Arrow Connector 262"/>
              <p:cNvCxnSpPr>
                <a:stCxn id="302" idx="0"/>
              </p:cNvCxnSpPr>
              <p:nvPr/>
            </p:nvCxnSpPr>
            <p:spPr>
              <a:xfrm rot="5400000" flipH="1" flipV="1">
                <a:off x="2296245" y="3375358"/>
                <a:ext cx="21856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Arrow Connector 263"/>
              <p:cNvCxnSpPr/>
              <p:nvPr/>
            </p:nvCxnSpPr>
            <p:spPr>
              <a:xfrm rot="5400000" flipH="1" flipV="1">
                <a:off x="2730927" y="3795021"/>
                <a:ext cx="1332439" cy="181942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Arrow Connector 264"/>
              <p:cNvCxnSpPr>
                <a:stCxn id="302" idx="0"/>
              </p:cNvCxnSpPr>
              <p:nvPr/>
            </p:nvCxnSpPr>
            <p:spPr>
              <a:xfrm rot="5400000" flipH="1" flipV="1">
                <a:off x="3134445" y="4213558"/>
                <a:ext cx="5092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2358280" y="2019996"/>
              <a:ext cx="251499" cy="3810492"/>
              <a:chOff x="2358279" y="2019910"/>
              <a:chExt cx="251499" cy="3810492"/>
            </a:xfrm>
          </p:grpSpPr>
          <p:grpSp>
            <p:nvGrpSpPr>
              <p:cNvPr id="287" name="Group 286"/>
              <p:cNvGrpSpPr/>
              <p:nvPr/>
            </p:nvGrpSpPr>
            <p:grpSpPr>
              <a:xfrm rot="5400000">
                <a:off x="1999169" y="2387511"/>
                <a:ext cx="978209" cy="243008"/>
                <a:chOff x="5220661" y="3675707"/>
                <a:chExt cx="978209" cy="243008"/>
              </a:xfrm>
            </p:grpSpPr>
            <p:sp>
              <p:nvSpPr>
                <p:cNvPr id="332" name="Rectangle 331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33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8" name="Group 287"/>
              <p:cNvGrpSpPr/>
              <p:nvPr/>
            </p:nvGrpSpPr>
            <p:grpSpPr>
              <a:xfrm rot="5400000">
                <a:off x="1994599" y="3808905"/>
                <a:ext cx="978209" cy="243008"/>
                <a:chOff x="5220661" y="3680277"/>
                <a:chExt cx="978209" cy="243008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5220661" y="368027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31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9" name="Group 288"/>
              <p:cNvGrpSpPr/>
              <p:nvPr/>
            </p:nvGrpSpPr>
            <p:grpSpPr>
              <a:xfrm rot="5400000">
                <a:off x="1990678" y="5219794"/>
                <a:ext cx="978209" cy="243008"/>
                <a:chOff x="5220661" y="3675707"/>
                <a:chExt cx="978209" cy="243008"/>
              </a:xfrm>
            </p:grpSpPr>
            <p:sp>
              <p:nvSpPr>
                <p:cNvPr id="290" name="Rectangle 289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29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11" name="Cube 110"/>
            <p:cNvSpPr/>
            <p:nvPr/>
          </p:nvSpPr>
          <p:spPr>
            <a:xfrm rot="5400000" flipH="1">
              <a:off x="4207127" y="282940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208668" y="2975732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3" name="Rectangle 83"/>
            <p:cNvSpPr/>
            <p:nvPr/>
          </p:nvSpPr>
          <p:spPr>
            <a:xfrm rot="5400000">
              <a:off x="4412375" y="2632705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Rectangle 83"/>
            <p:cNvSpPr/>
            <p:nvPr/>
          </p:nvSpPr>
          <p:spPr>
            <a:xfrm rot="5400000">
              <a:off x="4495241" y="3101823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Cube 64"/>
            <p:cNvSpPr/>
            <p:nvPr/>
          </p:nvSpPr>
          <p:spPr>
            <a:xfrm rot="5400000" flipH="1">
              <a:off x="4203206" y="3692743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204747" y="3839067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Rectangle 83"/>
            <p:cNvSpPr/>
            <p:nvPr/>
          </p:nvSpPr>
          <p:spPr>
            <a:xfrm rot="5400000">
              <a:off x="4408454" y="3496040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Rectangle 83"/>
            <p:cNvSpPr/>
            <p:nvPr/>
          </p:nvSpPr>
          <p:spPr>
            <a:xfrm rot="5400000">
              <a:off x="4491320" y="3965158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Cube 60"/>
            <p:cNvSpPr/>
            <p:nvPr/>
          </p:nvSpPr>
          <p:spPr>
            <a:xfrm rot="5400000" flipH="1">
              <a:off x="4190085" y="4569439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191626" y="4715763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Rectangle 83"/>
            <p:cNvSpPr/>
            <p:nvPr/>
          </p:nvSpPr>
          <p:spPr>
            <a:xfrm rot="5400000">
              <a:off x="4395333" y="4372736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Rectangle 83"/>
            <p:cNvSpPr/>
            <p:nvPr/>
          </p:nvSpPr>
          <p:spPr>
            <a:xfrm rot="5400000">
              <a:off x="4478199" y="4841854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55" name="Rectangle 354"/>
          <p:cNvSpPr/>
          <p:nvPr/>
        </p:nvSpPr>
        <p:spPr>
          <a:xfrm>
            <a:off x="2350129" y="1809254"/>
            <a:ext cx="4235870" cy="42693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Rectangle 23"/>
          <p:cNvSpPr>
            <a:spLocks noChangeArrowheads="1"/>
          </p:cNvSpPr>
          <p:nvPr/>
        </p:nvSpPr>
        <p:spPr bwMode="auto">
          <a:xfrm>
            <a:off x="2298646" y="1801073"/>
            <a:ext cx="4419600" cy="41931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24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5" name="Rectangle 384"/>
          <p:cNvSpPr/>
          <p:nvPr/>
        </p:nvSpPr>
        <p:spPr>
          <a:xfrm>
            <a:off x="1246985" y="1826675"/>
            <a:ext cx="373586" cy="8712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9" name="Rectangle 388"/>
          <p:cNvSpPr/>
          <p:nvPr/>
        </p:nvSpPr>
        <p:spPr>
          <a:xfrm>
            <a:off x="1246985" y="3241142"/>
            <a:ext cx="373586" cy="137612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306129" y="2323301"/>
            <a:ext cx="821958" cy="1281913"/>
            <a:chOff x="306129" y="2323301"/>
            <a:chExt cx="821958" cy="1281913"/>
          </a:xfrm>
        </p:grpSpPr>
        <p:grpSp>
          <p:nvGrpSpPr>
            <p:cNvPr id="227" name="Group 226"/>
            <p:cNvGrpSpPr/>
            <p:nvPr/>
          </p:nvGrpSpPr>
          <p:grpSpPr>
            <a:xfrm>
              <a:off x="306129" y="2323301"/>
              <a:ext cx="821958" cy="1281913"/>
              <a:chOff x="-304800" y="2106301"/>
              <a:chExt cx="1501201" cy="2341253"/>
            </a:xfrm>
          </p:grpSpPr>
          <p:sp>
            <p:nvSpPr>
              <p:cNvPr id="366" name="Line 31"/>
              <p:cNvSpPr>
                <a:spLocks noChangeShapeType="1"/>
              </p:cNvSpPr>
              <p:nvPr/>
            </p:nvSpPr>
            <p:spPr bwMode="auto">
              <a:xfrm>
                <a:off x="1186393" y="2106301"/>
                <a:ext cx="0" cy="234125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7" name="Freeform 33"/>
              <p:cNvSpPr>
                <a:spLocks/>
              </p:cNvSpPr>
              <p:nvPr/>
            </p:nvSpPr>
            <p:spPr bwMode="auto">
              <a:xfrm>
                <a:off x="67989" y="2394379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8" name="Line 34"/>
              <p:cNvSpPr>
                <a:spLocks noChangeShapeType="1"/>
              </p:cNvSpPr>
              <p:nvPr/>
            </p:nvSpPr>
            <p:spPr bwMode="auto">
              <a:xfrm>
                <a:off x="-304800" y="2118062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9" name="Freeform 35"/>
              <p:cNvSpPr>
                <a:spLocks/>
              </p:cNvSpPr>
              <p:nvPr/>
            </p:nvSpPr>
            <p:spPr bwMode="auto">
              <a:xfrm>
                <a:off x="67989" y="2653909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7" name="Line 32"/>
              <p:cNvSpPr>
                <a:spLocks noChangeShapeType="1"/>
              </p:cNvSpPr>
              <p:nvPr/>
            </p:nvSpPr>
            <p:spPr bwMode="auto">
              <a:xfrm>
                <a:off x="-302372" y="4434840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8" name="Freeform 33"/>
              <p:cNvSpPr>
                <a:spLocks/>
              </p:cNvSpPr>
              <p:nvPr/>
            </p:nvSpPr>
            <p:spPr bwMode="auto">
              <a:xfrm>
                <a:off x="67988" y="2898228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9" name="Freeform 35"/>
              <p:cNvSpPr>
                <a:spLocks/>
              </p:cNvSpPr>
              <p:nvPr/>
            </p:nvSpPr>
            <p:spPr bwMode="auto">
              <a:xfrm>
                <a:off x="67988" y="3157758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0" name="Freeform 33"/>
              <p:cNvSpPr>
                <a:spLocks/>
              </p:cNvSpPr>
              <p:nvPr/>
            </p:nvSpPr>
            <p:spPr bwMode="auto">
              <a:xfrm>
                <a:off x="67988" y="3411136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1" name="Freeform 35"/>
              <p:cNvSpPr>
                <a:spLocks/>
              </p:cNvSpPr>
              <p:nvPr/>
            </p:nvSpPr>
            <p:spPr bwMode="auto">
              <a:xfrm>
                <a:off x="67988" y="3670666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2" name="Freeform 35"/>
              <p:cNvSpPr>
                <a:spLocks/>
              </p:cNvSpPr>
              <p:nvPr/>
            </p:nvSpPr>
            <p:spPr bwMode="auto">
              <a:xfrm>
                <a:off x="73667" y="3934647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3" name="Freeform 33"/>
              <p:cNvSpPr>
                <a:spLocks/>
              </p:cNvSpPr>
              <p:nvPr/>
            </p:nvSpPr>
            <p:spPr bwMode="auto">
              <a:xfrm>
                <a:off x="73667" y="4188025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0" name="Rectangle 389"/>
            <p:cNvSpPr/>
            <p:nvPr/>
          </p:nvSpPr>
          <p:spPr>
            <a:xfrm rot="5400000">
              <a:off x="1001204" y="236336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 rot="5400000">
              <a:off x="913030" y="2363365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2" name="Rectangle 391"/>
            <p:cNvSpPr/>
            <p:nvPr/>
          </p:nvSpPr>
          <p:spPr>
            <a:xfrm rot="5400000">
              <a:off x="822894" y="2363365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3" name="Rectangle 392"/>
            <p:cNvSpPr/>
            <p:nvPr/>
          </p:nvSpPr>
          <p:spPr>
            <a:xfrm rot="5400000">
              <a:off x="734720" y="2363366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 rot="5400000">
              <a:off x="999127" y="3063430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6" name="Rectangle 395"/>
            <p:cNvSpPr/>
            <p:nvPr/>
          </p:nvSpPr>
          <p:spPr>
            <a:xfrm rot="5400000">
              <a:off x="907457" y="3063936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7" name="Rectangle 396"/>
            <p:cNvSpPr/>
            <p:nvPr/>
          </p:nvSpPr>
          <p:spPr>
            <a:xfrm rot="5400000">
              <a:off x="558371" y="236336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8" name="Rectangle 397"/>
            <p:cNvSpPr/>
            <p:nvPr/>
          </p:nvSpPr>
          <p:spPr>
            <a:xfrm rot="5400000">
              <a:off x="646546" y="23642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 rot="5400000">
              <a:off x="995630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 rot="5400000">
              <a:off x="907456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 rot="5400000">
              <a:off x="815799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 rot="5400000">
              <a:off x="727625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4" name="Rectangle 403"/>
            <p:cNvSpPr/>
            <p:nvPr/>
          </p:nvSpPr>
          <p:spPr>
            <a:xfrm rot="5400000">
              <a:off x="638774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5" name="Rectangle 404"/>
            <p:cNvSpPr/>
            <p:nvPr/>
          </p:nvSpPr>
          <p:spPr>
            <a:xfrm rot="5400000">
              <a:off x="550600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1611517" y="2027976"/>
            <a:ext cx="5721790" cy="3355235"/>
            <a:chOff x="1611517" y="2027976"/>
            <a:chExt cx="5721790" cy="3355235"/>
          </a:xfrm>
        </p:grpSpPr>
        <p:sp>
          <p:nvSpPr>
            <p:cNvPr id="231" name="Freeform 230"/>
            <p:cNvSpPr/>
            <p:nvPr/>
          </p:nvSpPr>
          <p:spPr>
            <a:xfrm>
              <a:off x="1611517" y="2027976"/>
              <a:ext cx="5703683" cy="905347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3683" h="905347">
                  <a:moveTo>
                    <a:pt x="0" y="905347"/>
                  </a:moveTo>
                  <a:cubicBezTo>
                    <a:pt x="490396" y="682028"/>
                    <a:pt x="980792" y="458709"/>
                    <a:pt x="1638677" y="416460"/>
                  </a:cubicBezTo>
                  <a:cubicBezTo>
                    <a:pt x="2296562" y="374210"/>
                    <a:pt x="3269810" y="721260"/>
                    <a:pt x="3947311" y="651850"/>
                  </a:cubicBezTo>
                  <a:cubicBezTo>
                    <a:pt x="4624812" y="582440"/>
                    <a:pt x="5164247" y="291220"/>
                    <a:pt x="5703683" y="0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6" name="Freeform 405"/>
            <p:cNvSpPr/>
            <p:nvPr/>
          </p:nvSpPr>
          <p:spPr>
            <a:xfrm>
              <a:off x="1623507" y="2847551"/>
              <a:ext cx="5685576" cy="2535660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5576" h="2503340">
                  <a:moveTo>
                    <a:pt x="0" y="127357"/>
                  </a:moveTo>
                  <a:cubicBezTo>
                    <a:pt x="490396" y="-95962"/>
                    <a:pt x="1419885" y="-56156"/>
                    <a:pt x="1982709" y="493933"/>
                  </a:cubicBezTo>
                  <a:cubicBezTo>
                    <a:pt x="2545533" y="1044022"/>
                    <a:pt x="2651157" y="1859532"/>
                    <a:pt x="3268301" y="2194433"/>
                  </a:cubicBezTo>
                  <a:cubicBezTo>
                    <a:pt x="3885445" y="2529334"/>
                    <a:pt x="5046551" y="2472790"/>
                    <a:pt x="5685576" y="2503340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1629624" y="2618263"/>
              <a:ext cx="5703683" cy="1763614"/>
            </a:xfrm>
            <a:custGeom>
              <a:avLst/>
              <a:gdLst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3974471 w 5703683"/>
                <a:gd name="connsiteY4" fmla="*/ 1187143 h 1757511"/>
                <a:gd name="connsiteX5" fmla="*/ 4970352 w 5703683"/>
                <a:gd name="connsiteY5" fmla="*/ 1413480 h 1757511"/>
                <a:gd name="connsiteX6" fmla="*/ 5703683 w 5703683"/>
                <a:gd name="connsiteY6" fmla="*/ 1757511 h 1757511"/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3938257 w 5703683"/>
                <a:gd name="connsiteY4" fmla="*/ 987967 h 1757511"/>
                <a:gd name="connsiteX5" fmla="*/ 4970352 w 5703683"/>
                <a:gd name="connsiteY5" fmla="*/ 1413480 h 1757511"/>
                <a:gd name="connsiteX6" fmla="*/ 5703683 w 5703683"/>
                <a:gd name="connsiteY6" fmla="*/ 1757511 h 1757511"/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4970352 w 5703683"/>
                <a:gd name="connsiteY4" fmla="*/ 1413480 h 1757511"/>
                <a:gd name="connsiteX5" fmla="*/ 5703683 w 5703683"/>
                <a:gd name="connsiteY5" fmla="*/ 1757511 h 1757511"/>
                <a:gd name="connsiteX0" fmla="*/ 0 w 5703683"/>
                <a:gd name="connsiteY0" fmla="*/ 317439 h 1756940"/>
                <a:gd name="connsiteX1" fmla="*/ 688063 w 5703683"/>
                <a:gd name="connsiteY1" fmla="*/ 36782 h 1756940"/>
                <a:gd name="connsiteX2" fmla="*/ 1385180 w 5703683"/>
                <a:gd name="connsiteY2" fmla="*/ 45835 h 1756940"/>
                <a:gd name="connsiteX3" fmla="*/ 3213980 w 5703683"/>
                <a:gd name="connsiteY3" fmla="*/ 426081 h 1756940"/>
                <a:gd name="connsiteX4" fmla="*/ 4970352 w 5703683"/>
                <a:gd name="connsiteY4" fmla="*/ 1412909 h 1756940"/>
                <a:gd name="connsiteX5" fmla="*/ 5703683 w 5703683"/>
                <a:gd name="connsiteY5" fmla="*/ 1756940 h 1756940"/>
                <a:gd name="connsiteX0" fmla="*/ 0 w 5703683"/>
                <a:gd name="connsiteY0" fmla="*/ 300808 h 1740309"/>
                <a:gd name="connsiteX1" fmla="*/ 688063 w 5703683"/>
                <a:gd name="connsiteY1" fmla="*/ 20151 h 1740309"/>
                <a:gd name="connsiteX2" fmla="*/ 1883121 w 5703683"/>
                <a:gd name="connsiteY2" fmla="*/ 65418 h 1740309"/>
                <a:gd name="connsiteX3" fmla="*/ 3213980 w 5703683"/>
                <a:gd name="connsiteY3" fmla="*/ 409450 h 1740309"/>
                <a:gd name="connsiteX4" fmla="*/ 4970352 w 5703683"/>
                <a:gd name="connsiteY4" fmla="*/ 1396278 h 1740309"/>
                <a:gd name="connsiteX5" fmla="*/ 5703683 w 5703683"/>
                <a:gd name="connsiteY5" fmla="*/ 1740309 h 1740309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5703683 w 5703683"/>
                <a:gd name="connsiteY4" fmla="*/ 1750212 h 1750212"/>
                <a:gd name="connsiteX0" fmla="*/ 0 w 5703683"/>
                <a:gd name="connsiteY0" fmla="*/ 336666 h 1776167"/>
                <a:gd name="connsiteX1" fmla="*/ 1041148 w 5703683"/>
                <a:gd name="connsiteY1" fmla="*/ 19795 h 1776167"/>
                <a:gd name="connsiteX2" fmla="*/ 1883121 w 5703683"/>
                <a:gd name="connsiteY2" fmla="*/ 101276 h 1776167"/>
                <a:gd name="connsiteX3" fmla="*/ 3503691 w 5703683"/>
                <a:gd name="connsiteY3" fmla="*/ 653538 h 1776167"/>
                <a:gd name="connsiteX4" fmla="*/ 5703683 w 5703683"/>
                <a:gd name="connsiteY4" fmla="*/ 1776167 h 1776167"/>
                <a:gd name="connsiteX0" fmla="*/ 0 w 5703683"/>
                <a:gd name="connsiteY0" fmla="*/ 320154 h 1759655"/>
                <a:gd name="connsiteX1" fmla="*/ 1041148 w 5703683"/>
                <a:gd name="connsiteY1" fmla="*/ 3283 h 1759655"/>
                <a:gd name="connsiteX2" fmla="*/ 2372008 w 5703683"/>
                <a:gd name="connsiteY2" fmla="*/ 184352 h 1759655"/>
                <a:gd name="connsiteX3" fmla="*/ 3503691 w 5703683"/>
                <a:gd name="connsiteY3" fmla="*/ 637026 h 1759655"/>
                <a:gd name="connsiteX4" fmla="*/ 5703683 w 5703683"/>
                <a:gd name="connsiteY4" fmla="*/ 1759655 h 1759655"/>
                <a:gd name="connsiteX0" fmla="*/ 0 w 5703683"/>
                <a:gd name="connsiteY0" fmla="*/ 324113 h 1763614"/>
                <a:gd name="connsiteX1" fmla="*/ 1041148 w 5703683"/>
                <a:gd name="connsiteY1" fmla="*/ 7242 h 1763614"/>
                <a:gd name="connsiteX2" fmla="*/ 2372008 w 5703683"/>
                <a:gd name="connsiteY2" fmla="*/ 188311 h 1763614"/>
                <a:gd name="connsiteX3" fmla="*/ 4372824 w 5703683"/>
                <a:gd name="connsiteY3" fmla="*/ 1093658 h 1763614"/>
                <a:gd name="connsiteX4" fmla="*/ 5703683 w 5703683"/>
                <a:gd name="connsiteY4" fmla="*/ 1763614 h 176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3683" h="1763614">
                  <a:moveTo>
                    <a:pt x="0" y="324113"/>
                  </a:moveTo>
                  <a:cubicBezTo>
                    <a:pt x="228600" y="206418"/>
                    <a:pt x="645813" y="29876"/>
                    <a:pt x="1041148" y="7242"/>
                  </a:cubicBezTo>
                  <a:cubicBezTo>
                    <a:pt x="1436483" y="-15392"/>
                    <a:pt x="1816729" y="7242"/>
                    <a:pt x="2372008" y="188311"/>
                  </a:cubicBezTo>
                  <a:cubicBezTo>
                    <a:pt x="2927287" y="369380"/>
                    <a:pt x="3817545" y="831107"/>
                    <a:pt x="4372824" y="1093658"/>
                  </a:cubicBezTo>
                  <a:cubicBezTo>
                    <a:pt x="4928103" y="1356209"/>
                    <a:pt x="5245351" y="1529733"/>
                    <a:pt x="5703683" y="1763614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295783" y="4280687"/>
            <a:ext cx="821958" cy="1281913"/>
            <a:chOff x="295783" y="4280687"/>
            <a:chExt cx="821958" cy="1281913"/>
          </a:xfrm>
        </p:grpSpPr>
        <p:grpSp>
          <p:nvGrpSpPr>
            <p:cNvPr id="408" name="Group 407"/>
            <p:cNvGrpSpPr/>
            <p:nvPr/>
          </p:nvGrpSpPr>
          <p:grpSpPr>
            <a:xfrm>
              <a:off x="295783" y="4280687"/>
              <a:ext cx="821958" cy="1281913"/>
              <a:chOff x="-304800" y="2106301"/>
              <a:chExt cx="1501201" cy="2341253"/>
            </a:xfrm>
          </p:grpSpPr>
          <p:sp>
            <p:nvSpPr>
              <p:cNvPr id="423" name="Line 31"/>
              <p:cNvSpPr>
                <a:spLocks noChangeShapeType="1"/>
              </p:cNvSpPr>
              <p:nvPr/>
            </p:nvSpPr>
            <p:spPr bwMode="auto">
              <a:xfrm>
                <a:off x="1186393" y="2106301"/>
                <a:ext cx="0" cy="234125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4" name="Freeform 33"/>
              <p:cNvSpPr>
                <a:spLocks/>
              </p:cNvSpPr>
              <p:nvPr/>
            </p:nvSpPr>
            <p:spPr bwMode="auto">
              <a:xfrm>
                <a:off x="67989" y="2394379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5" name="Line 34"/>
              <p:cNvSpPr>
                <a:spLocks noChangeShapeType="1"/>
              </p:cNvSpPr>
              <p:nvPr/>
            </p:nvSpPr>
            <p:spPr bwMode="auto">
              <a:xfrm>
                <a:off x="-304800" y="2118062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6" name="Freeform 35"/>
              <p:cNvSpPr>
                <a:spLocks/>
              </p:cNvSpPr>
              <p:nvPr/>
            </p:nvSpPr>
            <p:spPr bwMode="auto">
              <a:xfrm>
                <a:off x="67989" y="2653909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7" name="Line 32"/>
              <p:cNvSpPr>
                <a:spLocks noChangeShapeType="1"/>
              </p:cNvSpPr>
              <p:nvPr/>
            </p:nvSpPr>
            <p:spPr bwMode="auto">
              <a:xfrm>
                <a:off x="-302372" y="4434840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8" name="Freeform 33"/>
              <p:cNvSpPr>
                <a:spLocks/>
              </p:cNvSpPr>
              <p:nvPr/>
            </p:nvSpPr>
            <p:spPr bwMode="auto">
              <a:xfrm>
                <a:off x="67988" y="2898228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9" name="Freeform 35"/>
              <p:cNvSpPr>
                <a:spLocks/>
              </p:cNvSpPr>
              <p:nvPr/>
            </p:nvSpPr>
            <p:spPr bwMode="auto">
              <a:xfrm>
                <a:off x="67988" y="3157758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0" name="Freeform 33"/>
              <p:cNvSpPr>
                <a:spLocks/>
              </p:cNvSpPr>
              <p:nvPr/>
            </p:nvSpPr>
            <p:spPr bwMode="auto">
              <a:xfrm>
                <a:off x="67988" y="3411136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1" name="Freeform 35"/>
              <p:cNvSpPr>
                <a:spLocks/>
              </p:cNvSpPr>
              <p:nvPr/>
            </p:nvSpPr>
            <p:spPr bwMode="auto">
              <a:xfrm>
                <a:off x="67988" y="3670666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2" name="Freeform 35"/>
              <p:cNvSpPr>
                <a:spLocks/>
              </p:cNvSpPr>
              <p:nvPr/>
            </p:nvSpPr>
            <p:spPr bwMode="auto">
              <a:xfrm>
                <a:off x="73667" y="3934647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3" name="Freeform 33"/>
              <p:cNvSpPr>
                <a:spLocks/>
              </p:cNvSpPr>
              <p:nvPr/>
            </p:nvSpPr>
            <p:spPr bwMode="auto">
              <a:xfrm>
                <a:off x="73667" y="4188025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09" name="Rectangle 408"/>
            <p:cNvSpPr/>
            <p:nvPr/>
          </p:nvSpPr>
          <p:spPr>
            <a:xfrm rot="5400000">
              <a:off x="990858" y="4320750"/>
              <a:ext cx="135976" cy="88173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0" name="Rectangle 409"/>
            <p:cNvSpPr/>
            <p:nvPr/>
          </p:nvSpPr>
          <p:spPr>
            <a:xfrm rot="5400000">
              <a:off x="902684" y="4320751"/>
              <a:ext cx="135976" cy="88173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1" name="Rectangle 410"/>
            <p:cNvSpPr/>
            <p:nvPr/>
          </p:nvSpPr>
          <p:spPr>
            <a:xfrm rot="5400000">
              <a:off x="812548" y="4320751"/>
              <a:ext cx="135976" cy="88173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7" name="Rectangle 416"/>
            <p:cNvSpPr/>
            <p:nvPr/>
          </p:nvSpPr>
          <p:spPr>
            <a:xfrm rot="5400000">
              <a:off x="985284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8" name="Rectangle 417"/>
            <p:cNvSpPr/>
            <p:nvPr/>
          </p:nvSpPr>
          <p:spPr>
            <a:xfrm rot="5400000">
              <a:off x="897110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9" name="Rectangle 418"/>
            <p:cNvSpPr/>
            <p:nvPr/>
          </p:nvSpPr>
          <p:spPr>
            <a:xfrm rot="5400000">
              <a:off x="805453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0" name="Rectangle 419"/>
            <p:cNvSpPr/>
            <p:nvPr/>
          </p:nvSpPr>
          <p:spPr>
            <a:xfrm rot="5400000">
              <a:off x="717279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1" name="Rectangle 420"/>
            <p:cNvSpPr/>
            <p:nvPr/>
          </p:nvSpPr>
          <p:spPr>
            <a:xfrm rot="5400000">
              <a:off x="628428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34" name="Rectangle 433"/>
          <p:cNvSpPr/>
          <p:nvPr/>
        </p:nvSpPr>
        <p:spPr>
          <a:xfrm>
            <a:off x="1237931" y="5168586"/>
            <a:ext cx="373586" cy="8912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1631051" y="2108020"/>
            <a:ext cx="5696980" cy="3576992"/>
            <a:chOff x="1631051" y="2108020"/>
            <a:chExt cx="5696980" cy="3576992"/>
          </a:xfrm>
        </p:grpSpPr>
        <p:sp>
          <p:nvSpPr>
            <p:cNvPr id="436" name="Freeform 435"/>
            <p:cNvSpPr/>
            <p:nvPr/>
          </p:nvSpPr>
          <p:spPr>
            <a:xfrm>
              <a:off x="1631051" y="2108020"/>
              <a:ext cx="5631256" cy="3278038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  <a:gd name="connsiteX0" fmla="*/ 0 w 5839485"/>
                <a:gd name="connsiteY0" fmla="*/ 87023 h 2454068"/>
                <a:gd name="connsiteX1" fmla="*/ 2136618 w 5839485"/>
                <a:gd name="connsiteY1" fmla="*/ 444661 h 2454068"/>
                <a:gd name="connsiteX2" fmla="*/ 3422210 w 5839485"/>
                <a:gd name="connsiteY2" fmla="*/ 2145161 h 2454068"/>
                <a:gd name="connsiteX3" fmla="*/ 5839485 w 5839485"/>
                <a:gd name="connsiteY3" fmla="*/ 2454068 h 2454068"/>
                <a:gd name="connsiteX0" fmla="*/ 0 w 5839485"/>
                <a:gd name="connsiteY0" fmla="*/ 470153 h 2845611"/>
                <a:gd name="connsiteX1" fmla="*/ 1692998 w 5839485"/>
                <a:gd name="connsiteY1" fmla="*/ 121684 h 2845611"/>
                <a:gd name="connsiteX2" fmla="*/ 3422210 w 5839485"/>
                <a:gd name="connsiteY2" fmla="*/ 2528291 h 2845611"/>
                <a:gd name="connsiteX3" fmla="*/ 5839485 w 5839485"/>
                <a:gd name="connsiteY3" fmla="*/ 2837198 h 2845611"/>
                <a:gd name="connsiteX0" fmla="*/ 0 w 5667470"/>
                <a:gd name="connsiteY0" fmla="*/ 2280923 h 4368875"/>
                <a:gd name="connsiteX1" fmla="*/ 1692998 w 5667470"/>
                <a:gd name="connsiteY1" fmla="*/ 1932454 h 4368875"/>
                <a:gd name="connsiteX2" fmla="*/ 3422210 w 5667470"/>
                <a:gd name="connsiteY2" fmla="*/ 4339061 h 4368875"/>
                <a:gd name="connsiteX3" fmla="*/ 5667470 w 5667470"/>
                <a:gd name="connsiteY3" fmla="*/ 172 h 4368875"/>
                <a:gd name="connsiteX0" fmla="*/ 0 w 5667470"/>
                <a:gd name="connsiteY0" fmla="*/ 2281396 h 2281396"/>
                <a:gd name="connsiteX1" fmla="*/ 1692998 w 5667470"/>
                <a:gd name="connsiteY1" fmla="*/ 1932927 h 2281396"/>
                <a:gd name="connsiteX2" fmla="*/ 3168713 w 5667470"/>
                <a:gd name="connsiteY2" fmla="*/ 1354218 h 2281396"/>
                <a:gd name="connsiteX3" fmla="*/ 5667470 w 5667470"/>
                <a:gd name="connsiteY3" fmla="*/ 645 h 2281396"/>
                <a:gd name="connsiteX0" fmla="*/ 0 w 5667470"/>
                <a:gd name="connsiteY0" fmla="*/ 2281361 h 2281361"/>
                <a:gd name="connsiteX1" fmla="*/ 1611517 w 5667470"/>
                <a:gd name="connsiteY1" fmla="*/ 1539617 h 2281361"/>
                <a:gd name="connsiteX2" fmla="*/ 3168713 w 5667470"/>
                <a:gd name="connsiteY2" fmla="*/ 1354183 h 2281361"/>
                <a:gd name="connsiteX3" fmla="*/ 5667470 w 5667470"/>
                <a:gd name="connsiteY3" fmla="*/ 610 h 2281361"/>
                <a:gd name="connsiteX0" fmla="*/ 0 w 5667470"/>
                <a:gd name="connsiteY0" fmla="*/ 2281665 h 2281665"/>
                <a:gd name="connsiteX1" fmla="*/ 1611517 w 5667470"/>
                <a:gd name="connsiteY1" fmla="*/ 1539921 h 2281665"/>
                <a:gd name="connsiteX2" fmla="*/ 3956364 w 5667470"/>
                <a:gd name="connsiteY2" fmla="*/ 970151 h 2281665"/>
                <a:gd name="connsiteX3" fmla="*/ 5667470 w 5667470"/>
                <a:gd name="connsiteY3" fmla="*/ 914 h 2281665"/>
                <a:gd name="connsiteX0" fmla="*/ 0 w 5667470"/>
                <a:gd name="connsiteY0" fmla="*/ 2281297 h 2281297"/>
                <a:gd name="connsiteX1" fmla="*/ 1611517 w 5667470"/>
                <a:gd name="connsiteY1" fmla="*/ 1539553 h 2281297"/>
                <a:gd name="connsiteX2" fmla="*/ 3087231 w 5667470"/>
                <a:gd name="connsiteY2" fmla="*/ 1488191 h 2281297"/>
                <a:gd name="connsiteX3" fmla="*/ 5667470 w 5667470"/>
                <a:gd name="connsiteY3" fmla="*/ 546 h 2281297"/>
                <a:gd name="connsiteX0" fmla="*/ 0 w 5667470"/>
                <a:gd name="connsiteY0" fmla="*/ 2281309 h 2281309"/>
                <a:gd name="connsiteX1" fmla="*/ 1294646 w 5667470"/>
                <a:gd name="connsiteY1" fmla="*/ 1718326 h 2281309"/>
                <a:gd name="connsiteX2" fmla="*/ 3087231 w 5667470"/>
                <a:gd name="connsiteY2" fmla="*/ 1488203 h 2281309"/>
                <a:gd name="connsiteX3" fmla="*/ 5667470 w 5667470"/>
                <a:gd name="connsiteY3" fmla="*/ 558 h 2281309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27 h 2281327"/>
                <a:gd name="connsiteX1" fmla="*/ 1466662 w 5667470"/>
                <a:gd name="connsiteY1" fmla="*/ 1682593 h 2281327"/>
                <a:gd name="connsiteX2" fmla="*/ 3259247 w 5667470"/>
                <a:gd name="connsiteY2" fmla="*/ 1443530 h 2281327"/>
                <a:gd name="connsiteX3" fmla="*/ 5667470 w 5667470"/>
                <a:gd name="connsiteY3" fmla="*/ 576 h 2281327"/>
                <a:gd name="connsiteX0" fmla="*/ 0 w 5667470"/>
                <a:gd name="connsiteY0" fmla="*/ 2308130 h 2308130"/>
                <a:gd name="connsiteX1" fmla="*/ 1466662 w 5667470"/>
                <a:gd name="connsiteY1" fmla="*/ 1709396 h 2308130"/>
                <a:gd name="connsiteX2" fmla="*/ 3259247 w 5667470"/>
                <a:gd name="connsiteY2" fmla="*/ 1470333 h 2308130"/>
                <a:gd name="connsiteX3" fmla="*/ 5667470 w 5667470"/>
                <a:gd name="connsiteY3" fmla="*/ 565 h 2308130"/>
                <a:gd name="connsiteX0" fmla="*/ 0 w 5667470"/>
                <a:gd name="connsiteY0" fmla="*/ 2307565 h 2307565"/>
                <a:gd name="connsiteX1" fmla="*/ 1466662 w 5667470"/>
                <a:gd name="connsiteY1" fmla="*/ 1708831 h 2307565"/>
                <a:gd name="connsiteX2" fmla="*/ 3259247 w 5667470"/>
                <a:gd name="connsiteY2" fmla="*/ 1469768 h 2307565"/>
                <a:gd name="connsiteX3" fmla="*/ 5667470 w 5667470"/>
                <a:gd name="connsiteY3" fmla="*/ 0 h 2307565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558828"/>
                <a:gd name="connsiteY0" fmla="*/ 2227123 h 2227123"/>
                <a:gd name="connsiteX1" fmla="*/ 1466662 w 5558828"/>
                <a:gd name="connsiteY1" fmla="*/ 1628389 h 2227123"/>
                <a:gd name="connsiteX2" fmla="*/ 3259247 w 5558828"/>
                <a:gd name="connsiteY2" fmla="*/ 1389326 h 2227123"/>
                <a:gd name="connsiteX3" fmla="*/ 5558828 w 5558828"/>
                <a:gd name="connsiteY3" fmla="*/ 0 h 2227123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259247 w 5640309"/>
                <a:gd name="connsiteY2" fmla="*/ 1434017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223034 w 5640309"/>
                <a:gd name="connsiteY2" fmla="*/ 1487645 h 2271814"/>
                <a:gd name="connsiteX3" fmla="*/ 5640309 w 5640309"/>
                <a:gd name="connsiteY3" fmla="*/ 0 h 2271814"/>
                <a:gd name="connsiteX0" fmla="*/ 0 w 5631256"/>
                <a:gd name="connsiteY0" fmla="*/ 2781284 h 2781284"/>
                <a:gd name="connsiteX1" fmla="*/ 1303700 w 5631256"/>
                <a:gd name="connsiteY1" fmla="*/ 1753522 h 2781284"/>
                <a:gd name="connsiteX2" fmla="*/ 3213981 w 5631256"/>
                <a:gd name="connsiteY2" fmla="*/ 1487645 h 2781284"/>
                <a:gd name="connsiteX3" fmla="*/ 5631256 w 5631256"/>
                <a:gd name="connsiteY3" fmla="*/ 0 h 2781284"/>
                <a:gd name="connsiteX0" fmla="*/ 0 w 5631256"/>
                <a:gd name="connsiteY0" fmla="*/ 2781284 h 3322994"/>
                <a:gd name="connsiteX1" fmla="*/ 1376128 w 5631256"/>
                <a:gd name="connsiteY1" fmla="*/ 3290870 h 3322994"/>
                <a:gd name="connsiteX2" fmla="*/ 3213981 w 5631256"/>
                <a:gd name="connsiteY2" fmla="*/ 1487645 h 3322994"/>
                <a:gd name="connsiteX3" fmla="*/ 5631256 w 5631256"/>
                <a:gd name="connsiteY3" fmla="*/ 0 h 3322994"/>
                <a:gd name="connsiteX0" fmla="*/ 0 w 5631256"/>
                <a:gd name="connsiteY0" fmla="*/ 2781284 h 3308751"/>
                <a:gd name="connsiteX1" fmla="*/ 1376128 w 5631256"/>
                <a:gd name="connsiteY1" fmla="*/ 3290870 h 3308751"/>
                <a:gd name="connsiteX2" fmla="*/ 3213981 w 5631256"/>
                <a:gd name="connsiteY2" fmla="*/ 1487645 h 3308751"/>
                <a:gd name="connsiteX3" fmla="*/ 5631256 w 5631256"/>
                <a:gd name="connsiteY3" fmla="*/ 0 h 3308751"/>
                <a:gd name="connsiteX0" fmla="*/ 0 w 5631256"/>
                <a:gd name="connsiteY0" fmla="*/ 2781284 h 3329281"/>
                <a:gd name="connsiteX1" fmla="*/ 1376128 w 5631256"/>
                <a:gd name="connsiteY1" fmla="*/ 3290870 h 3329281"/>
                <a:gd name="connsiteX2" fmla="*/ 3213981 w 5631256"/>
                <a:gd name="connsiteY2" fmla="*/ 1487645 h 3329281"/>
                <a:gd name="connsiteX3" fmla="*/ 5631256 w 5631256"/>
                <a:gd name="connsiteY3" fmla="*/ 0 h 3329281"/>
                <a:gd name="connsiteX0" fmla="*/ 0 w 5631256"/>
                <a:gd name="connsiteY0" fmla="*/ 2781284 h 3201745"/>
                <a:gd name="connsiteX1" fmla="*/ 1656785 w 5631256"/>
                <a:gd name="connsiteY1" fmla="*/ 3147861 h 3201745"/>
                <a:gd name="connsiteX2" fmla="*/ 3213981 w 5631256"/>
                <a:gd name="connsiteY2" fmla="*/ 1487645 h 3201745"/>
                <a:gd name="connsiteX3" fmla="*/ 5631256 w 5631256"/>
                <a:gd name="connsiteY3" fmla="*/ 0 h 3201745"/>
                <a:gd name="connsiteX0" fmla="*/ 0 w 5631256"/>
                <a:gd name="connsiteY0" fmla="*/ 2781284 h 3036625"/>
                <a:gd name="connsiteX1" fmla="*/ 2109459 w 5631256"/>
                <a:gd name="connsiteY1" fmla="*/ 2924409 h 3036625"/>
                <a:gd name="connsiteX2" fmla="*/ 3213981 w 5631256"/>
                <a:gd name="connsiteY2" fmla="*/ 1487645 h 3036625"/>
                <a:gd name="connsiteX3" fmla="*/ 5631256 w 5631256"/>
                <a:gd name="connsiteY3" fmla="*/ 0 h 3036625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233875"/>
                <a:gd name="connsiteX1" fmla="*/ 1548144 w 5631256"/>
                <a:gd name="connsiteY1" fmla="*/ 3147861 h 3233875"/>
                <a:gd name="connsiteX2" fmla="*/ 3431264 w 5631256"/>
                <a:gd name="connsiteY2" fmla="*/ 1407203 h 3233875"/>
                <a:gd name="connsiteX3" fmla="*/ 5631256 w 5631256"/>
                <a:gd name="connsiteY3" fmla="*/ 0 h 3233875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26812"/>
                <a:gd name="connsiteX1" fmla="*/ 1665839 w 5631256"/>
                <a:gd name="connsiteY1" fmla="*/ 3156800 h 3226812"/>
                <a:gd name="connsiteX2" fmla="*/ 3558012 w 5631256"/>
                <a:gd name="connsiteY2" fmla="*/ 1612778 h 3226812"/>
                <a:gd name="connsiteX3" fmla="*/ 5631256 w 5631256"/>
                <a:gd name="connsiteY3" fmla="*/ 0 h 3226812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1256" h="3236258">
                  <a:moveTo>
                    <a:pt x="0" y="2781284"/>
                  </a:moveTo>
                  <a:cubicBezTo>
                    <a:pt x="671466" y="3112125"/>
                    <a:pt x="1090944" y="3373896"/>
                    <a:pt x="1665839" y="3156800"/>
                  </a:cubicBezTo>
                  <a:cubicBezTo>
                    <a:pt x="2240734" y="2939704"/>
                    <a:pt x="2879002" y="2094221"/>
                    <a:pt x="3449370" y="1478707"/>
                  </a:cubicBezTo>
                  <a:cubicBezTo>
                    <a:pt x="4019738" y="863193"/>
                    <a:pt x="4974124" y="282282"/>
                    <a:pt x="5631256" y="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8" name="Freeform 437"/>
            <p:cNvSpPr/>
            <p:nvPr/>
          </p:nvSpPr>
          <p:spPr>
            <a:xfrm>
              <a:off x="1633402" y="4929737"/>
              <a:ext cx="5694629" cy="755275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  <a:gd name="connsiteX0" fmla="*/ 0 w 5839485"/>
                <a:gd name="connsiteY0" fmla="*/ 87023 h 2454068"/>
                <a:gd name="connsiteX1" fmla="*/ 2136618 w 5839485"/>
                <a:gd name="connsiteY1" fmla="*/ 444661 h 2454068"/>
                <a:gd name="connsiteX2" fmla="*/ 3422210 w 5839485"/>
                <a:gd name="connsiteY2" fmla="*/ 2145161 h 2454068"/>
                <a:gd name="connsiteX3" fmla="*/ 5839485 w 5839485"/>
                <a:gd name="connsiteY3" fmla="*/ 2454068 h 2454068"/>
                <a:gd name="connsiteX0" fmla="*/ 0 w 5839485"/>
                <a:gd name="connsiteY0" fmla="*/ 470153 h 2845611"/>
                <a:gd name="connsiteX1" fmla="*/ 1692998 w 5839485"/>
                <a:gd name="connsiteY1" fmla="*/ 121684 h 2845611"/>
                <a:gd name="connsiteX2" fmla="*/ 3422210 w 5839485"/>
                <a:gd name="connsiteY2" fmla="*/ 2528291 h 2845611"/>
                <a:gd name="connsiteX3" fmla="*/ 5839485 w 5839485"/>
                <a:gd name="connsiteY3" fmla="*/ 2837198 h 2845611"/>
                <a:gd name="connsiteX0" fmla="*/ 0 w 5667470"/>
                <a:gd name="connsiteY0" fmla="*/ 2280923 h 4368875"/>
                <a:gd name="connsiteX1" fmla="*/ 1692998 w 5667470"/>
                <a:gd name="connsiteY1" fmla="*/ 1932454 h 4368875"/>
                <a:gd name="connsiteX2" fmla="*/ 3422210 w 5667470"/>
                <a:gd name="connsiteY2" fmla="*/ 4339061 h 4368875"/>
                <a:gd name="connsiteX3" fmla="*/ 5667470 w 5667470"/>
                <a:gd name="connsiteY3" fmla="*/ 172 h 4368875"/>
                <a:gd name="connsiteX0" fmla="*/ 0 w 5667470"/>
                <a:gd name="connsiteY0" fmla="*/ 2281396 h 2281396"/>
                <a:gd name="connsiteX1" fmla="*/ 1692998 w 5667470"/>
                <a:gd name="connsiteY1" fmla="*/ 1932927 h 2281396"/>
                <a:gd name="connsiteX2" fmla="*/ 3168713 w 5667470"/>
                <a:gd name="connsiteY2" fmla="*/ 1354218 h 2281396"/>
                <a:gd name="connsiteX3" fmla="*/ 5667470 w 5667470"/>
                <a:gd name="connsiteY3" fmla="*/ 645 h 2281396"/>
                <a:gd name="connsiteX0" fmla="*/ 0 w 5667470"/>
                <a:gd name="connsiteY0" fmla="*/ 2281361 h 2281361"/>
                <a:gd name="connsiteX1" fmla="*/ 1611517 w 5667470"/>
                <a:gd name="connsiteY1" fmla="*/ 1539617 h 2281361"/>
                <a:gd name="connsiteX2" fmla="*/ 3168713 w 5667470"/>
                <a:gd name="connsiteY2" fmla="*/ 1354183 h 2281361"/>
                <a:gd name="connsiteX3" fmla="*/ 5667470 w 5667470"/>
                <a:gd name="connsiteY3" fmla="*/ 610 h 2281361"/>
                <a:gd name="connsiteX0" fmla="*/ 0 w 5667470"/>
                <a:gd name="connsiteY0" fmla="*/ 2281665 h 2281665"/>
                <a:gd name="connsiteX1" fmla="*/ 1611517 w 5667470"/>
                <a:gd name="connsiteY1" fmla="*/ 1539921 h 2281665"/>
                <a:gd name="connsiteX2" fmla="*/ 3956364 w 5667470"/>
                <a:gd name="connsiteY2" fmla="*/ 970151 h 2281665"/>
                <a:gd name="connsiteX3" fmla="*/ 5667470 w 5667470"/>
                <a:gd name="connsiteY3" fmla="*/ 914 h 2281665"/>
                <a:gd name="connsiteX0" fmla="*/ 0 w 5667470"/>
                <a:gd name="connsiteY0" fmla="*/ 2281297 h 2281297"/>
                <a:gd name="connsiteX1" fmla="*/ 1611517 w 5667470"/>
                <a:gd name="connsiteY1" fmla="*/ 1539553 h 2281297"/>
                <a:gd name="connsiteX2" fmla="*/ 3087231 w 5667470"/>
                <a:gd name="connsiteY2" fmla="*/ 1488191 h 2281297"/>
                <a:gd name="connsiteX3" fmla="*/ 5667470 w 5667470"/>
                <a:gd name="connsiteY3" fmla="*/ 546 h 2281297"/>
                <a:gd name="connsiteX0" fmla="*/ 0 w 5667470"/>
                <a:gd name="connsiteY0" fmla="*/ 2281309 h 2281309"/>
                <a:gd name="connsiteX1" fmla="*/ 1294646 w 5667470"/>
                <a:gd name="connsiteY1" fmla="*/ 1718326 h 2281309"/>
                <a:gd name="connsiteX2" fmla="*/ 3087231 w 5667470"/>
                <a:gd name="connsiteY2" fmla="*/ 1488203 h 2281309"/>
                <a:gd name="connsiteX3" fmla="*/ 5667470 w 5667470"/>
                <a:gd name="connsiteY3" fmla="*/ 558 h 2281309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27 h 2281327"/>
                <a:gd name="connsiteX1" fmla="*/ 1466662 w 5667470"/>
                <a:gd name="connsiteY1" fmla="*/ 1682593 h 2281327"/>
                <a:gd name="connsiteX2" fmla="*/ 3259247 w 5667470"/>
                <a:gd name="connsiteY2" fmla="*/ 1443530 h 2281327"/>
                <a:gd name="connsiteX3" fmla="*/ 5667470 w 5667470"/>
                <a:gd name="connsiteY3" fmla="*/ 576 h 2281327"/>
                <a:gd name="connsiteX0" fmla="*/ 0 w 5667470"/>
                <a:gd name="connsiteY0" fmla="*/ 2308130 h 2308130"/>
                <a:gd name="connsiteX1" fmla="*/ 1466662 w 5667470"/>
                <a:gd name="connsiteY1" fmla="*/ 1709396 h 2308130"/>
                <a:gd name="connsiteX2" fmla="*/ 3259247 w 5667470"/>
                <a:gd name="connsiteY2" fmla="*/ 1470333 h 2308130"/>
                <a:gd name="connsiteX3" fmla="*/ 5667470 w 5667470"/>
                <a:gd name="connsiteY3" fmla="*/ 565 h 2308130"/>
                <a:gd name="connsiteX0" fmla="*/ 0 w 5667470"/>
                <a:gd name="connsiteY0" fmla="*/ 2307565 h 2307565"/>
                <a:gd name="connsiteX1" fmla="*/ 1466662 w 5667470"/>
                <a:gd name="connsiteY1" fmla="*/ 1708831 h 2307565"/>
                <a:gd name="connsiteX2" fmla="*/ 3259247 w 5667470"/>
                <a:gd name="connsiteY2" fmla="*/ 1469768 h 2307565"/>
                <a:gd name="connsiteX3" fmla="*/ 5667470 w 5667470"/>
                <a:gd name="connsiteY3" fmla="*/ 0 h 2307565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558828"/>
                <a:gd name="connsiteY0" fmla="*/ 2227123 h 2227123"/>
                <a:gd name="connsiteX1" fmla="*/ 1466662 w 5558828"/>
                <a:gd name="connsiteY1" fmla="*/ 1628389 h 2227123"/>
                <a:gd name="connsiteX2" fmla="*/ 3259247 w 5558828"/>
                <a:gd name="connsiteY2" fmla="*/ 1389326 h 2227123"/>
                <a:gd name="connsiteX3" fmla="*/ 5558828 w 5558828"/>
                <a:gd name="connsiteY3" fmla="*/ 0 h 2227123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259247 w 5640309"/>
                <a:gd name="connsiteY2" fmla="*/ 1434017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223034 w 5640309"/>
                <a:gd name="connsiteY2" fmla="*/ 1487645 h 2271814"/>
                <a:gd name="connsiteX3" fmla="*/ 5640309 w 5640309"/>
                <a:gd name="connsiteY3" fmla="*/ 0 h 2271814"/>
                <a:gd name="connsiteX0" fmla="*/ 0 w 5631256"/>
                <a:gd name="connsiteY0" fmla="*/ 2781284 h 2781284"/>
                <a:gd name="connsiteX1" fmla="*/ 1303700 w 5631256"/>
                <a:gd name="connsiteY1" fmla="*/ 1753522 h 2781284"/>
                <a:gd name="connsiteX2" fmla="*/ 3213981 w 5631256"/>
                <a:gd name="connsiteY2" fmla="*/ 1487645 h 2781284"/>
                <a:gd name="connsiteX3" fmla="*/ 5631256 w 5631256"/>
                <a:gd name="connsiteY3" fmla="*/ 0 h 2781284"/>
                <a:gd name="connsiteX0" fmla="*/ 0 w 5631256"/>
                <a:gd name="connsiteY0" fmla="*/ 2781284 h 3322994"/>
                <a:gd name="connsiteX1" fmla="*/ 1376128 w 5631256"/>
                <a:gd name="connsiteY1" fmla="*/ 3290870 h 3322994"/>
                <a:gd name="connsiteX2" fmla="*/ 3213981 w 5631256"/>
                <a:gd name="connsiteY2" fmla="*/ 1487645 h 3322994"/>
                <a:gd name="connsiteX3" fmla="*/ 5631256 w 5631256"/>
                <a:gd name="connsiteY3" fmla="*/ 0 h 3322994"/>
                <a:gd name="connsiteX0" fmla="*/ 0 w 5631256"/>
                <a:gd name="connsiteY0" fmla="*/ 2781284 h 3308751"/>
                <a:gd name="connsiteX1" fmla="*/ 1376128 w 5631256"/>
                <a:gd name="connsiteY1" fmla="*/ 3290870 h 3308751"/>
                <a:gd name="connsiteX2" fmla="*/ 3213981 w 5631256"/>
                <a:gd name="connsiteY2" fmla="*/ 1487645 h 3308751"/>
                <a:gd name="connsiteX3" fmla="*/ 5631256 w 5631256"/>
                <a:gd name="connsiteY3" fmla="*/ 0 h 3308751"/>
                <a:gd name="connsiteX0" fmla="*/ 0 w 5631256"/>
                <a:gd name="connsiteY0" fmla="*/ 2781284 h 3329281"/>
                <a:gd name="connsiteX1" fmla="*/ 1376128 w 5631256"/>
                <a:gd name="connsiteY1" fmla="*/ 3290870 h 3329281"/>
                <a:gd name="connsiteX2" fmla="*/ 3213981 w 5631256"/>
                <a:gd name="connsiteY2" fmla="*/ 1487645 h 3329281"/>
                <a:gd name="connsiteX3" fmla="*/ 5631256 w 5631256"/>
                <a:gd name="connsiteY3" fmla="*/ 0 h 3329281"/>
                <a:gd name="connsiteX0" fmla="*/ 0 w 5631256"/>
                <a:gd name="connsiteY0" fmla="*/ 2781284 h 3201745"/>
                <a:gd name="connsiteX1" fmla="*/ 1656785 w 5631256"/>
                <a:gd name="connsiteY1" fmla="*/ 3147861 h 3201745"/>
                <a:gd name="connsiteX2" fmla="*/ 3213981 w 5631256"/>
                <a:gd name="connsiteY2" fmla="*/ 1487645 h 3201745"/>
                <a:gd name="connsiteX3" fmla="*/ 5631256 w 5631256"/>
                <a:gd name="connsiteY3" fmla="*/ 0 h 3201745"/>
                <a:gd name="connsiteX0" fmla="*/ 0 w 5631256"/>
                <a:gd name="connsiteY0" fmla="*/ 2781284 h 3036625"/>
                <a:gd name="connsiteX1" fmla="*/ 2109459 w 5631256"/>
                <a:gd name="connsiteY1" fmla="*/ 2924409 h 3036625"/>
                <a:gd name="connsiteX2" fmla="*/ 3213981 w 5631256"/>
                <a:gd name="connsiteY2" fmla="*/ 1487645 h 3036625"/>
                <a:gd name="connsiteX3" fmla="*/ 5631256 w 5631256"/>
                <a:gd name="connsiteY3" fmla="*/ 0 h 3036625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233875"/>
                <a:gd name="connsiteX1" fmla="*/ 1548144 w 5631256"/>
                <a:gd name="connsiteY1" fmla="*/ 3147861 h 3233875"/>
                <a:gd name="connsiteX2" fmla="*/ 3431264 w 5631256"/>
                <a:gd name="connsiteY2" fmla="*/ 1407203 h 3233875"/>
                <a:gd name="connsiteX3" fmla="*/ 5631256 w 5631256"/>
                <a:gd name="connsiteY3" fmla="*/ 0 h 3233875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26812"/>
                <a:gd name="connsiteX1" fmla="*/ 1665839 w 5631256"/>
                <a:gd name="connsiteY1" fmla="*/ 3156800 h 3226812"/>
                <a:gd name="connsiteX2" fmla="*/ 3558012 w 5631256"/>
                <a:gd name="connsiteY2" fmla="*/ 1612778 h 3226812"/>
                <a:gd name="connsiteX3" fmla="*/ 5631256 w 5631256"/>
                <a:gd name="connsiteY3" fmla="*/ 0 h 3226812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58416"/>
                <a:gd name="connsiteY0" fmla="*/ 2611461 h 3205085"/>
                <a:gd name="connsiteX1" fmla="*/ 1692999 w 5658416"/>
                <a:gd name="connsiteY1" fmla="*/ 3156800 h 3205085"/>
                <a:gd name="connsiteX2" fmla="*/ 3476530 w 5658416"/>
                <a:gd name="connsiteY2" fmla="*/ 1478707 h 3205085"/>
                <a:gd name="connsiteX3" fmla="*/ 5658416 w 5658416"/>
                <a:gd name="connsiteY3" fmla="*/ 0 h 3205085"/>
                <a:gd name="connsiteX0" fmla="*/ 0 w 5694629"/>
                <a:gd name="connsiteY0" fmla="*/ 1136596 h 1730220"/>
                <a:gd name="connsiteX1" fmla="*/ 1692999 w 5694629"/>
                <a:gd name="connsiteY1" fmla="*/ 1681935 h 1730220"/>
                <a:gd name="connsiteX2" fmla="*/ 3476530 w 5694629"/>
                <a:gd name="connsiteY2" fmla="*/ 3842 h 1730220"/>
                <a:gd name="connsiteX3" fmla="*/ 5694629 w 5694629"/>
                <a:gd name="connsiteY3" fmla="*/ 1143991 h 1730220"/>
                <a:gd name="connsiteX0" fmla="*/ 0 w 5694629"/>
                <a:gd name="connsiteY0" fmla="*/ 0 h 614322"/>
                <a:gd name="connsiteX1" fmla="*/ 1692999 w 5694629"/>
                <a:gd name="connsiteY1" fmla="*/ 545339 h 614322"/>
                <a:gd name="connsiteX2" fmla="*/ 4327555 w 5694629"/>
                <a:gd name="connsiteY2" fmla="*/ 547605 h 614322"/>
                <a:gd name="connsiteX3" fmla="*/ 5694629 w 5694629"/>
                <a:gd name="connsiteY3" fmla="*/ 7395 h 614322"/>
                <a:gd name="connsiteX0" fmla="*/ 0 w 5694629"/>
                <a:gd name="connsiteY0" fmla="*/ 0 h 745649"/>
                <a:gd name="connsiteX1" fmla="*/ 1692999 w 5694629"/>
                <a:gd name="connsiteY1" fmla="*/ 545339 h 745649"/>
                <a:gd name="connsiteX2" fmla="*/ 4010684 w 5694629"/>
                <a:gd name="connsiteY2" fmla="*/ 717429 h 745649"/>
                <a:gd name="connsiteX3" fmla="*/ 5694629 w 5694629"/>
                <a:gd name="connsiteY3" fmla="*/ 7395 h 74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4629" h="745649">
                  <a:moveTo>
                    <a:pt x="0" y="0"/>
                  </a:moveTo>
                  <a:cubicBezTo>
                    <a:pt x="671466" y="330841"/>
                    <a:pt x="1024552" y="425768"/>
                    <a:pt x="1692999" y="545339"/>
                  </a:cubicBezTo>
                  <a:cubicBezTo>
                    <a:pt x="2361446" y="664911"/>
                    <a:pt x="3343746" y="807086"/>
                    <a:pt x="4010684" y="717429"/>
                  </a:cubicBezTo>
                  <a:cubicBezTo>
                    <a:pt x="4677622" y="627772"/>
                    <a:pt x="5037497" y="289677"/>
                    <a:pt x="5694629" y="7395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39" name="TextBox 438"/>
          <p:cNvSpPr txBox="1"/>
          <p:nvPr/>
        </p:nvSpPr>
        <p:spPr>
          <a:xfrm>
            <a:off x="4572000" y="457200"/>
            <a:ext cx="381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Objective?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Minimize </a:t>
            </a:r>
            <a:r>
              <a:rPr lang="en-US" sz="2400" b="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sz="2400" b="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vg</a:t>
            </a:r>
            <a:r>
              <a:rPr lang="en-US" sz="24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FCT</a:t>
            </a:r>
          </a:p>
        </p:txBody>
      </p:sp>
      <p:sp>
        <p:nvSpPr>
          <p:cNvPr id="440" name="Rounded Rectangle 439"/>
          <p:cNvSpPr/>
          <p:nvPr/>
        </p:nvSpPr>
        <p:spPr>
          <a:xfrm>
            <a:off x="461760" y="200686"/>
            <a:ext cx="3424440" cy="147571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DC transport = Flow scheduling on giant switch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1905000" y="2407450"/>
            <a:ext cx="4971603" cy="4214747"/>
            <a:chOff x="1905000" y="2407450"/>
            <a:chExt cx="4971603" cy="4214747"/>
          </a:xfrm>
        </p:grpSpPr>
        <p:cxnSp>
          <p:nvCxnSpPr>
            <p:cNvPr id="246" name="Straight Arrow Connector 245"/>
            <p:cNvCxnSpPr/>
            <p:nvPr/>
          </p:nvCxnSpPr>
          <p:spPr>
            <a:xfrm flipH="1" flipV="1">
              <a:off x="2066581" y="2970592"/>
              <a:ext cx="1133820" cy="28206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1" name="Straight Arrow Connector 440"/>
            <p:cNvCxnSpPr/>
            <p:nvPr/>
          </p:nvCxnSpPr>
          <p:spPr>
            <a:xfrm flipH="1" flipV="1">
              <a:off x="1905000" y="5168586"/>
              <a:ext cx="1295400" cy="63429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2" name="Straight Arrow Connector 441"/>
            <p:cNvCxnSpPr/>
            <p:nvPr/>
          </p:nvCxnSpPr>
          <p:spPr>
            <a:xfrm flipV="1">
              <a:off x="5546035" y="2407450"/>
              <a:ext cx="1235765" cy="339542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3" name="Straight Arrow Connector 442"/>
            <p:cNvCxnSpPr/>
            <p:nvPr/>
          </p:nvCxnSpPr>
          <p:spPr>
            <a:xfrm flipV="1">
              <a:off x="5565962" y="4299775"/>
              <a:ext cx="1310641" cy="14914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4" name="Straight Arrow Connector 443"/>
            <p:cNvCxnSpPr/>
            <p:nvPr/>
          </p:nvCxnSpPr>
          <p:spPr>
            <a:xfrm flipV="1">
              <a:off x="5565962" y="5293845"/>
              <a:ext cx="1215838" cy="5090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4" name="TextBox 243"/>
            <p:cNvSpPr txBox="1"/>
            <p:nvPr/>
          </p:nvSpPr>
          <p:spPr>
            <a:xfrm>
              <a:off x="2572197" y="5791200"/>
              <a:ext cx="3828603" cy="8309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</a:t>
              </a:r>
              <a:r>
                <a:rPr lang="en-US" sz="2400" b="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ngress &amp; egress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capacity constraints</a:t>
              </a:r>
              <a:endParaRPr lang="en-US" sz="2400" b="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53" name="Group 352"/>
          <p:cNvGrpSpPr/>
          <p:nvPr/>
        </p:nvGrpSpPr>
        <p:grpSpPr>
          <a:xfrm>
            <a:off x="304800" y="5725180"/>
            <a:ext cx="8382000" cy="523220"/>
            <a:chOff x="228600" y="1828800"/>
            <a:chExt cx="8382000" cy="523220"/>
          </a:xfrm>
        </p:grpSpPr>
        <p:sp>
          <p:nvSpPr>
            <p:cNvPr id="354" name="TextBox 353"/>
            <p:cNvSpPr txBox="1"/>
            <p:nvPr/>
          </p:nvSpPr>
          <p:spPr>
            <a:xfrm>
              <a:off x="22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TX</a:t>
              </a:r>
              <a:endParaRPr lang="en-US" sz="280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784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</a:t>
              </a:r>
              <a:r>
                <a:rPr lang="en-US" sz="2800" dirty="0" smtClean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</a:t>
              </a:r>
              <a:endParaRPr lang="en-US" sz="280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9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860"/>
    </mc:Choice>
    <mc:Fallback xmlns="">
      <p:transition xmlns:p14="http://schemas.microsoft.com/office/powerpoint/2010/main" spd="slow" advTm="9786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“Ideal” Flow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Problem is NP-hard </a:t>
            </a:r>
            <a:r>
              <a:rPr lang="en-US" b="1" dirty="0" smtClean="0">
                <a:sym typeface="Wingdings" pitchFamily="2" charset="2"/>
              </a:rPr>
              <a:t></a:t>
            </a:r>
            <a:r>
              <a:rPr lang="en-US" dirty="0" smtClean="0"/>
              <a:t> [Bar-</a:t>
            </a:r>
            <a:r>
              <a:rPr lang="en-US" dirty="0" err="1" smtClean="0"/>
              <a:t>Noy</a:t>
            </a:r>
            <a:r>
              <a:rPr lang="en-US" dirty="0" smtClean="0"/>
              <a:t> et al.]</a:t>
            </a:r>
          </a:p>
          <a:p>
            <a:pPr lvl="1"/>
            <a:r>
              <a:rPr lang="en-US" dirty="0" smtClean="0"/>
              <a:t>Simple greedy algorithm: </a:t>
            </a:r>
            <a:r>
              <a:rPr lang="en-US" b="1" dirty="0" smtClean="0">
                <a:solidFill>
                  <a:srgbClr val="BD0A12"/>
                </a:solidFill>
              </a:rPr>
              <a:t>2-approximation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1524000" y="3044651"/>
            <a:ext cx="5640301" cy="2898949"/>
            <a:chOff x="1524000" y="3044651"/>
            <a:chExt cx="5640301" cy="2898949"/>
          </a:xfrm>
        </p:grpSpPr>
        <p:grpSp>
          <p:nvGrpSpPr>
            <p:cNvPr id="75" name="Group 74"/>
            <p:cNvGrpSpPr/>
            <p:nvPr/>
          </p:nvGrpSpPr>
          <p:grpSpPr>
            <a:xfrm>
              <a:off x="5934629" y="5358578"/>
              <a:ext cx="686403" cy="352667"/>
              <a:chOff x="7963776" y="1430090"/>
              <a:chExt cx="972243" cy="536012"/>
            </a:xfrm>
            <a:effectLst/>
          </p:grpSpPr>
          <p:sp>
            <p:nvSpPr>
              <p:cNvPr id="76" name="Line 31"/>
              <p:cNvSpPr>
                <a:spLocks noChangeShapeType="1"/>
              </p:cNvSpPr>
              <p:nvPr/>
            </p:nvSpPr>
            <p:spPr bwMode="auto">
              <a:xfrm>
                <a:off x="8921454" y="1430090"/>
                <a:ext cx="0" cy="5360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Line 32"/>
              <p:cNvSpPr>
                <a:spLocks noChangeShapeType="1"/>
              </p:cNvSpPr>
              <p:nvPr/>
            </p:nvSpPr>
            <p:spPr bwMode="auto">
              <a:xfrm>
                <a:off x="7974701" y="1961108"/>
                <a:ext cx="961318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Line 34"/>
              <p:cNvSpPr>
                <a:spLocks noChangeShapeType="1"/>
              </p:cNvSpPr>
              <p:nvPr/>
            </p:nvSpPr>
            <p:spPr bwMode="auto">
              <a:xfrm>
                <a:off x="7963776" y="1440077"/>
                <a:ext cx="961318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5947828" y="4368562"/>
              <a:ext cx="686403" cy="352667"/>
              <a:chOff x="7963776" y="1430090"/>
              <a:chExt cx="972243" cy="536012"/>
            </a:xfrm>
            <a:effectLst/>
          </p:grpSpPr>
          <p:sp>
            <p:nvSpPr>
              <p:cNvPr id="80" name="Line 31"/>
              <p:cNvSpPr>
                <a:spLocks noChangeShapeType="1"/>
              </p:cNvSpPr>
              <p:nvPr/>
            </p:nvSpPr>
            <p:spPr bwMode="auto">
              <a:xfrm>
                <a:off x="8921454" y="1430090"/>
                <a:ext cx="0" cy="5360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Line 32"/>
              <p:cNvSpPr>
                <a:spLocks noChangeShapeType="1"/>
              </p:cNvSpPr>
              <p:nvPr/>
            </p:nvSpPr>
            <p:spPr bwMode="auto">
              <a:xfrm>
                <a:off x="7974701" y="1961108"/>
                <a:ext cx="961318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Line 34"/>
              <p:cNvSpPr>
                <a:spLocks noChangeShapeType="1"/>
              </p:cNvSpPr>
              <p:nvPr/>
            </p:nvSpPr>
            <p:spPr bwMode="auto">
              <a:xfrm>
                <a:off x="7963776" y="1440077"/>
                <a:ext cx="961318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954427" y="3378545"/>
              <a:ext cx="686403" cy="352667"/>
              <a:chOff x="7963776" y="1430090"/>
              <a:chExt cx="972243" cy="536012"/>
            </a:xfrm>
            <a:effectLst/>
          </p:grpSpPr>
          <p:sp>
            <p:nvSpPr>
              <p:cNvPr id="84" name="Line 31"/>
              <p:cNvSpPr>
                <a:spLocks noChangeShapeType="1"/>
              </p:cNvSpPr>
              <p:nvPr/>
            </p:nvSpPr>
            <p:spPr bwMode="auto">
              <a:xfrm>
                <a:off x="8921454" y="1430090"/>
                <a:ext cx="0" cy="5360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Line 32"/>
              <p:cNvSpPr>
                <a:spLocks noChangeShapeType="1"/>
              </p:cNvSpPr>
              <p:nvPr/>
            </p:nvSpPr>
            <p:spPr bwMode="auto">
              <a:xfrm>
                <a:off x="7974701" y="1961108"/>
                <a:ext cx="961318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Line 34"/>
              <p:cNvSpPr>
                <a:spLocks noChangeShapeType="1"/>
              </p:cNvSpPr>
              <p:nvPr/>
            </p:nvSpPr>
            <p:spPr bwMode="auto">
              <a:xfrm>
                <a:off x="7963776" y="1440077"/>
                <a:ext cx="961318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3" name="Line 30"/>
            <p:cNvSpPr>
              <a:spLocks noChangeShapeType="1"/>
            </p:cNvSpPr>
            <p:nvPr/>
          </p:nvSpPr>
          <p:spPr bwMode="auto">
            <a:xfrm>
              <a:off x="3022773" y="3535161"/>
              <a:ext cx="545010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Line 31"/>
            <p:cNvSpPr>
              <a:spLocks noChangeShapeType="1"/>
            </p:cNvSpPr>
            <p:nvPr/>
          </p:nvSpPr>
          <p:spPr bwMode="auto">
            <a:xfrm>
              <a:off x="3017095" y="3135486"/>
              <a:ext cx="5678" cy="8201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 33"/>
            <p:cNvSpPr>
              <a:spLocks/>
            </p:cNvSpPr>
            <p:nvPr/>
          </p:nvSpPr>
          <p:spPr bwMode="auto">
            <a:xfrm>
              <a:off x="1904369" y="3407993"/>
              <a:ext cx="1107047" cy="2596"/>
            </a:xfrm>
            <a:custGeom>
              <a:avLst/>
              <a:gdLst>
                <a:gd name="T0" fmla="*/ 390 w 390"/>
                <a:gd name="T1" fmla="*/ 0 h 1"/>
                <a:gd name="T2" fmla="*/ 0 w 390"/>
                <a:gd name="T3" fmla="*/ 0 h 1"/>
                <a:gd name="T4" fmla="*/ 0 60000 65536"/>
                <a:gd name="T5" fmla="*/ 0 60000 65536"/>
                <a:gd name="T6" fmla="*/ 0 w 390"/>
                <a:gd name="T7" fmla="*/ 0 h 1"/>
                <a:gd name="T8" fmla="*/ 390 w 39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0" h="1">
                  <a:moveTo>
                    <a:pt x="390" y="0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Line 34"/>
            <p:cNvSpPr>
              <a:spLocks noChangeShapeType="1"/>
            </p:cNvSpPr>
            <p:nvPr/>
          </p:nvSpPr>
          <p:spPr bwMode="auto">
            <a:xfrm>
              <a:off x="1529675" y="3135486"/>
              <a:ext cx="1498773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35"/>
            <p:cNvSpPr>
              <a:spLocks/>
            </p:cNvSpPr>
            <p:nvPr/>
          </p:nvSpPr>
          <p:spPr bwMode="auto">
            <a:xfrm>
              <a:off x="1904369" y="3667523"/>
              <a:ext cx="1101369" cy="2596"/>
            </a:xfrm>
            <a:custGeom>
              <a:avLst/>
              <a:gdLst>
                <a:gd name="T0" fmla="*/ 388 w 388"/>
                <a:gd name="T1" fmla="*/ 1 h 1"/>
                <a:gd name="T2" fmla="*/ 0 w 388"/>
                <a:gd name="T3" fmla="*/ 0 h 1"/>
                <a:gd name="T4" fmla="*/ 0 60000 65536"/>
                <a:gd name="T5" fmla="*/ 0 60000 65536"/>
                <a:gd name="T6" fmla="*/ 0 w 388"/>
                <a:gd name="T7" fmla="*/ 0 h 1"/>
                <a:gd name="T8" fmla="*/ 388 w 3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8" h="1">
                  <a:moveTo>
                    <a:pt x="388" y="1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Line 36"/>
            <p:cNvSpPr>
              <a:spLocks noChangeShapeType="1"/>
            </p:cNvSpPr>
            <p:nvPr/>
          </p:nvSpPr>
          <p:spPr bwMode="auto">
            <a:xfrm>
              <a:off x="3022773" y="4531757"/>
              <a:ext cx="545010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Line 37"/>
            <p:cNvSpPr>
              <a:spLocks noChangeShapeType="1"/>
            </p:cNvSpPr>
            <p:nvPr/>
          </p:nvSpPr>
          <p:spPr bwMode="auto">
            <a:xfrm>
              <a:off x="3017095" y="4132080"/>
              <a:ext cx="2839" cy="8071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Line 38"/>
            <p:cNvSpPr>
              <a:spLocks noChangeShapeType="1"/>
            </p:cNvSpPr>
            <p:nvPr/>
          </p:nvSpPr>
          <p:spPr bwMode="auto">
            <a:xfrm>
              <a:off x="1537183" y="4939218"/>
              <a:ext cx="1498773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39"/>
            <p:cNvSpPr>
              <a:spLocks/>
            </p:cNvSpPr>
            <p:nvPr/>
          </p:nvSpPr>
          <p:spPr bwMode="auto">
            <a:xfrm>
              <a:off x="1904369" y="4399397"/>
              <a:ext cx="1107047" cy="2596"/>
            </a:xfrm>
            <a:custGeom>
              <a:avLst/>
              <a:gdLst>
                <a:gd name="T0" fmla="*/ 390 w 390"/>
                <a:gd name="T1" fmla="*/ 0 h 1"/>
                <a:gd name="T2" fmla="*/ 0 w 390"/>
                <a:gd name="T3" fmla="*/ 0 h 1"/>
                <a:gd name="T4" fmla="*/ 0 60000 65536"/>
                <a:gd name="T5" fmla="*/ 0 60000 65536"/>
                <a:gd name="T6" fmla="*/ 0 w 390"/>
                <a:gd name="T7" fmla="*/ 0 h 1"/>
                <a:gd name="T8" fmla="*/ 390 w 39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0" h="1">
                  <a:moveTo>
                    <a:pt x="390" y="0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Line 40"/>
            <p:cNvSpPr>
              <a:spLocks noChangeShapeType="1"/>
            </p:cNvSpPr>
            <p:nvPr/>
          </p:nvSpPr>
          <p:spPr bwMode="auto">
            <a:xfrm>
              <a:off x="1529675" y="4132080"/>
              <a:ext cx="1498773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41"/>
            <p:cNvSpPr>
              <a:spLocks/>
            </p:cNvSpPr>
            <p:nvPr/>
          </p:nvSpPr>
          <p:spPr bwMode="auto">
            <a:xfrm>
              <a:off x="1904369" y="4664118"/>
              <a:ext cx="1101369" cy="2596"/>
            </a:xfrm>
            <a:custGeom>
              <a:avLst/>
              <a:gdLst>
                <a:gd name="T0" fmla="*/ 388 w 388"/>
                <a:gd name="T1" fmla="*/ 1 h 1"/>
                <a:gd name="T2" fmla="*/ 0 w 388"/>
                <a:gd name="T3" fmla="*/ 0 h 1"/>
                <a:gd name="T4" fmla="*/ 0 60000 65536"/>
                <a:gd name="T5" fmla="*/ 0 60000 65536"/>
                <a:gd name="T6" fmla="*/ 0 w 388"/>
                <a:gd name="T7" fmla="*/ 0 h 1"/>
                <a:gd name="T8" fmla="*/ 388 w 3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8" h="1">
                  <a:moveTo>
                    <a:pt x="388" y="1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Line 42"/>
            <p:cNvSpPr>
              <a:spLocks noChangeShapeType="1"/>
            </p:cNvSpPr>
            <p:nvPr/>
          </p:nvSpPr>
          <p:spPr bwMode="auto">
            <a:xfrm>
              <a:off x="3017095" y="5528353"/>
              <a:ext cx="545010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Line 43"/>
            <p:cNvSpPr>
              <a:spLocks noChangeShapeType="1"/>
            </p:cNvSpPr>
            <p:nvPr/>
          </p:nvSpPr>
          <p:spPr bwMode="auto">
            <a:xfrm>
              <a:off x="3017095" y="5120890"/>
              <a:ext cx="0" cy="8227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Line 44"/>
            <p:cNvSpPr>
              <a:spLocks noChangeShapeType="1"/>
            </p:cNvSpPr>
            <p:nvPr/>
          </p:nvSpPr>
          <p:spPr bwMode="auto">
            <a:xfrm>
              <a:off x="1525156" y="5935814"/>
              <a:ext cx="1498773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 45"/>
            <p:cNvSpPr>
              <a:spLocks/>
            </p:cNvSpPr>
            <p:nvPr/>
          </p:nvSpPr>
          <p:spPr bwMode="auto">
            <a:xfrm>
              <a:off x="1898694" y="5395993"/>
              <a:ext cx="1107047" cy="2596"/>
            </a:xfrm>
            <a:custGeom>
              <a:avLst/>
              <a:gdLst>
                <a:gd name="T0" fmla="*/ 390 w 390"/>
                <a:gd name="T1" fmla="*/ 0 h 1"/>
                <a:gd name="T2" fmla="*/ 0 w 390"/>
                <a:gd name="T3" fmla="*/ 0 h 1"/>
                <a:gd name="T4" fmla="*/ 0 60000 65536"/>
                <a:gd name="T5" fmla="*/ 0 60000 65536"/>
                <a:gd name="T6" fmla="*/ 0 w 390"/>
                <a:gd name="T7" fmla="*/ 0 h 1"/>
                <a:gd name="T8" fmla="*/ 390 w 39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0" h="1">
                  <a:moveTo>
                    <a:pt x="390" y="0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Line 46"/>
            <p:cNvSpPr>
              <a:spLocks noChangeShapeType="1"/>
            </p:cNvSpPr>
            <p:nvPr/>
          </p:nvSpPr>
          <p:spPr bwMode="auto">
            <a:xfrm>
              <a:off x="1524000" y="5128676"/>
              <a:ext cx="1498773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reeform 47"/>
            <p:cNvSpPr>
              <a:spLocks/>
            </p:cNvSpPr>
            <p:nvPr/>
          </p:nvSpPr>
          <p:spPr bwMode="auto">
            <a:xfrm>
              <a:off x="1905000" y="5660714"/>
              <a:ext cx="1112726" cy="2596"/>
            </a:xfrm>
            <a:custGeom>
              <a:avLst/>
              <a:gdLst>
                <a:gd name="T0" fmla="*/ 392 w 392"/>
                <a:gd name="T1" fmla="*/ 1 h 1"/>
                <a:gd name="T2" fmla="*/ 0 w 392"/>
                <a:gd name="T3" fmla="*/ 0 h 1"/>
                <a:gd name="T4" fmla="*/ 0 60000 65536"/>
                <a:gd name="T5" fmla="*/ 0 60000 65536"/>
                <a:gd name="T6" fmla="*/ 0 w 392"/>
                <a:gd name="T7" fmla="*/ 0 h 1"/>
                <a:gd name="T8" fmla="*/ 392 w 39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2" h="1">
                  <a:moveTo>
                    <a:pt x="392" y="1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Text Box 48"/>
            <p:cNvSpPr txBox="1">
              <a:spLocks noChangeArrowheads="1"/>
            </p:cNvSpPr>
            <p:nvPr/>
          </p:nvSpPr>
          <p:spPr bwMode="auto">
            <a:xfrm>
              <a:off x="3011416" y="3044651"/>
              <a:ext cx="3468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Lucida Sans Unicode" charset="-52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11" name="Text Box 49"/>
            <p:cNvSpPr txBox="1">
              <a:spLocks noChangeArrowheads="1"/>
            </p:cNvSpPr>
            <p:nvPr/>
          </p:nvSpPr>
          <p:spPr bwMode="auto">
            <a:xfrm>
              <a:off x="3011416" y="4038651"/>
              <a:ext cx="3468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Lucida Sans Unicode" charset="-52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12" name="Text Box 53"/>
            <p:cNvSpPr txBox="1">
              <a:spLocks noChangeArrowheads="1"/>
            </p:cNvSpPr>
            <p:nvPr/>
          </p:nvSpPr>
          <p:spPr bwMode="auto">
            <a:xfrm>
              <a:off x="3011416" y="4985936"/>
              <a:ext cx="3468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prstClr val="black"/>
                  </a:solidFill>
                  <a:latin typeface="Lucida Sans Unicode" charset="-52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14" name="Rectangle 23"/>
            <p:cNvSpPr>
              <a:spLocks noChangeArrowheads="1"/>
            </p:cNvSpPr>
            <p:nvPr/>
          </p:nvSpPr>
          <p:spPr bwMode="auto">
            <a:xfrm>
              <a:off x="3432799" y="3161440"/>
              <a:ext cx="2696881" cy="264450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Line 30"/>
            <p:cNvSpPr>
              <a:spLocks noChangeShapeType="1"/>
            </p:cNvSpPr>
            <p:nvPr/>
          </p:nvSpPr>
          <p:spPr bwMode="auto">
            <a:xfrm>
              <a:off x="6619291" y="3548373"/>
              <a:ext cx="545010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Line 36"/>
            <p:cNvSpPr>
              <a:spLocks noChangeShapeType="1"/>
            </p:cNvSpPr>
            <p:nvPr/>
          </p:nvSpPr>
          <p:spPr bwMode="auto">
            <a:xfrm>
              <a:off x="6619291" y="4544969"/>
              <a:ext cx="545010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Line 42"/>
            <p:cNvSpPr>
              <a:spLocks noChangeShapeType="1"/>
            </p:cNvSpPr>
            <p:nvPr/>
          </p:nvSpPr>
          <p:spPr bwMode="auto">
            <a:xfrm>
              <a:off x="6613613" y="5541564"/>
              <a:ext cx="545010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Text Box 48"/>
            <p:cNvSpPr txBox="1">
              <a:spLocks noChangeArrowheads="1"/>
            </p:cNvSpPr>
            <p:nvPr/>
          </p:nvSpPr>
          <p:spPr bwMode="auto">
            <a:xfrm>
              <a:off x="6594275" y="3087507"/>
              <a:ext cx="3468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Lucida Sans Unicode" charset="-52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6" name="Text Box 49"/>
            <p:cNvSpPr txBox="1">
              <a:spLocks noChangeArrowheads="1"/>
            </p:cNvSpPr>
            <p:nvPr/>
          </p:nvSpPr>
          <p:spPr bwMode="auto">
            <a:xfrm>
              <a:off x="6594275" y="4089974"/>
              <a:ext cx="3468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Lucida Sans Unicode" charset="-52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7" name="Text Box 53"/>
            <p:cNvSpPr txBox="1">
              <a:spLocks noChangeArrowheads="1"/>
            </p:cNvSpPr>
            <p:nvPr/>
          </p:nvSpPr>
          <p:spPr bwMode="auto">
            <a:xfrm>
              <a:off x="6583941" y="5071127"/>
              <a:ext cx="3468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Lucida Sans Unicode" charset="-52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50" name="Line 32"/>
            <p:cNvSpPr>
              <a:spLocks noChangeShapeType="1"/>
            </p:cNvSpPr>
            <p:nvPr/>
          </p:nvSpPr>
          <p:spPr bwMode="auto">
            <a:xfrm>
              <a:off x="1534008" y="3946758"/>
              <a:ext cx="1498773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9" name="Rectangle 158"/>
          <p:cNvSpPr/>
          <p:nvPr/>
        </p:nvSpPr>
        <p:spPr>
          <a:xfrm rot="5400000">
            <a:off x="2788447" y="3179140"/>
            <a:ext cx="254739" cy="17984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0" name="Rectangle 159"/>
          <p:cNvSpPr/>
          <p:nvPr/>
        </p:nvSpPr>
        <p:spPr>
          <a:xfrm rot="5400000">
            <a:off x="2608604" y="3178391"/>
            <a:ext cx="254739" cy="17984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1" name="Rectangle 160"/>
          <p:cNvSpPr/>
          <p:nvPr/>
        </p:nvSpPr>
        <p:spPr>
          <a:xfrm rot="5400000">
            <a:off x="2797791" y="3717292"/>
            <a:ext cx="261450" cy="16953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</a:schemeClr>
              </a:gs>
              <a:gs pos="100000">
                <a:schemeClr val="accent6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Rectangle 163"/>
          <p:cNvSpPr/>
          <p:nvPr/>
        </p:nvSpPr>
        <p:spPr>
          <a:xfrm rot="5400000">
            <a:off x="2622531" y="3717293"/>
            <a:ext cx="261450" cy="16953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</a:schemeClr>
              </a:gs>
              <a:gs pos="100000">
                <a:schemeClr val="accent6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Rectangle 166"/>
          <p:cNvSpPr/>
          <p:nvPr/>
        </p:nvSpPr>
        <p:spPr>
          <a:xfrm rot="5400000">
            <a:off x="2424113" y="3181934"/>
            <a:ext cx="261450" cy="169537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Rectangle 167"/>
          <p:cNvSpPr/>
          <p:nvPr/>
        </p:nvSpPr>
        <p:spPr>
          <a:xfrm rot="5400000">
            <a:off x="2248853" y="3181935"/>
            <a:ext cx="261450" cy="16953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rgbClr val="FFFF0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Rectangle 168"/>
          <p:cNvSpPr/>
          <p:nvPr/>
        </p:nvSpPr>
        <p:spPr>
          <a:xfrm rot="5400000">
            <a:off x="2077941" y="3181935"/>
            <a:ext cx="261450" cy="16953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rgbClr val="FFFF0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0" name="Rectangle 169"/>
          <p:cNvSpPr/>
          <p:nvPr/>
        </p:nvSpPr>
        <p:spPr>
          <a:xfrm rot="5400000">
            <a:off x="1902681" y="3181936"/>
            <a:ext cx="261450" cy="16953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rgbClr val="FFFF0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2" name="Rectangle 171"/>
          <p:cNvSpPr/>
          <p:nvPr/>
        </p:nvSpPr>
        <p:spPr>
          <a:xfrm rot="5400000">
            <a:off x="2791625" y="4445797"/>
            <a:ext cx="263967" cy="17116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5" name="Group 214"/>
          <p:cNvGrpSpPr/>
          <p:nvPr/>
        </p:nvGrpSpPr>
        <p:grpSpPr>
          <a:xfrm>
            <a:off x="1985142" y="4399398"/>
            <a:ext cx="852882" cy="264344"/>
            <a:chOff x="1985142" y="4399398"/>
            <a:chExt cx="852882" cy="264344"/>
          </a:xfrm>
        </p:grpSpPr>
        <p:sp>
          <p:nvSpPr>
            <p:cNvPr id="173" name="Rectangle 172"/>
            <p:cNvSpPr/>
            <p:nvPr/>
          </p:nvSpPr>
          <p:spPr>
            <a:xfrm rot="5400000">
              <a:off x="2620456" y="4446173"/>
              <a:ext cx="263967" cy="17116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 rot="5400000">
              <a:off x="2447913" y="4445798"/>
              <a:ext cx="263967" cy="17116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 rot="5400000">
              <a:off x="2276744" y="4446174"/>
              <a:ext cx="263967" cy="17116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 rot="5400000">
              <a:off x="2109911" y="4445799"/>
              <a:ext cx="263967" cy="17116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 rot="5400000">
              <a:off x="1938742" y="4446175"/>
              <a:ext cx="263967" cy="17116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8" name="Rectangle 177"/>
          <p:cNvSpPr/>
          <p:nvPr/>
        </p:nvSpPr>
        <p:spPr>
          <a:xfrm rot="5400000">
            <a:off x="2799063" y="5175658"/>
            <a:ext cx="257640" cy="167065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9" name="Rectangle 178"/>
          <p:cNvSpPr/>
          <p:nvPr/>
        </p:nvSpPr>
        <p:spPr>
          <a:xfrm rot="5400000">
            <a:off x="2799572" y="5717087"/>
            <a:ext cx="254738" cy="165183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0" name="Rectangle 179"/>
          <p:cNvSpPr/>
          <p:nvPr/>
        </p:nvSpPr>
        <p:spPr>
          <a:xfrm rot="5400000">
            <a:off x="2636294" y="5717088"/>
            <a:ext cx="254738" cy="165183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2" name="Straight Arrow Connector 181"/>
          <p:cNvCxnSpPr/>
          <p:nvPr/>
        </p:nvCxnSpPr>
        <p:spPr>
          <a:xfrm flipV="1">
            <a:off x="3432799" y="3554880"/>
            <a:ext cx="2696881" cy="1977367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>
            <a:off x="3432799" y="3535161"/>
            <a:ext cx="2434601" cy="19719"/>
          </a:xfrm>
          <a:prstGeom prst="straightConnector1">
            <a:avLst/>
          </a:prstGeom>
          <a:ln w="635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6" name="Multiply 195"/>
          <p:cNvSpPr/>
          <p:nvPr/>
        </p:nvSpPr>
        <p:spPr>
          <a:xfrm>
            <a:off x="4428658" y="3156908"/>
            <a:ext cx="705161" cy="795944"/>
          </a:xfrm>
          <a:prstGeom prst="mathMultiply">
            <a:avLst>
              <a:gd name="adj1" fmla="val 116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Rectangle 199"/>
          <p:cNvSpPr/>
          <p:nvPr/>
        </p:nvSpPr>
        <p:spPr>
          <a:xfrm rot="5400000">
            <a:off x="2471710" y="5715785"/>
            <a:ext cx="254738" cy="165183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Rectangle 200"/>
          <p:cNvSpPr/>
          <p:nvPr/>
        </p:nvSpPr>
        <p:spPr>
          <a:xfrm rot="5400000">
            <a:off x="2308432" y="5715786"/>
            <a:ext cx="254738" cy="165183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02" name="Straight Arrow Connector 201"/>
          <p:cNvCxnSpPr/>
          <p:nvPr/>
        </p:nvCxnSpPr>
        <p:spPr>
          <a:xfrm>
            <a:off x="3432799" y="3554880"/>
            <a:ext cx="2696881" cy="1986684"/>
          </a:xfrm>
          <a:prstGeom prst="straightConnector1">
            <a:avLst/>
          </a:prstGeom>
          <a:ln w="63500">
            <a:solidFill>
              <a:schemeClr val="accent6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3432799" y="5541564"/>
            <a:ext cx="2434601" cy="0"/>
          </a:xfrm>
          <a:prstGeom prst="straightConnector1">
            <a:avLst/>
          </a:prstGeom>
          <a:ln w="63500">
            <a:solidFill>
              <a:schemeClr val="accent4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0" name="Multiply 209"/>
          <p:cNvSpPr/>
          <p:nvPr/>
        </p:nvSpPr>
        <p:spPr>
          <a:xfrm>
            <a:off x="4428157" y="5120890"/>
            <a:ext cx="705161" cy="795944"/>
          </a:xfrm>
          <a:prstGeom prst="mathMultiply">
            <a:avLst>
              <a:gd name="adj1" fmla="val 116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11" name="Straight Arrow Connector 210"/>
          <p:cNvCxnSpPr/>
          <p:nvPr/>
        </p:nvCxnSpPr>
        <p:spPr>
          <a:xfrm>
            <a:off x="3432799" y="4548222"/>
            <a:ext cx="2696881" cy="0"/>
          </a:xfrm>
          <a:prstGeom prst="straightConnector1">
            <a:avLst/>
          </a:prstGeom>
          <a:ln w="63500">
            <a:solidFill>
              <a:schemeClr val="accent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4" name="Rectangle 213"/>
          <p:cNvSpPr/>
          <p:nvPr/>
        </p:nvSpPr>
        <p:spPr>
          <a:xfrm rot="5400000">
            <a:off x="1733143" y="3180189"/>
            <a:ext cx="261450" cy="16953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rgbClr val="FFFF0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83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81"/>
    </mc:Choice>
    <mc:Fallback xmlns="">
      <p:transition xmlns:p14="http://schemas.microsoft.com/office/powerpoint/2010/main" spd="slow" advTm="8908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094 L 0.05539 -0.04094 L 0.34948 0.25469 L 0.48316 0.25469 " pathEditMode="relative" ptsTypes="AAAAA">
                                      <p:cBhvr>
                                        <p:cTn id="11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842 0.00023 " pathEditMode="relative" ptsTypes="AA">
                                      <p:cBhvr>
                                        <p:cTn id="11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094 L 0.05452 0.04094 L 0.35052 -0.24659 L 0.48611 -0.24659 " pathEditMode="relative" ptsTypes="AAAAA">
                                      <p:cBhvr>
                                        <p:cTn id="1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46 L 0.0191 4.81481E-6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-23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01961 1.85185E-6 " pathEditMode="relative" rAng="0" ptsTypes="AA">
                                      <p:cBhvr>
                                        <p:cTn id="13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9" grpId="0" animBg="1"/>
      <p:bldP spid="160" grpId="0" animBg="1"/>
      <p:bldP spid="161" grpId="0" animBg="1"/>
      <p:bldP spid="161" grpId="1" animBg="1"/>
      <p:bldP spid="161" grpId="2" animBg="1"/>
      <p:bldP spid="164" grpId="0" animBg="1"/>
      <p:bldP spid="164" grpId="1" animBg="1"/>
      <p:bldP spid="167" grpId="0" animBg="1"/>
      <p:bldP spid="168" grpId="0" animBg="1"/>
      <p:bldP spid="169" grpId="0" animBg="1"/>
      <p:bldP spid="170" grpId="0" animBg="1"/>
      <p:bldP spid="172" grpId="0" animBg="1"/>
      <p:bldP spid="172" grpId="1" animBg="1"/>
      <p:bldP spid="172" grpId="2" animBg="1"/>
      <p:bldP spid="178" grpId="0" animBg="1"/>
      <p:bldP spid="178" grpId="1" animBg="1"/>
      <p:bldP spid="178" grpId="2" animBg="1"/>
      <p:bldP spid="179" grpId="0" animBg="1"/>
      <p:bldP spid="180" grpId="0" animBg="1"/>
      <p:bldP spid="196" grpId="0" animBg="1"/>
      <p:bldP spid="196" grpId="1" animBg="1"/>
      <p:bldP spid="200" grpId="0" animBg="1"/>
      <p:bldP spid="201" grpId="0" animBg="1"/>
      <p:bldP spid="210" grpId="0" animBg="1"/>
      <p:bldP spid="210" grpId="1" animBg="1"/>
      <p:bldP spid="21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0" y="25908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0" dirty="0" err="1" smtClean="0">
                <a:solidFill>
                  <a:srgbClr val="4F81BD"/>
                </a:solidFill>
                <a:latin typeface="Verdana"/>
                <a:ea typeface="+mn-ea"/>
                <a:cs typeface="Verdana"/>
              </a:rPr>
              <a:t>pFabric</a:t>
            </a:r>
            <a:r>
              <a:rPr lang="en-US" sz="5400" b="0" dirty="0" smtClean="0">
                <a:solidFill>
                  <a:srgbClr val="4F81BD"/>
                </a:solidFill>
                <a:latin typeface="Verdana"/>
                <a:ea typeface="+mn-ea"/>
                <a:cs typeface="Verdana"/>
              </a:rPr>
              <a:t> Design</a:t>
            </a:r>
            <a:endParaRPr lang="en-US" sz="5400" b="0" dirty="0">
              <a:solidFill>
                <a:srgbClr val="4F81BD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5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76"/>
    </mc:Choice>
    <mc:Fallback xmlns="">
      <p:transition xmlns:p14="http://schemas.microsoft.com/office/powerpoint/2010/main" spd="slow" advTm="1837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763839" y="2971372"/>
            <a:ext cx="2971800" cy="2743628"/>
          </a:xfrm>
          <a:prstGeom prst="ellips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13303" y="3881697"/>
            <a:ext cx="437584" cy="6133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35253" y="3690088"/>
            <a:ext cx="437584" cy="6133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02139" y="4723855"/>
            <a:ext cx="437584" cy="6133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61784" y="4851329"/>
            <a:ext cx="437584" cy="6133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68739" y="3992913"/>
            <a:ext cx="437584" cy="6133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pFabric</a:t>
            </a:r>
            <a:r>
              <a:rPr lang="en-US" dirty="0" smtClean="0"/>
              <a:t> Switch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9548" y="3927688"/>
            <a:ext cx="1057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Switch Port</a:t>
            </a:r>
            <a:endParaRPr lang="en-US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830323" y="4431872"/>
            <a:ext cx="705793" cy="762000"/>
            <a:chOff x="6897409" y="2819400"/>
            <a:chExt cx="705793" cy="7620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897410" y="28194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897409" y="3204927"/>
              <a:ext cx="70579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561784" y="4851329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02139" y="4723855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white"/>
                </a:solidFill>
                <a:latin typeface="Calibri"/>
              </a:rPr>
              <a:t>1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35253" y="3690088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/>
              </a:rPr>
              <a:t>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15923" y="3881697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white"/>
                </a:solidFill>
                <a:latin typeface="Calibri"/>
              </a:rPr>
              <a:t>4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68739" y="3992913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white"/>
                </a:solidFill>
                <a:latin typeface="Calibri"/>
              </a:rPr>
              <a:t>3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600" y="1663005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Priority Scheduling </a:t>
            </a:r>
            <a:r>
              <a:rPr lang="en-US" sz="28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send higher priority packets first</a:t>
            </a:r>
            <a:endParaRPr lang="en-US" sz="2800" dirty="0">
              <a:solidFill>
                <a:srgbClr val="4F81B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00600" y="1663005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Priority Dropping </a:t>
            </a:r>
            <a:r>
              <a:rPr lang="en-US" sz="28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drop low priority packets first</a:t>
            </a:r>
            <a:endParaRPr lang="en-US" sz="2800" dirty="0" smtClean="0">
              <a:solidFill>
                <a:srgbClr val="4F81B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-570477" y="4482424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/>
              </a:rPr>
              <a:t>6</a:t>
            </a:r>
          </a:p>
        </p:txBody>
      </p:sp>
      <p:sp>
        <p:nvSpPr>
          <p:cNvPr id="50" name="Rectangle 49"/>
          <p:cNvSpPr/>
          <p:nvPr/>
        </p:nvSpPr>
        <p:spPr>
          <a:xfrm>
            <a:off x="-1010216" y="4477759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white"/>
                </a:solidFill>
                <a:latin typeface="Calibri"/>
              </a:rPr>
              <a:t>3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1447800" y="4482424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white"/>
                </a:solidFill>
                <a:latin typeface="Calibri"/>
              </a:rPr>
              <a:t>2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49739" y="3234685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5257800" y="5334000"/>
            <a:ext cx="29718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small “bag” of packets per-port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76200" y="5791200"/>
            <a:ext cx="4648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b="0" dirty="0" err="1">
                <a:solidFill>
                  <a:srgbClr val="BD0A12"/>
                </a:solidFill>
              </a:rPr>
              <a:t>p</a:t>
            </a:r>
            <a:r>
              <a:rPr lang="en-US" sz="2400" b="0" dirty="0" err="1" smtClean="0">
                <a:solidFill>
                  <a:srgbClr val="BD0A12"/>
                </a:solidFill>
              </a:rPr>
              <a:t>rio</a:t>
            </a:r>
            <a:r>
              <a:rPr lang="en-US" sz="2400" b="0" dirty="0" smtClean="0">
                <a:solidFill>
                  <a:srgbClr val="BD0A12"/>
                </a:solidFill>
              </a:rPr>
              <a:t> = remaining flow size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844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18"/>
    </mc:Choice>
    <mc:Fallback xmlns="">
      <p:transition xmlns:p14="http://schemas.microsoft.com/office/powerpoint/2010/main" spd="slow" advTm="5601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-0.02847 L 0.55677 -0.02847 " pathEditMode="relative" rAng="0" ptsTypes="AAA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30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0086 0.08194 L 0.65677 0.08194 " pathEditMode="relative" rAng="0" ptsTypes="AAA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30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486 L 0.48542 0.00486 L 0.48542 -0.0169 L 0.48542 -0.07129 " pathEditMode="relative" rAng="0" ptsTypes="AAAA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625 L 0.59184 0.00625 L 0.59184 0.01458 L 0.59184 0.03588 " pathEditMode="relative" rAng="0" ptsTypes="AAAA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31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38872 -7.40741E-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0.00035 0.53912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694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72 -2.59259E-6 L 0.50261 -2.59259E-6 L 0.50174 -0.11551 " pathEditMode="relative" rAng="0" ptsTypes="AAA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5" grpId="1" animBg="1"/>
      <p:bldP spid="27" grpId="0" animBg="1"/>
      <p:bldP spid="45" grpId="0"/>
      <p:bldP spid="46" grpId="0"/>
      <p:bldP spid="47" grpId="0" animBg="1"/>
      <p:bldP spid="50" grpId="0" animBg="1"/>
      <p:bldP spid="51" grpId="0" animBg="1"/>
      <p:bldP spid="51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Near-Zero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Buffers are very small (~1 BDP)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C=10Gbps, RTT=15µs </a:t>
            </a:r>
            <a:r>
              <a:rPr lang="en-US" dirty="0" smtClean="0">
                <a:latin typeface="+mj-lt"/>
                <a:cs typeface="Arial"/>
              </a:rPr>
              <a:t>→</a:t>
            </a:r>
            <a:r>
              <a:rPr lang="en-US" dirty="0" smtClean="0"/>
              <a:t> BDP = 18.75KB</a:t>
            </a:r>
            <a:r>
              <a:rPr lang="en-US" dirty="0" smtClean="0">
                <a:solidFill>
                  <a:srgbClr val="BD0A12"/>
                </a:solidFill>
              </a:rPr>
              <a:t>   </a:t>
            </a:r>
          </a:p>
          <a:p>
            <a:pPr lvl="1"/>
            <a:r>
              <a:rPr lang="en-US" dirty="0" smtClean="0">
                <a:solidFill>
                  <a:srgbClr val="BD0A12"/>
                </a:solidFill>
              </a:rPr>
              <a:t>Today’s switch buffers are 10-30x larger</a:t>
            </a:r>
          </a:p>
          <a:p>
            <a:pPr marL="0" lvl="1" indent="0">
              <a:buNone/>
            </a:pPr>
            <a:endParaRPr lang="en-US" sz="1400" b="1" dirty="0">
              <a:solidFill>
                <a:schemeClr val="accent1"/>
              </a:solidFill>
            </a:endParaRPr>
          </a:p>
          <a:p>
            <a:pPr marL="0" lvl="1" indent="0">
              <a:buNone/>
            </a:pPr>
            <a:endParaRPr lang="en-US" sz="1400" b="1" dirty="0" smtClean="0">
              <a:solidFill>
                <a:schemeClr val="accent1"/>
              </a:solidFill>
            </a:endParaRPr>
          </a:p>
          <a:p>
            <a:pPr marL="0" lvl="1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Priority Scheduling/Dropping Complexity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Worst-case: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Minimum size packets (64B)</a:t>
            </a:r>
          </a:p>
          <a:p>
            <a:pPr lvl="1"/>
            <a:r>
              <a:rPr lang="en-US" dirty="0" smtClean="0"/>
              <a:t>51.2ns to find min/max of ~300 numbers</a:t>
            </a:r>
          </a:p>
          <a:p>
            <a:pPr lvl="1"/>
            <a:r>
              <a:rPr lang="en-US" dirty="0" smtClean="0"/>
              <a:t>Binary tree implementation takes 9 clock cycles</a:t>
            </a:r>
          </a:p>
          <a:p>
            <a:pPr lvl="1"/>
            <a:r>
              <a:rPr lang="en-US" dirty="0" smtClean="0">
                <a:solidFill>
                  <a:srgbClr val="BD0A12"/>
                </a:solidFill>
              </a:rPr>
              <a:t>Current ASICs: clock = 1-2ns</a:t>
            </a:r>
            <a:endParaRPr lang="en-US" dirty="0">
              <a:solidFill>
                <a:srgbClr val="BD0A1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53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16"/>
    </mc:Choice>
    <mc:Fallback xmlns="">
      <p:transition xmlns:p14="http://schemas.microsoft.com/office/powerpoint/2010/main" spd="slow" advTm="9531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pFabric</a:t>
            </a:r>
            <a:r>
              <a:rPr lang="en-US" dirty="0" smtClean="0"/>
              <a:t> Rate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37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Priority scheduling &amp; dropping in fabric also simplifies rate control</a:t>
            </a:r>
          </a:p>
          <a:p>
            <a:pPr lvl="1"/>
            <a:r>
              <a:rPr lang="en-US" sz="2000" dirty="0" smtClean="0"/>
              <a:t>Queue backlog doesn’t matter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01074" y="2620676"/>
            <a:ext cx="4193123" cy="3572220"/>
            <a:chOff x="2553762" y="2124177"/>
            <a:chExt cx="4193123" cy="3572220"/>
          </a:xfrm>
        </p:grpSpPr>
        <p:sp>
          <p:nvSpPr>
            <p:cNvPr id="7" name="Rectangle 6"/>
            <p:cNvSpPr/>
            <p:nvPr/>
          </p:nvSpPr>
          <p:spPr>
            <a:xfrm>
              <a:off x="2553762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H1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>
              <a:stCxn id="7" idx="0"/>
            </p:cNvCxnSpPr>
            <p:nvPr/>
          </p:nvCxnSpPr>
          <p:spPr>
            <a:xfrm flipV="1">
              <a:off x="2745324" y="4419600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241685" y="263651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241685" y="2636519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241685" y="2636519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3927485" y="263651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613285" y="2636519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613285" y="2636519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52" idx="0"/>
            </p:cNvCxnSpPr>
            <p:nvPr/>
          </p:nvCxnSpPr>
          <p:spPr>
            <a:xfrm flipH="1" flipV="1">
              <a:off x="3927485" y="2636520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4765685" y="2636520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2" idx="0"/>
            </p:cNvCxnSpPr>
            <p:nvPr/>
          </p:nvCxnSpPr>
          <p:spPr>
            <a:xfrm flipH="1" flipV="1">
              <a:off x="5603885" y="2636520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010962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H2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68162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H3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0" name="Straight Connector 19"/>
            <p:cNvCxnSpPr>
              <a:stCxn id="18" idx="0"/>
            </p:cNvCxnSpPr>
            <p:nvPr/>
          </p:nvCxnSpPr>
          <p:spPr>
            <a:xfrm flipH="1" flipV="1">
              <a:off x="3197750" y="4419600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9" idx="0"/>
            </p:cNvCxnSpPr>
            <p:nvPr/>
          </p:nvCxnSpPr>
          <p:spPr>
            <a:xfrm flipH="1" flipV="1">
              <a:off x="3197750" y="4419600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003685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H4</a:t>
              </a:r>
            </a:p>
          </p:txBody>
        </p:sp>
        <p:cxnSp>
          <p:nvCxnSpPr>
            <p:cNvPr id="23" name="Straight Connector 22"/>
            <p:cNvCxnSpPr>
              <a:stCxn id="22" idx="0"/>
            </p:cNvCxnSpPr>
            <p:nvPr/>
          </p:nvCxnSpPr>
          <p:spPr>
            <a:xfrm flipV="1">
              <a:off x="4195247" y="4419600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4460885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H5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18085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H6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" name="Straight Connector 25"/>
            <p:cNvCxnSpPr>
              <a:stCxn id="24" idx="0"/>
            </p:cNvCxnSpPr>
            <p:nvPr/>
          </p:nvCxnSpPr>
          <p:spPr>
            <a:xfrm flipH="1" flipV="1">
              <a:off x="4645550" y="4419600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5" idx="0"/>
            </p:cNvCxnSpPr>
            <p:nvPr/>
          </p:nvCxnSpPr>
          <p:spPr>
            <a:xfrm flipH="1" flipV="1">
              <a:off x="4645550" y="4419600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3622685" y="2124177"/>
              <a:ext cx="545969" cy="678181"/>
              <a:chOff x="1027560" y="1988818"/>
              <a:chExt cx="545969" cy="678181"/>
            </a:xfrm>
          </p:grpSpPr>
          <p:sp>
            <p:nvSpPr>
              <p:cNvPr id="111" name="Cube 110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1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3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747082" y="4333601"/>
              <a:ext cx="978209" cy="243008"/>
              <a:chOff x="5220661" y="3675707"/>
              <a:chExt cx="978209" cy="243008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9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4168476" y="4333601"/>
              <a:ext cx="978209" cy="243008"/>
              <a:chOff x="5220661" y="3675707"/>
              <a:chExt cx="978209" cy="243008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7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4486020" y="2128098"/>
              <a:ext cx="545969" cy="678181"/>
              <a:chOff x="1027560" y="1988818"/>
              <a:chExt cx="545969" cy="678181"/>
            </a:xfrm>
          </p:grpSpPr>
          <p:sp>
            <p:nvSpPr>
              <p:cNvPr id="65" name="Cube 64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7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362716" y="2141219"/>
              <a:ext cx="545969" cy="678181"/>
              <a:chOff x="1027560" y="1988818"/>
              <a:chExt cx="545969" cy="678181"/>
            </a:xfrm>
          </p:grpSpPr>
          <p:sp>
            <p:nvSpPr>
              <p:cNvPr id="61" name="Cube 60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6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3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5449362" y="5333999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H7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4" name="Straight Connector 33"/>
            <p:cNvCxnSpPr>
              <a:stCxn id="33" idx="0"/>
            </p:cNvCxnSpPr>
            <p:nvPr/>
          </p:nvCxnSpPr>
          <p:spPr>
            <a:xfrm flipV="1">
              <a:off x="5640924" y="4419599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5906562" y="5333999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H8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63762" y="5333999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H9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7" name="Straight Connector 36"/>
            <p:cNvCxnSpPr>
              <a:stCxn id="35" idx="0"/>
            </p:cNvCxnSpPr>
            <p:nvPr/>
          </p:nvCxnSpPr>
          <p:spPr>
            <a:xfrm flipH="1" flipV="1">
              <a:off x="6093350" y="4419599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0"/>
            </p:cNvCxnSpPr>
            <p:nvPr/>
          </p:nvCxnSpPr>
          <p:spPr>
            <a:xfrm flipH="1" flipV="1">
              <a:off x="6093350" y="4419599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5579365" y="4342092"/>
              <a:ext cx="978209" cy="243008"/>
              <a:chOff x="5220661" y="3675707"/>
              <a:chExt cx="978209" cy="24300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4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1" name="Freeform 120"/>
          <p:cNvSpPr/>
          <p:nvPr/>
        </p:nvSpPr>
        <p:spPr>
          <a:xfrm>
            <a:off x="4944097" y="3226162"/>
            <a:ext cx="3367169" cy="2635923"/>
          </a:xfrm>
          <a:custGeom>
            <a:avLst/>
            <a:gdLst>
              <a:gd name="connsiteX0" fmla="*/ 30667 w 3380449"/>
              <a:gd name="connsiteY0" fmla="*/ 2680626 h 2680626"/>
              <a:gd name="connsiteX1" fmla="*/ 21614 w 3380449"/>
              <a:gd name="connsiteY1" fmla="*/ 1847707 h 2680626"/>
              <a:gd name="connsiteX2" fmla="*/ 275111 w 3380449"/>
              <a:gd name="connsiteY2" fmla="*/ 1594210 h 2680626"/>
              <a:gd name="connsiteX3" fmla="*/ 1506382 w 3380449"/>
              <a:gd name="connsiteY3" fmla="*/ 64174 h 2680626"/>
              <a:gd name="connsiteX4" fmla="*/ 1940949 w 3380449"/>
              <a:gd name="connsiteY4" fmla="*/ 435366 h 2680626"/>
              <a:gd name="connsiteX5" fmla="*/ 2918723 w 3380449"/>
              <a:gd name="connsiteY5" fmla="*/ 1784333 h 2680626"/>
              <a:gd name="connsiteX6" fmla="*/ 3380449 w 3380449"/>
              <a:gd name="connsiteY6" fmla="*/ 2680626 h 2680626"/>
              <a:gd name="connsiteX0" fmla="*/ 13128 w 3362910"/>
              <a:gd name="connsiteY0" fmla="*/ 2680626 h 2680626"/>
              <a:gd name="connsiteX1" fmla="*/ 40289 w 3362910"/>
              <a:gd name="connsiteY1" fmla="*/ 1784333 h 2680626"/>
              <a:gd name="connsiteX2" fmla="*/ 257572 w 3362910"/>
              <a:gd name="connsiteY2" fmla="*/ 1594210 h 2680626"/>
              <a:gd name="connsiteX3" fmla="*/ 1488843 w 3362910"/>
              <a:gd name="connsiteY3" fmla="*/ 64174 h 2680626"/>
              <a:gd name="connsiteX4" fmla="*/ 1923410 w 3362910"/>
              <a:gd name="connsiteY4" fmla="*/ 435366 h 2680626"/>
              <a:gd name="connsiteX5" fmla="*/ 2901184 w 3362910"/>
              <a:gd name="connsiteY5" fmla="*/ 1784333 h 2680626"/>
              <a:gd name="connsiteX6" fmla="*/ 3362910 w 3362910"/>
              <a:gd name="connsiteY6" fmla="*/ 2680626 h 2680626"/>
              <a:gd name="connsiteX0" fmla="*/ 26315 w 3376097"/>
              <a:gd name="connsiteY0" fmla="*/ 2658765 h 2658765"/>
              <a:gd name="connsiteX1" fmla="*/ 53476 w 3376097"/>
              <a:gd name="connsiteY1" fmla="*/ 1762472 h 2658765"/>
              <a:gd name="connsiteX2" fmla="*/ 515203 w 3376097"/>
              <a:gd name="connsiteY2" fmla="*/ 1246425 h 2658765"/>
              <a:gd name="connsiteX3" fmla="*/ 1502030 w 3376097"/>
              <a:gd name="connsiteY3" fmla="*/ 42313 h 2658765"/>
              <a:gd name="connsiteX4" fmla="*/ 1936597 w 3376097"/>
              <a:gd name="connsiteY4" fmla="*/ 413505 h 2658765"/>
              <a:gd name="connsiteX5" fmla="*/ 2914371 w 3376097"/>
              <a:gd name="connsiteY5" fmla="*/ 1762472 h 2658765"/>
              <a:gd name="connsiteX6" fmla="*/ 3376097 w 3376097"/>
              <a:gd name="connsiteY6" fmla="*/ 2658765 h 2658765"/>
              <a:gd name="connsiteX0" fmla="*/ 10785 w 3360567"/>
              <a:gd name="connsiteY0" fmla="*/ 2658765 h 2658765"/>
              <a:gd name="connsiteX1" fmla="*/ 83214 w 3360567"/>
              <a:gd name="connsiteY1" fmla="*/ 1798685 h 2658765"/>
              <a:gd name="connsiteX2" fmla="*/ 499673 w 3360567"/>
              <a:gd name="connsiteY2" fmla="*/ 1246425 h 2658765"/>
              <a:gd name="connsiteX3" fmla="*/ 1486500 w 3360567"/>
              <a:gd name="connsiteY3" fmla="*/ 42313 h 2658765"/>
              <a:gd name="connsiteX4" fmla="*/ 1921067 w 3360567"/>
              <a:gd name="connsiteY4" fmla="*/ 413505 h 2658765"/>
              <a:gd name="connsiteX5" fmla="*/ 2898841 w 3360567"/>
              <a:gd name="connsiteY5" fmla="*/ 1762472 h 2658765"/>
              <a:gd name="connsiteX6" fmla="*/ 3360567 w 3360567"/>
              <a:gd name="connsiteY6" fmla="*/ 2658765 h 2658765"/>
              <a:gd name="connsiteX0" fmla="*/ 22010 w 3371792"/>
              <a:gd name="connsiteY0" fmla="*/ 2658765 h 2658765"/>
              <a:gd name="connsiteX1" fmla="*/ 58225 w 3371792"/>
              <a:gd name="connsiteY1" fmla="*/ 1771525 h 2658765"/>
              <a:gd name="connsiteX2" fmla="*/ 510898 w 3371792"/>
              <a:gd name="connsiteY2" fmla="*/ 1246425 h 2658765"/>
              <a:gd name="connsiteX3" fmla="*/ 1497725 w 3371792"/>
              <a:gd name="connsiteY3" fmla="*/ 42313 h 2658765"/>
              <a:gd name="connsiteX4" fmla="*/ 1932292 w 3371792"/>
              <a:gd name="connsiteY4" fmla="*/ 413505 h 2658765"/>
              <a:gd name="connsiteX5" fmla="*/ 2910066 w 3371792"/>
              <a:gd name="connsiteY5" fmla="*/ 1762472 h 2658765"/>
              <a:gd name="connsiteX6" fmla="*/ 3371792 w 3371792"/>
              <a:gd name="connsiteY6" fmla="*/ 2658765 h 2658765"/>
              <a:gd name="connsiteX0" fmla="*/ 5964 w 3355746"/>
              <a:gd name="connsiteY0" fmla="*/ 2658765 h 2658765"/>
              <a:gd name="connsiteX1" fmla="*/ 42179 w 3355746"/>
              <a:gd name="connsiteY1" fmla="*/ 1771525 h 2658765"/>
              <a:gd name="connsiteX2" fmla="*/ 494852 w 3355746"/>
              <a:gd name="connsiteY2" fmla="*/ 1246425 h 2658765"/>
              <a:gd name="connsiteX3" fmla="*/ 1481679 w 3355746"/>
              <a:gd name="connsiteY3" fmla="*/ 42313 h 2658765"/>
              <a:gd name="connsiteX4" fmla="*/ 1916246 w 3355746"/>
              <a:gd name="connsiteY4" fmla="*/ 413505 h 2658765"/>
              <a:gd name="connsiteX5" fmla="*/ 2894020 w 3355746"/>
              <a:gd name="connsiteY5" fmla="*/ 1762472 h 2658765"/>
              <a:gd name="connsiteX6" fmla="*/ 3355746 w 3355746"/>
              <a:gd name="connsiteY6" fmla="*/ 2658765 h 2658765"/>
              <a:gd name="connsiteX0" fmla="*/ 30886 w 3380668"/>
              <a:gd name="connsiteY0" fmla="*/ 2645431 h 2645431"/>
              <a:gd name="connsiteX1" fmla="*/ 67101 w 3380668"/>
              <a:gd name="connsiteY1" fmla="*/ 1758191 h 2645431"/>
              <a:gd name="connsiteX2" fmla="*/ 664630 w 3380668"/>
              <a:gd name="connsiteY2" fmla="*/ 1024861 h 2645431"/>
              <a:gd name="connsiteX3" fmla="*/ 1506601 w 3380668"/>
              <a:gd name="connsiteY3" fmla="*/ 28979 h 2645431"/>
              <a:gd name="connsiteX4" fmla="*/ 1941168 w 3380668"/>
              <a:gd name="connsiteY4" fmla="*/ 400171 h 2645431"/>
              <a:gd name="connsiteX5" fmla="*/ 2918942 w 3380668"/>
              <a:gd name="connsiteY5" fmla="*/ 1749138 h 2645431"/>
              <a:gd name="connsiteX6" fmla="*/ 3380668 w 3380668"/>
              <a:gd name="connsiteY6" fmla="*/ 2645431 h 2645431"/>
              <a:gd name="connsiteX0" fmla="*/ 13428 w 3363210"/>
              <a:gd name="connsiteY0" fmla="*/ 2645431 h 2645431"/>
              <a:gd name="connsiteX1" fmla="*/ 94910 w 3363210"/>
              <a:gd name="connsiteY1" fmla="*/ 1767245 h 2645431"/>
              <a:gd name="connsiteX2" fmla="*/ 647172 w 3363210"/>
              <a:gd name="connsiteY2" fmla="*/ 1024861 h 2645431"/>
              <a:gd name="connsiteX3" fmla="*/ 1489143 w 3363210"/>
              <a:gd name="connsiteY3" fmla="*/ 28979 h 2645431"/>
              <a:gd name="connsiteX4" fmla="*/ 1923710 w 3363210"/>
              <a:gd name="connsiteY4" fmla="*/ 400171 h 2645431"/>
              <a:gd name="connsiteX5" fmla="*/ 2901484 w 3363210"/>
              <a:gd name="connsiteY5" fmla="*/ 1749138 h 2645431"/>
              <a:gd name="connsiteX6" fmla="*/ 3363210 w 3363210"/>
              <a:gd name="connsiteY6" fmla="*/ 2645431 h 2645431"/>
              <a:gd name="connsiteX0" fmla="*/ 14768 w 3364550"/>
              <a:gd name="connsiteY0" fmla="*/ 2639879 h 2639879"/>
              <a:gd name="connsiteX1" fmla="*/ 96250 w 3364550"/>
              <a:gd name="connsiteY1" fmla="*/ 1761693 h 2639879"/>
              <a:gd name="connsiteX2" fmla="*/ 684726 w 3364550"/>
              <a:gd name="connsiteY2" fmla="*/ 928774 h 2639879"/>
              <a:gd name="connsiteX3" fmla="*/ 1490483 w 3364550"/>
              <a:gd name="connsiteY3" fmla="*/ 23427 h 2639879"/>
              <a:gd name="connsiteX4" fmla="*/ 1925050 w 3364550"/>
              <a:gd name="connsiteY4" fmla="*/ 394619 h 2639879"/>
              <a:gd name="connsiteX5" fmla="*/ 2902824 w 3364550"/>
              <a:gd name="connsiteY5" fmla="*/ 1743586 h 2639879"/>
              <a:gd name="connsiteX6" fmla="*/ 3364550 w 3364550"/>
              <a:gd name="connsiteY6" fmla="*/ 2639879 h 2639879"/>
              <a:gd name="connsiteX0" fmla="*/ 16223 w 3366005"/>
              <a:gd name="connsiteY0" fmla="*/ 2641524 h 2641524"/>
              <a:gd name="connsiteX1" fmla="*/ 97705 w 3366005"/>
              <a:gd name="connsiteY1" fmla="*/ 1763338 h 2641524"/>
              <a:gd name="connsiteX2" fmla="*/ 722395 w 3366005"/>
              <a:gd name="connsiteY2" fmla="*/ 957580 h 2641524"/>
              <a:gd name="connsiteX3" fmla="*/ 1491938 w 3366005"/>
              <a:gd name="connsiteY3" fmla="*/ 25072 h 2641524"/>
              <a:gd name="connsiteX4" fmla="*/ 1926505 w 3366005"/>
              <a:gd name="connsiteY4" fmla="*/ 396264 h 2641524"/>
              <a:gd name="connsiteX5" fmla="*/ 2904279 w 3366005"/>
              <a:gd name="connsiteY5" fmla="*/ 1745231 h 2641524"/>
              <a:gd name="connsiteX6" fmla="*/ 3366005 w 3366005"/>
              <a:gd name="connsiteY6" fmla="*/ 2641524 h 2641524"/>
              <a:gd name="connsiteX0" fmla="*/ 16223 w 3366005"/>
              <a:gd name="connsiteY0" fmla="*/ 2633158 h 2633158"/>
              <a:gd name="connsiteX1" fmla="*/ 97705 w 3366005"/>
              <a:gd name="connsiteY1" fmla="*/ 1754972 h 2633158"/>
              <a:gd name="connsiteX2" fmla="*/ 722395 w 3366005"/>
              <a:gd name="connsiteY2" fmla="*/ 949214 h 2633158"/>
              <a:gd name="connsiteX3" fmla="*/ 1546259 w 3366005"/>
              <a:gd name="connsiteY3" fmla="*/ 25759 h 2633158"/>
              <a:gd name="connsiteX4" fmla="*/ 1926505 w 3366005"/>
              <a:gd name="connsiteY4" fmla="*/ 387898 h 2633158"/>
              <a:gd name="connsiteX5" fmla="*/ 2904279 w 3366005"/>
              <a:gd name="connsiteY5" fmla="*/ 1736865 h 2633158"/>
              <a:gd name="connsiteX6" fmla="*/ 3366005 w 3366005"/>
              <a:gd name="connsiteY6" fmla="*/ 2633158 h 2633158"/>
              <a:gd name="connsiteX0" fmla="*/ 16223 w 3366005"/>
              <a:gd name="connsiteY0" fmla="*/ 2607444 h 2607444"/>
              <a:gd name="connsiteX1" fmla="*/ 97705 w 3366005"/>
              <a:gd name="connsiteY1" fmla="*/ 1729258 h 2607444"/>
              <a:gd name="connsiteX2" fmla="*/ 722395 w 3366005"/>
              <a:gd name="connsiteY2" fmla="*/ 923500 h 2607444"/>
              <a:gd name="connsiteX3" fmla="*/ 1546259 w 3366005"/>
              <a:gd name="connsiteY3" fmla="*/ 45 h 2607444"/>
              <a:gd name="connsiteX4" fmla="*/ 2297697 w 3366005"/>
              <a:gd name="connsiteY4" fmla="*/ 887285 h 2607444"/>
              <a:gd name="connsiteX5" fmla="*/ 2904279 w 3366005"/>
              <a:gd name="connsiteY5" fmla="*/ 1711151 h 2607444"/>
              <a:gd name="connsiteX6" fmla="*/ 3366005 w 3366005"/>
              <a:gd name="connsiteY6" fmla="*/ 2607444 h 2607444"/>
              <a:gd name="connsiteX0" fmla="*/ 16223 w 3366005"/>
              <a:gd name="connsiteY0" fmla="*/ 2571232 h 2571232"/>
              <a:gd name="connsiteX1" fmla="*/ 97705 w 3366005"/>
              <a:gd name="connsiteY1" fmla="*/ 1693046 h 2571232"/>
              <a:gd name="connsiteX2" fmla="*/ 722395 w 3366005"/>
              <a:gd name="connsiteY2" fmla="*/ 887288 h 2571232"/>
              <a:gd name="connsiteX3" fmla="*/ 1582473 w 3366005"/>
              <a:gd name="connsiteY3" fmla="*/ 47 h 2571232"/>
              <a:gd name="connsiteX4" fmla="*/ 2297697 w 3366005"/>
              <a:gd name="connsiteY4" fmla="*/ 851073 h 2571232"/>
              <a:gd name="connsiteX5" fmla="*/ 2904279 w 3366005"/>
              <a:gd name="connsiteY5" fmla="*/ 1674939 h 2571232"/>
              <a:gd name="connsiteX6" fmla="*/ 3366005 w 3366005"/>
              <a:gd name="connsiteY6" fmla="*/ 2571232 h 2571232"/>
              <a:gd name="connsiteX0" fmla="*/ 7464 w 3357246"/>
              <a:gd name="connsiteY0" fmla="*/ 2571997 h 2571997"/>
              <a:gd name="connsiteX1" fmla="*/ 88946 w 3357246"/>
              <a:gd name="connsiteY1" fmla="*/ 1693811 h 2571997"/>
              <a:gd name="connsiteX2" fmla="*/ 405818 w 3357246"/>
              <a:gd name="connsiteY2" fmla="*/ 716037 h 2571997"/>
              <a:gd name="connsiteX3" fmla="*/ 1573714 w 3357246"/>
              <a:gd name="connsiteY3" fmla="*/ 812 h 2571997"/>
              <a:gd name="connsiteX4" fmla="*/ 2288938 w 3357246"/>
              <a:gd name="connsiteY4" fmla="*/ 851838 h 2571997"/>
              <a:gd name="connsiteX5" fmla="*/ 2895520 w 3357246"/>
              <a:gd name="connsiteY5" fmla="*/ 1675704 h 2571997"/>
              <a:gd name="connsiteX6" fmla="*/ 3357246 w 3357246"/>
              <a:gd name="connsiteY6" fmla="*/ 2571997 h 2571997"/>
              <a:gd name="connsiteX0" fmla="*/ 7464 w 3357246"/>
              <a:gd name="connsiteY0" fmla="*/ 2590079 h 2590079"/>
              <a:gd name="connsiteX1" fmla="*/ 88946 w 3357246"/>
              <a:gd name="connsiteY1" fmla="*/ 1711893 h 2590079"/>
              <a:gd name="connsiteX2" fmla="*/ 405818 w 3357246"/>
              <a:gd name="connsiteY2" fmla="*/ 734119 h 2590079"/>
              <a:gd name="connsiteX3" fmla="*/ 822276 w 3357246"/>
              <a:gd name="connsiteY3" fmla="*/ 787 h 2590079"/>
              <a:gd name="connsiteX4" fmla="*/ 2288938 w 3357246"/>
              <a:gd name="connsiteY4" fmla="*/ 869920 h 2590079"/>
              <a:gd name="connsiteX5" fmla="*/ 2895520 w 3357246"/>
              <a:gd name="connsiteY5" fmla="*/ 1693786 h 2590079"/>
              <a:gd name="connsiteX6" fmla="*/ 3357246 w 3357246"/>
              <a:gd name="connsiteY6" fmla="*/ 2590079 h 2590079"/>
              <a:gd name="connsiteX0" fmla="*/ 6176 w 3355958"/>
              <a:gd name="connsiteY0" fmla="*/ 2589690 h 2589690"/>
              <a:gd name="connsiteX1" fmla="*/ 87658 w 3355958"/>
              <a:gd name="connsiteY1" fmla="*/ 1711504 h 2589690"/>
              <a:gd name="connsiteX2" fmla="*/ 313995 w 3355958"/>
              <a:gd name="connsiteY2" fmla="*/ 978174 h 2589690"/>
              <a:gd name="connsiteX3" fmla="*/ 820988 w 3355958"/>
              <a:gd name="connsiteY3" fmla="*/ 398 h 2589690"/>
              <a:gd name="connsiteX4" fmla="*/ 2287650 w 3355958"/>
              <a:gd name="connsiteY4" fmla="*/ 869531 h 2589690"/>
              <a:gd name="connsiteX5" fmla="*/ 2894232 w 3355958"/>
              <a:gd name="connsiteY5" fmla="*/ 1693397 h 2589690"/>
              <a:gd name="connsiteX6" fmla="*/ 3355958 w 3355958"/>
              <a:gd name="connsiteY6" fmla="*/ 2589690 h 2589690"/>
              <a:gd name="connsiteX0" fmla="*/ 21206 w 3370988"/>
              <a:gd name="connsiteY0" fmla="*/ 2607081 h 2607081"/>
              <a:gd name="connsiteX1" fmla="*/ 102688 w 3370988"/>
              <a:gd name="connsiteY1" fmla="*/ 1728895 h 2607081"/>
              <a:gd name="connsiteX2" fmla="*/ 836018 w 3370988"/>
              <a:gd name="connsiteY2" fmla="*/ 17789 h 2607081"/>
              <a:gd name="connsiteX3" fmla="*/ 2302680 w 3370988"/>
              <a:gd name="connsiteY3" fmla="*/ 886922 h 2607081"/>
              <a:gd name="connsiteX4" fmla="*/ 2909262 w 3370988"/>
              <a:gd name="connsiteY4" fmla="*/ 1710788 h 2607081"/>
              <a:gd name="connsiteX5" fmla="*/ 3370988 w 3370988"/>
              <a:gd name="connsiteY5" fmla="*/ 2607081 h 2607081"/>
              <a:gd name="connsiteX0" fmla="*/ 17787 w 3367569"/>
              <a:gd name="connsiteY0" fmla="*/ 2624872 h 2624872"/>
              <a:gd name="connsiteX1" fmla="*/ 99269 w 3367569"/>
              <a:gd name="connsiteY1" fmla="*/ 1746686 h 2624872"/>
              <a:gd name="connsiteX2" fmla="*/ 760171 w 3367569"/>
              <a:gd name="connsiteY2" fmla="*/ 17473 h 2624872"/>
              <a:gd name="connsiteX3" fmla="*/ 2299261 w 3367569"/>
              <a:gd name="connsiteY3" fmla="*/ 904713 h 2624872"/>
              <a:gd name="connsiteX4" fmla="*/ 2905843 w 3367569"/>
              <a:gd name="connsiteY4" fmla="*/ 1728579 h 2624872"/>
              <a:gd name="connsiteX5" fmla="*/ 3367569 w 3367569"/>
              <a:gd name="connsiteY5" fmla="*/ 2624872 h 2624872"/>
              <a:gd name="connsiteX0" fmla="*/ 17787 w 3367569"/>
              <a:gd name="connsiteY0" fmla="*/ 2640014 h 2640014"/>
              <a:gd name="connsiteX1" fmla="*/ 99269 w 3367569"/>
              <a:gd name="connsiteY1" fmla="*/ 1761828 h 2640014"/>
              <a:gd name="connsiteX2" fmla="*/ 760171 w 3367569"/>
              <a:gd name="connsiteY2" fmla="*/ 32615 h 2640014"/>
              <a:gd name="connsiteX3" fmla="*/ 2299261 w 3367569"/>
              <a:gd name="connsiteY3" fmla="*/ 919855 h 2640014"/>
              <a:gd name="connsiteX4" fmla="*/ 2905843 w 3367569"/>
              <a:gd name="connsiteY4" fmla="*/ 1743721 h 2640014"/>
              <a:gd name="connsiteX5" fmla="*/ 3367569 w 3367569"/>
              <a:gd name="connsiteY5" fmla="*/ 2640014 h 2640014"/>
              <a:gd name="connsiteX0" fmla="*/ 17787 w 3367569"/>
              <a:gd name="connsiteY0" fmla="*/ 2615542 h 2615542"/>
              <a:gd name="connsiteX1" fmla="*/ 99269 w 3367569"/>
              <a:gd name="connsiteY1" fmla="*/ 1737356 h 2615542"/>
              <a:gd name="connsiteX2" fmla="*/ 760171 w 3367569"/>
              <a:gd name="connsiteY2" fmla="*/ 8143 h 2615542"/>
              <a:gd name="connsiteX3" fmla="*/ 2172513 w 3367569"/>
              <a:gd name="connsiteY3" fmla="*/ 1112666 h 2615542"/>
              <a:gd name="connsiteX4" fmla="*/ 2905843 w 3367569"/>
              <a:gd name="connsiteY4" fmla="*/ 1719249 h 2615542"/>
              <a:gd name="connsiteX5" fmla="*/ 3367569 w 3367569"/>
              <a:gd name="connsiteY5" fmla="*/ 2615542 h 2615542"/>
              <a:gd name="connsiteX0" fmla="*/ 19025 w 3368807"/>
              <a:gd name="connsiteY0" fmla="*/ 2615542 h 2615542"/>
              <a:gd name="connsiteX1" fmla="*/ 100507 w 3368807"/>
              <a:gd name="connsiteY1" fmla="*/ 1737356 h 2615542"/>
              <a:gd name="connsiteX2" fmla="*/ 788569 w 3368807"/>
              <a:gd name="connsiteY2" fmla="*/ 8143 h 2615542"/>
              <a:gd name="connsiteX3" fmla="*/ 2173751 w 3368807"/>
              <a:gd name="connsiteY3" fmla="*/ 1112666 h 2615542"/>
              <a:gd name="connsiteX4" fmla="*/ 2907081 w 3368807"/>
              <a:gd name="connsiteY4" fmla="*/ 1719249 h 2615542"/>
              <a:gd name="connsiteX5" fmla="*/ 3368807 w 3368807"/>
              <a:gd name="connsiteY5" fmla="*/ 2615542 h 2615542"/>
              <a:gd name="connsiteX0" fmla="*/ 19025 w 3368807"/>
              <a:gd name="connsiteY0" fmla="*/ 2608799 h 2608799"/>
              <a:gd name="connsiteX1" fmla="*/ 100507 w 3368807"/>
              <a:gd name="connsiteY1" fmla="*/ 1730613 h 2608799"/>
              <a:gd name="connsiteX2" fmla="*/ 788569 w 3368807"/>
              <a:gd name="connsiteY2" fmla="*/ 1400 h 2608799"/>
              <a:gd name="connsiteX3" fmla="*/ 2173751 w 3368807"/>
              <a:gd name="connsiteY3" fmla="*/ 1105923 h 2608799"/>
              <a:gd name="connsiteX4" fmla="*/ 2907081 w 3368807"/>
              <a:gd name="connsiteY4" fmla="*/ 1712506 h 2608799"/>
              <a:gd name="connsiteX5" fmla="*/ 3368807 w 3368807"/>
              <a:gd name="connsiteY5" fmla="*/ 2608799 h 2608799"/>
              <a:gd name="connsiteX0" fmla="*/ 17387 w 3367169"/>
              <a:gd name="connsiteY0" fmla="*/ 2635923 h 2635923"/>
              <a:gd name="connsiteX1" fmla="*/ 98869 w 3367169"/>
              <a:gd name="connsiteY1" fmla="*/ 1757737 h 2635923"/>
              <a:gd name="connsiteX2" fmla="*/ 750718 w 3367169"/>
              <a:gd name="connsiteY2" fmla="*/ 1364 h 2635923"/>
              <a:gd name="connsiteX3" fmla="*/ 2172113 w 3367169"/>
              <a:gd name="connsiteY3" fmla="*/ 1133047 h 2635923"/>
              <a:gd name="connsiteX4" fmla="*/ 2905443 w 3367169"/>
              <a:gd name="connsiteY4" fmla="*/ 1739630 h 2635923"/>
              <a:gd name="connsiteX5" fmla="*/ 3367169 w 3367169"/>
              <a:gd name="connsiteY5" fmla="*/ 2635923 h 263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7169" h="2635923">
                <a:moveTo>
                  <a:pt x="17387" y="2635923"/>
                </a:moveTo>
                <a:cubicBezTo>
                  <a:pt x="-7510" y="2309998"/>
                  <a:pt x="-23353" y="2196830"/>
                  <a:pt x="98869" y="1757737"/>
                </a:cubicBezTo>
                <a:cubicBezTo>
                  <a:pt x="221091" y="1318644"/>
                  <a:pt x="604354" y="42105"/>
                  <a:pt x="750718" y="1364"/>
                </a:cubicBezTo>
                <a:cubicBezTo>
                  <a:pt x="897082" y="-39377"/>
                  <a:pt x="1812992" y="843336"/>
                  <a:pt x="2172113" y="1133047"/>
                </a:cubicBezTo>
                <a:cubicBezTo>
                  <a:pt x="2531234" y="1422758"/>
                  <a:pt x="2706267" y="1489151"/>
                  <a:pt x="2905443" y="1739630"/>
                </a:cubicBezTo>
                <a:cubicBezTo>
                  <a:pt x="3104619" y="1990109"/>
                  <a:pt x="3256264" y="2374881"/>
                  <a:pt x="3367169" y="2635923"/>
                </a:cubicBezTo>
              </a:path>
            </a:pathLst>
          </a:custGeom>
          <a:ln w="88900">
            <a:solidFill>
              <a:schemeClr val="accent6"/>
            </a:solidFill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Freeform 122"/>
          <p:cNvSpPr/>
          <p:nvPr/>
        </p:nvSpPr>
        <p:spPr>
          <a:xfrm>
            <a:off x="6369010" y="3269210"/>
            <a:ext cx="1944735" cy="2554546"/>
          </a:xfrm>
          <a:custGeom>
            <a:avLst/>
            <a:gdLst>
              <a:gd name="connsiteX0" fmla="*/ 30667 w 3380449"/>
              <a:gd name="connsiteY0" fmla="*/ 2680626 h 2680626"/>
              <a:gd name="connsiteX1" fmla="*/ 21614 w 3380449"/>
              <a:gd name="connsiteY1" fmla="*/ 1847707 h 2680626"/>
              <a:gd name="connsiteX2" fmla="*/ 275111 w 3380449"/>
              <a:gd name="connsiteY2" fmla="*/ 1594210 h 2680626"/>
              <a:gd name="connsiteX3" fmla="*/ 1506382 w 3380449"/>
              <a:gd name="connsiteY3" fmla="*/ 64174 h 2680626"/>
              <a:gd name="connsiteX4" fmla="*/ 1940949 w 3380449"/>
              <a:gd name="connsiteY4" fmla="*/ 435366 h 2680626"/>
              <a:gd name="connsiteX5" fmla="*/ 2918723 w 3380449"/>
              <a:gd name="connsiteY5" fmla="*/ 1784333 h 2680626"/>
              <a:gd name="connsiteX6" fmla="*/ 3380449 w 3380449"/>
              <a:gd name="connsiteY6" fmla="*/ 2680626 h 2680626"/>
              <a:gd name="connsiteX0" fmla="*/ 13128 w 3362910"/>
              <a:gd name="connsiteY0" fmla="*/ 2680626 h 2680626"/>
              <a:gd name="connsiteX1" fmla="*/ 40289 w 3362910"/>
              <a:gd name="connsiteY1" fmla="*/ 1784333 h 2680626"/>
              <a:gd name="connsiteX2" fmla="*/ 257572 w 3362910"/>
              <a:gd name="connsiteY2" fmla="*/ 1594210 h 2680626"/>
              <a:gd name="connsiteX3" fmla="*/ 1488843 w 3362910"/>
              <a:gd name="connsiteY3" fmla="*/ 64174 h 2680626"/>
              <a:gd name="connsiteX4" fmla="*/ 1923410 w 3362910"/>
              <a:gd name="connsiteY4" fmla="*/ 435366 h 2680626"/>
              <a:gd name="connsiteX5" fmla="*/ 2901184 w 3362910"/>
              <a:gd name="connsiteY5" fmla="*/ 1784333 h 2680626"/>
              <a:gd name="connsiteX6" fmla="*/ 3362910 w 3362910"/>
              <a:gd name="connsiteY6" fmla="*/ 2680626 h 2680626"/>
              <a:gd name="connsiteX0" fmla="*/ 26315 w 3376097"/>
              <a:gd name="connsiteY0" fmla="*/ 2658765 h 2658765"/>
              <a:gd name="connsiteX1" fmla="*/ 53476 w 3376097"/>
              <a:gd name="connsiteY1" fmla="*/ 1762472 h 2658765"/>
              <a:gd name="connsiteX2" fmla="*/ 515203 w 3376097"/>
              <a:gd name="connsiteY2" fmla="*/ 1246425 h 2658765"/>
              <a:gd name="connsiteX3" fmla="*/ 1502030 w 3376097"/>
              <a:gd name="connsiteY3" fmla="*/ 42313 h 2658765"/>
              <a:gd name="connsiteX4" fmla="*/ 1936597 w 3376097"/>
              <a:gd name="connsiteY4" fmla="*/ 413505 h 2658765"/>
              <a:gd name="connsiteX5" fmla="*/ 2914371 w 3376097"/>
              <a:gd name="connsiteY5" fmla="*/ 1762472 h 2658765"/>
              <a:gd name="connsiteX6" fmla="*/ 3376097 w 3376097"/>
              <a:gd name="connsiteY6" fmla="*/ 2658765 h 2658765"/>
              <a:gd name="connsiteX0" fmla="*/ 10785 w 3360567"/>
              <a:gd name="connsiteY0" fmla="*/ 2658765 h 2658765"/>
              <a:gd name="connsiteX1" fmla="*/ 83214 w 3360567"/>
              <a:gd name="connsiteY1" fmla="*/ 1798685 h 2658765"/>
              <a:gd name="connsiteX2" fmla="*/ 499673 w 3360567"/>
              <a:gd name="connsiteY2" fmla="*/ 1246425 h 2658765"/>
              <a:gd name="connsiteX3" fmla="*/ 1486500 w 3360567"/>
              <a:gd name="connsiteY3" fmla="*/ 42313 h 2658765"/>
              <a:gd name="connsiteX4" fmla="*/ 1921067 w 3360567"/>
              <a:gd name="connsiteY4" fmla="*/ 413505 h 2658765"/>
              <a:gd name="connsiteX5" fmla="*/ 2898841 w 3360567"/>
              <a:gd name="connsiteY5" fmla="*/ 1762472 h 2658765"/>
              <a:gd name="connsiteX6" fmla="*/ 3360567 w 3360567"/>
              <a:gd name="connsiteY6" fmla="*/ 2658765 h 2658765"/>
              <a:gd name="connsiteX0" fmla="*/ 22010 w 3371792"/>
              <a:gd name="connsiteY0" fmla="*/ 2658765 h 2658765"/>
              <a:gd name="connsiteX1" fmla="*/ 58225 w 3371792"/>
              <a:gd name="connsiteY1" fmla="*/ 1771525 h 2658765"/>
              <a:gd name="connsiteX2" fmla="*/ 510898 w 3371792"/>
              <a:gd name="connsiteY2" fmla="*/ 1246425 h 2658765"/>
              <a:gd name="connsiteX3" fmla="*/ 1497725 w 3371792"/>
              <a:gd name="connsiteY3" fmla="*/ 42313 h 2658765"/>
              <a:gd name="connsiteX4" fmla="*/ 1932292 w 3371792"/>
              <a:gd name="connsiteY4" fmla="*/ 413505 h 2658765"/>
              <a:gd name="connsiteX5" fmla="*/ 2910066 w 3371792"/>
              <a:gd name="connsiteY5" fmla="*/ 1762472 h 2658765"/>
              <a:gd name="connsiteX6" fmla="*/ 3371792 w 3371792"/>
              <a:gd name="connsiteY6" fmla="*/ 2658765 h 2658765"/>
              <a:gd name="connsiteX0" fmla="*/ 5964 w 3355746"/>
              <a:gd name="connsiteY0" fmla="*/ 2658765 h 2658765"/>
              <a:gd name="connsiteX1" fmla="*/ 42179 w 3355746"/>
              <a:gd name="connsiteY1" fmla="*/ 1771525 h 2658765"/>
              <a:gd name="connsiteX2" fmla="*/ 494852 w 3355746"/>
              <a:gd name="connsiteY2" fmla="*/ 1246425 h 2658765"/>
              <a:gd name="connsiteX3" fmla="*/ 1481679 w 3355746"/>
              <a:gd name="connsiteY3" fmla="*/ 42313 h 2658765"/>
              <a:gd name="connsiteX4" fmla="*/ 1916246 w 3355746"/>
              <a:gd name="connsiteY4" fmla="*/ 413505 h 2658765"/>
              <a:gd name="connsiteX5" fmla="*/ 2894020 w 3355746"/>
              <a:gd name="connsiteY5" fmla="*/ 1762472 h 2658765"/>
              <a:gd name="connsiteX6" fmla="*/ 3355746 w 3355746"/>
              <a:gd name="connsiteY6" fmla="*/ 2658765 h 2658765"/>
              <a:gd name="connsiteX0" fmla="*/ 30886 w 3380668"/>
              <a:gd name="connsiteY0" fmla="*/ 2645431 h 2645431"/>
              <a:gd name="connsiteX1" fmla="*/ 67101 w 3380668"/>
              <a:gd name="connsiteY1" fmla="*/ 1758191 h 2645431"/>
              <a:gd name="connsiteX2" fmla="*/ 664630 w 3380668"/>
              <a:gd name="connsiteY2" fmla="*/ 1024861 h 2645431"/>
              <a:gd name="connsiteX3" fmla="*/ 1506601 w 3380668"/>
              <a:gd name="connsiteY3" fmla="*/ 28979 h 2645431"/>
              <a:gd name="connsiteX4" fmla="*/ 1941168 w 3380668"/>
              <a:gd name="connsiteY4" fmla="*/ 400171 h 2645431"/>
              <a:gd name="connsiteX5" fmla="*/ 2918942 w 3380668"/>
              <a:gd name="connsiteY5" fmla="*/ 1749138 h 2645431"/>
              <a:gd name="connsiteX6" fmla="*/ 3380668 w 3380668"/>
              <a:gd name="connsiteY6" fmla="*/ 2645431 h 2645431"/>
              <a:gd name="connsiteX0" fmla="*/ 13428 w 3363210"/>
              <a:gd name="connsiteY0" fmla="*/ 2645431 h 2645431"/>
              <a:gd name="connsiteX1" fmla="*/ 94910 w 3363210"/>
              <a:gd name="connsiteY1" fmla="*/ 1767245 h 2645431"/>
              <a:gd name="connsiteX2" fmla="*/ 647172 w 3363210"/>
              <a:gd name="connsiteY2" fmla="*/ 1024861 h 2645431"/>
              <a:gd name="connsiteX3" fmla="*/ 1489143 w 3363210"/>
              <a:gd name="connsiteY3" fmla="*/ 28979 h 2645431"/>
              <a:gd name="connsiteX4" fmla="*/ 1923710 w 3363210"/>
              <a:gd name="connsiteY4" fmla="*/ 400171 h 2645431"/>
              <a:gd name="connsiteX5" fmla="*/ 2901484 w 3363210"/>
              <a:gd name="connsiteY5" fmla="*/ 1749138 h 2645431"/>
              <a:gd name="connsiteX6" fmla="*/ 3363210 w 3363210"/>
              <a:gd name="connsiteY6" fmla="*/ 2645431 h 2645431"/>
              <a:gd name="connsiteX0" fmla="*/ 14768 w 3364550"/>
              <a:gd name="connsiteY0" fmla="*/ 2639879 h 2639879"/>
              <a:gd name="connsiteX1" fmla="*/ 96250 w 3364550"/>
              <a:gd name="connsiteY1" fmla="*/ 1761693 h 2639879"/>
              <a:gd name="connsiteX2" fmla="*/ 684726 w 3364550"/>
              <a:gd name="connsiteY2" fmla="*/ 928774 h 2639879"/>
              <a:gd name="connsiteX3" fmla="*/ 1490483 w 3364550"/>
              <a:gd name="connsiteY3" fmla="*/ 23427 h 2639879"/>
              <a:gd name="connsiteX4" fmla="*/ 1925050 w 3364550"/>
              <a:gd name="connsiteY4" fmla="*/ 394619 h 2639879"/>
              <a:gd name="connsiteX5" fmla="*/ 2902824 w 3364550"/>
              <a:gd name="connsiteY5" fmla="*/ 1743586 h 2639879"/>
              <a:gd name="connsiteX6" fmla="*/ 3364550 w 3364550"/>
              <a:gd name="connsiteY6" fmla="*/ 2639879 h 2639879"/>
              <a:gd name="connsiteX0" fmla="*/ 16223 w 3366005"/>
              <a:gd name="connsiteY0" fmla="*/ 2641524 h 2641524"/>
              <a:gd name="connsiteX1" fmla="*/ 97705 w 3366005"/>
              <a:gd name="connsiteY1" fmla="*/ 1763338 h 2641524"/>
              <a:gd name="connsiteX2" fmla="*/ 722395 w 3366005"/>
              <a:gd name="connsiteY2" fmla="*/ 957580 h 2641524"/>
              <a:gd name="connsiteX3" fmla="*/ 1491938 w 3366005"/>
              <a:gd name="connsiteY3" fmla="*/ 25072 h 2641524"/>
              <a:gd name="connsiteX4" fmla="*/ 1926505 w 3366005"/>
              <a:gd name="connsiteY4" fmla="*/ 396264 h 2641524"/>
              <a:gd name="connsiteX5" fmla="*/ 2904279 w 3366005"/>
              <a:gd name="connsiteY5" fmla="*/ 1745231 h 2641524"/>
              <a:gd name="connsiteX6" fmla="*/ 3366005 w 3366005"/>
              <a:gd name="connsiteY6" fmla="*/ 2641524 h 2641524"/>
              <a:gd name="connsiteX0" fmla="*/ 16223 w 3366005"/>
              <a:gd name="connsiteY0" fmla="*/ 2633158 h 2633158"/>
              <a:gd name="connsiteX1" fmla="*/ 97705 w 3366005"/>
              <a:gd name="connsiteY1" fmla="*/ 1754972 h 2633158"/>
              <a:gd name="connsiteX2" fmla="*/ 722395 w 3366005"/>
              <a:gd name="connsiteY2" fmla="*/ 949214 h 2633158"/>
              <a:gd name="connsiteX3" fmla="*/ 1546259 w 3366005"/>
              <a:gd name="connsiteY3" fmla="*/ 25759 h 2633158"/>
              <a:gd name="connsiteX4" fmla="*/ 1926505 w 3366005"/>
              <a:gd name="connsiteY4" fmla="*/ 387898 h 2633158"/>
              <a:gd name="connsiteX5" fmla="*/ 2904279 w 3366005"/>
              <a:gd name="connsiteY5" fmla="*/ 1736865 h 2633158"/>
              <a:gd name="connsiteX6" fmla="*/ 3366005 w 3366005"/>
              <a:gd name="connsiteY6" fmla="*/ 2633158 h 2633158"/>
              <a:gd name="connsiteX0" fmla="*/ 16223 w 3366005"/>
              <a:gd name="connsiteY0" fmla="*/ 2607444 h 2607444"/>
              <a:gd name="connsiteX1" fmla="*/ 97705 w 3366005"/>
              <a:gd name="connsiteY1" fmla="*/ 1729258 h 2607444"/>
              <a:gd name="connsiteX2" fmla="*/ 722395 w 3366005"/>
              <a:gd name="connsiteY2" fmla="*/ 923500 h 2607444"/>
              <a:gd name="connsiteX3" fmla="*/ 1546259 w 3366005"/>
              <a:gd name="connsiteY3" fmla="*/ 45 h 2607444"/>
              <a:gd name="connsiteX4" fmla="*/ 2297697 w 3366005"/>
              <a:gd name="connsiteY4" fmla="*/ 887285 h 2607444"/>
              <a:gd name="connsiteX5" fmla="*/ 2904279 w 3366005"/>
              <a:gd name="connsiteY5" fmla="*/ 1711151 h 2607444"/>
              <a:gd name="connsiteX6" fmla="*/ 3366005 w 3366005"/>
              <a:gd name="connsiteY6" fmla="*/ 2607444 h 2607444"/>
              <a:gd name="connsiteX0" fmla="*/ 16223 w 3366005"/>
              <a:gd name="connsiteY0" fmla="*/ 2571232 h 2571232"/>
              <a:gd name="connsiteX1" fmla="*/ 97705 w 3366005"/>
              <a:gd name="connsiteY1" fmla="*/ 1693046 h 2571232"/>
              <a:gd name="connsiteX2" fmla="*/ 722395 w 3366005"/>
              <a:gd name="connsiteY2" fmla="*/ 887288 h 2571232"/>
              <a:gd name="connsiteX3" fmla="*/ 1582473 w 3366005"/>
              <a:gd name="connsiteY3" fmla="*/ 47 h 2571232"/>
              <a:gd name="connsiteX4" fmla="*/ 2297697 w 3366005"/>
              <a:gd name="connsiteY4" fmla="*/ 851073 h 2571232"/>
              <a:gd name="connsiteX5" fmla="*/ 2904279 w 3366005"/>
              <a:gd name="connsiteY5" fmla="*/ 1674939 h 2571232"/>
              <a:gd name="connsiteX6" fmla="*/ 3366005 w 3366005"/>
              <a:gd name="connsiteY6" fmla="*/ 2571232 h 2571232"/>
              <a:gd name="connsiteX0" fmla="*/ 1708 w 3668361"/>
              <a:gd name="connsiteY0" fmla="*/ 2516911 h 2571232"/>
              <a:gd name="connsiteX1" fmla="*/ 400061 w 3668361"/>
              <a:gd name="connsiteY1" fmla="*/ 1693046 h 2571232"/>
              <a:gd name="connsiteX2" fmla="*/ 1024751 w 3668361"/>
              <a:gd name="connsiteY2" fmla="*/ 887288 h 2571232"/>
              <a:gd name="connsiteX3" fmla="*/ 1884829 w 3668361"/>
              <a:gd name="connsiteY3" fmla="*/ 47 h 2571232"/>
              <a:gd name="connsiteX4" fmla="*/ 2600053 w 3668361"/>
              <a:gd name="connsiteY4" fmla="*/ 851073 h 2571232"/>
              <a:gd name="connsiteX5" fmla="*/ 3206635 w 3668361"/>
              <a:gd name="connsiteY5" fmla="*/ 1674939 h 2571232"/>
              <a:gd name="connsiteX6" fmla="*/ 3668361 w 3668361"/>
              <a:gd name="connsiteY6" fmla="*/ 2571232 h 2571232"/>
              <a:gd name="connsiteX0" fmla="*/ 0 w 3666653"/>
              <a:gd name="connsiteY0" fmla="*/ 2516911 h 2571232"/>
              <a:gd name="connsiteX1" fmla="*/ 398353 w 3666653"/>
              <a:gd name="connsiteY1" fmla="*/ 1693046 h 2571232"/>
              <a:gd name="connsiteX2" fmla="*/ 1023043 w 3666653"/>
              <a:gd name="connsiteY2" fmla="*/ 887288 h 2571232"/>
              <a:gd name="connsiteX3" fmla="*/ 1883121 w 3666653"/>
              <a:gd name="connsiteY3" fmla="*/ 47 h 2571232"/>
              <a:gd name="connsiteX4" fmla="*/ 2598345 w 3666653"/>
              <a:gd name="connsiteY4" fmla="*/ 851073 h 2571232"/>
              <a:gd name="connsiteX5" fmla="*/ 3204927 w 3666653"/>
              <a:gd name="connsiteY5" fmla="*/ 1674939 h 2571232"/>
              <a:gd name="connsiteX6" fmla="*/ 3666653 w 3666653"/>
              <a:gd name="connsiteY6" fmla="*/ 2571232 h 2571232"/>
              <a:gd name="connsiteX0" fmla="*/ 0 w 3666653"/>
              <a:gd name="connsiteY0" fmla="*/ 2516911 h 2571232"/>
              <a:gd name="connsiteX1" fmla="*/ 443620 w 3666653"/>
              <a:gd name="connsiteY1" fmla="*/ 1656833 h 2571232"/>
              <a:gd name="connsiteX2" fmla="*/ 1023043 w 3666653"/>
              <a:gd name="connsiteY2" fmla="*/ 887288 h 2571232"/>
              <a:gd name="connsiteX3" fmla="*/ 1883121 w 3666653"/>
              <a:gd name="connsiteY3" fmla="*/ 47 h 2571232"/>
              <a:gd name="connsiteX4" fmla="*/ 2598345 w 3666653"/>
              <a:gd name="connsiteY4" fmla="*/ 851073 h 2571232"/>
              <a:gd name="connsiteX5" fmla="*/ 3204927 w 3666653"/>
              <a:gd name="connsiteY5" fmla="*/ 1674939 h 2571232"/>
              <a:gd name="connsiteX6" fmla="*/ 3666653 w 3666653"/>
              <a:gd name="connsiteY6" fmla="*/ 2571232 h 2571232"/>
              <a:gd name="connsiteX0" fmla="*/ 0 w 3666653"/>
              <a:gd name="connsiteY0" fmla="*/ 2562175 h 2616496"/>
              <a:gd name="connsiteX1" fmla="*/ 443620 w 3666653"/>
              <a:gd name="connsiteY1" fmla="*/ 1702097 h 2616496"/>
              <a:gd name="connsiteX2" fmla="*/ 1023043 w 3666653"/>
              <a:gd name="connsiteY2" fmla="*/ 932552 h 2616496"/>
              <a:gd name="connsiteX3" fmla="*/ 1421394 w 3666653"/>
              <a:gd name="connsiteY3" fmla="*/ 44 h 2616496"/>
              <a:gd name="connsiteX4" fmla="*/ 2598345 w 3666653"/>
              <a:gd name="connsiteY4" fmla="*/ 896337 h 2616496"/>
              <a:gd name="connsiteX5" fmla="*/ 3204927 w 3666653"/>
              <a:gd name="connsiteY5" fmla="*/ 1720203 h 2616496"/>
              <a:gd name="connsiteX6" fmla="*/ 3666653 w 3666653"/>
              <a:gd name="connsiteY6" fmla="*/ 2616496 h 2616496"/>
              <a:gd name="connsiteX0" fmla="*/ 0 w 3666653"/>
              <a:gd name="connsiteY0" fmla="*/ 2562134 h 2616455"/>
              <a:gd name="connsiteX1" fmla="*/ 443620 w 3666653"/>
              <a:gd name="connsiteY1" fmla="*/ 1702056 h 2616455"/>
              <a:gd name="connsiteX2" fmla="*/ 878188 w 3666653"/>
              <a:gd name="connsiteY2" fmla="*/ 887243 h 2616455"/>
              <a:gd name="connsiteX3" fmla="*/ 1421394 w 3666653"/>
              <a:gd name="connsiteY3" fmla="*/ 3 h 2616455"/>
              <a:gd name="connsiteX4" fmla="*/ 2598345 w 3666653"/>
              <a:gd name="connsiteY4" fmla="*/ 896296 h 2616455"/>
              <a:gd name="connsiteX5" fmla="*/ 3204927 w 3666653"/>
              <a:gd name="connsiteY5" fmla="*/ 1720162 h 2616455"/>
              <a:gd name="connsiteX6" fmla="*/ 3666653 w 3666653"/>
              <a:gd name="connsiteY6" fmla="*/ 2616455 h 2616455"/>
              <a:gd name="connsiteX0" fmla="*/ 0 w 3666653"/>
              <a:gd name="connsiteY0" fmla="*/ 2516868 h 2571189"/>
              <a:gd name="connsiteX1" fmla="*/ 443620 w 3666653"/>
              <a:gd name="connsiteY1" fmla="*/ 1656790 h 2571189"/>
              <a:gd name="connsiteX2" fmla="*/ 878188 w 3666653"/>
              <a:gd name="connsiteY2" fmla="*/ 841977 h 2571189"/>
              <a:gd name="connsiteX3" fmla="*/ 1466661 w 3666653"/>
              <a:gd name="connsiteY3" fmla="*/ 4 h 2571189"/>
              <a:gd name="connsiteX4" fmla="*/ 2598345 w 3666653"/>
              <a:gd name="connsiteY4" fmla="*/ 851030 h 2571189"/>
              <a:gd name="connsiteX5" fmla="*/ 3204927 w 3666653"/>
              <a:gd name="connsiteY5" fmla="*/ 1674896 h 2571189"/>
              <a:gd name="connsiteX6" fmla="*/ 3666653 w 3666653"/>
              <a:gd name="connsiteY6" fmla="*/ 2571189 h 2571189"/>
              <a:gd name="connsiteX0" fmla="*/ 0 w 3666653"/>
              <a:gd name="connsiteY0" fmla="*/ 2531574 h 2585895"/>
              <a:gd name="connsiteX1" fmla="*/ 443620 w 3666653"/>
              <a:gd name="connsiteY1" fmla="*/ 1671496 h 2585895"/>
              <a:gd name="connsiteX2" fmla="*/ 878188 w 3666653"/>
              <a:gd name="connsiteY2" fmla="*/ 856683 h 2585895"/>
              <a:gd name="connsiteX3" fmla="*/ 1466661 w 3666653"/>
              <a:gd name="connsiteY3" fmla="*/ 14710 h 2585895"/>
              <a:gd name="connsiteX4" fmla="*/ 1991762 w 3666653"/>
              <a:gd name="connsiteY4" fmla="*/ 1599067 h 2585895"/>
              <a:gd name="connsiteX5" fmla="*/ 3204927 w 3666653"/>
              <a:gd name="connsiteY5" fmla="*/ 1689602 h 2585895"/>
              <a:gd name="connsiteX6" fmla="*/ 3666653 w 3666653"/>
              <a:gd name="connsiteY6" fmla="*/ 2585895 h 2585895"/>
              <a:gd name="connsiteX0" fmla="*/ 0 w 3666653"/>
              <a:gd name="connsiteY0" fmla="*/ 2533473 h 2587794"/>
              <a:gd name="connsiteX1" fmla="*/ 443620 w 3666653"/>
              <a:gd name="connsiteY1" fmla="*/ 1673395 h 2587794"/>
              <a:gd name="connsiteX2" fmla="*/ 878188 w 3666653"/>
              <a:gd name="connsiteY2" fmla="*/ 858582 h 2587794"/>
              <a:gd name="connsiteX3" fmla="*/ 1466661 w 3666653"/>
              <a:gd name="connsiteY3" fmla="*/ 16609 h 2587794"/>
              <a:gd name="connsiteX4" fmla="*/ 1928388 w 3666653"/>
              <a:gd name="connsiteY4" fmla="*/ 1655287 h 2587794"/>
              <a:gd name="connsiteX5" fmla="*/ 3204927 w 3666653"/>
              <a:gd name="connsiteY5" fmla="*/ 1691501 h 2587794"/>
              <a:gd name="connsiteX6" fmla="*/ 3666653 w 3666653"/>
              <a:gd name="connsiteY6" fmla="*/ 2587794 h 2587794"/>
              <a:gd name="connsiteX0" fmla="*/ 0 w 3666653"/>
              <a:gd name="connsiteY0" fmla="*/ 2533473 h 2587794"/>
              <a:gd name="connsiteX1" fmla="*/ 443620 w 3666653"/>
              <a:gd name="connsiteY1" fmla="*/ 1673395 h 2587794"/>
              <a:gd name="connsiteX2" fmla="*/ 878188 w 3666653"/>
              <a:gd name="connsiteY2" fmla="*/ 858582 h 2587794"/>
              <a:gd name="connsiteX3" fmla="*/ 1466661 w 3666653"/>
              <a:gd name="connsiteY3" fmla="*/ 16609 h 2587794"/>
              <a:gd name="connsiteX4" fmla="*/ 1928388 w 3666653"/>
              <a:gd name="connsiteY4" fmla="*/ 1655287 h 2587794"/>
              <a:gd name="connsiteX5" fmla="*/ 3204927 w 3666653"/>
              <a:gd name="connsiteY5" fmla="*/ 1691501 h 2587794"/>
              <a:gd name="connsiteX6" fmla="*/ 3666653 w 3666653"/>
              <a:gd name="connsiteY6" fmla="*/ 2587794 h 2587794"/>
              <a:gd name="connsiteX0" fmla="*/ 0 w 3666653"/>
              <a:gd name="connsiteY0" fmla="*/ 2533473 h 2587794"/>
              <a:gd name="connsiteX1" fmla="*/ 443620 w 3666653"/>
              <a:gd name="connsiteY1" fmla="*/ 1673395 h 2587794"/>
              <a:gd name="connsiteX2" fmla="*/ 878188 w 3666653"/>
              <a:gd name="connsiteY2" fmla="*/ 858582 h 2587794"/>
              <a:gd name="connsiteX3" fmla="*/ 1466661 w 3666653"/>
              <a:gd name="connsiteY3" fmla="*/ 16609 h 2587794"/>
              <a:gd name="connsiteX4" fmla="*/ 1928388 w 3666653"/>
              <a:gd name="connsiteY4" fmla="*/ 1655287 h 2587794"/>
              <a:gd name="connsiteX5" fmla="*/ 3666653 w 3666653"/>
              <a:gd name="connsiteY5" fmla="*/ 2587794 h 2587794"/>
              <a:gd name="connsiteX0" fmla="*/ 0 w 2381061"/>
              <a:gd name="connsiteY0" fmla="*/ 2533473 h 2533473"/>
              <a:gd name="connsiteX1" fmla="*/ 443620 w 2381061"/>
              <a:gd name="connsiteY1" fmla="*/ 1673395 h 2533473"/>
              <a:gd name="connsiteX2" fmla="*/ 878188 w 2381061"/>
              <a:gd name="connsiteY2" fmla="*/ 858582 h 2533473"/>
              <a:gd name="connsiteX3" fmla="*/ 1466661 w 2381061"/>
              <a:gd name="connsiteY3" fmla="*/ 16609 h 2533473"/>
              <a:gd name="connsiteX4" fmla="*/ 1928388 w 2381061"/>
              <a:gd name="connsiteY4" fmla="*/ 1655287 h 2533473"/>
              <a:gd name="connsiteX5" fmla="*/ 2381061 w 2381061"/>
              <a:gd name="connsiteY5" fmla="*/ 2524420 h 2533473"/>
              <a:gd name="connsiteX0" fmla="*/ 0 w 2381061"/>
              <a:gd name="connsiteY0" fmla="*/ 2533473 h 2533473"/>
              <a:gd name="connsiteX1" fmla="*/ 443620 w 2381061"/>
              <a:gd name="connsiteY1" fmla="*/ 1673395 h 2533473"/>
              <a:gd name="connsiteX2" fmla="*/ 878188 w 2381061"/>
              <a:gd name="connsiteY2" fmla="*/ 858582 h 2533473"/>
              <a:gd name="connsiteX3" fmla="*/ 1466661 w 2381061"/>
              <a:gd name="connsiteY3" fmla="*/ 16609 h 2533473"/>
              <a:gd name="connsiteX4" fmla="*/ 1928388 w 2381061"/>
              <a:gd name="connsiteY4" fmla="*/ 1655287 h 2533473"/>
              <a:gd name="connsiteX5" fmla="*/ 2381061 w 2381061"/>
              <a:gd name="connsiteY5" fmla="*/ 2524420 h 2533473"/>
              <a:gd name="connsiteX0" fmla="*/ 0 w 2381061"/>
              <a:gd name="connsiteY0" fmla="*/ 2533473 h 2533473"/>
              <a:gd name="connsiteX1" fmla="*/ 443620 w 2381061"/>
              <a:gd name="connsiteY1" fmla="*/ 1673395 h 2533473"/>
              <a:gd name="connsiteX2" fmla="*/ 878188 w 2381061"/>
              <a:gd name="connsiteY2" fmla="*/ 858582 h 2533473"/>
              <a:gd name="connsiteX3" fmla="*/ 1466661 w 2381061"/>
              <a:gd name="connsiteY3" fmla="*/ 16609 h 2533473"/>
              <a:gd name="connsiteX4" fmla="*/ 1928388 w 2381061"/>
              <a:gd name="connsiteY4" fmla="*/ 1655287 h 2533473"/>
              <a:gd name="connsiteX5" fmla="*/ 2381061 w 2381061"/>
              <a:gd name="connsiteY5" fmla="*/ 2524420 h 2533473"/>
              <a:gd name="connsiteX0" fmla="*/ 0 w 2381061"/>
              <a:gd name="connsiteY0" fmla="*/ 2533473 h 2533473"/>
              <a:gd name="connsiteX1" fmla="*/ 443620 w 2381061"/>
              <a:gd name="connsiteY1" fmla="*/ 1673395 h 2533473"/>
              <a:gd name="connsiteX2" fmla="*/ 878188 w 2381061"/>
              <a:gd name="connsiteY2" fmla="*/ 858582 h 2533473"/>
              <a:gd name="connsiteX3" fmla="*/ 1466661 w 2381061"/>
              <a:gd name="connsiteY3" fmla="*/ 16609 h 2533473"/>
              <a:gd name="connsiteX4" fmla="*/ 1928388 w 2381061"/>
              <a:gd name="connsiteY4" fmla="*/ 1655287 h 2533473"/>
              <a:gd name="connsiteX5" fmla="*/ 2381061 w 2381061"/>
              <a:gd name="connsiteY5" fmla="*/ 2524420 h 2533473"/>
              <a:gd name="connsiteX0" fmla="*/ 18893 w 1947281"/>
              <a:gd name="connsiteY0" fmla="*/ 2524420 h 2524420"/>
              <a:gd name="connsiteX1" fmla="*/ 9840 w 1947281"/>
              <a:gd name="connsiteY1" fmla="*/ 1673395 h 2524420"/>
              <a:gd name="connsiteX2" fmla="*/ 444408 w 1947281"/>
              <a:gd name="connsiteY2" fmla="*/ 858582 h 2524420"/>
              <a:gd name="connsiteX3" fmla="*/ 1032881 w 1947281"/>
              <a:gd name="connsiteY3" fmla="*/ 16609 h 2524420"/>
              <a:gd name="connsiteX4" fmla="*/ 1494608 w 1947281"/>
              <a:gd name="connsiteY4" fmla="*/ 1655287 h 2524420"/>
              <a:gd name="connsiteX5" fmla="*/ 1947281 w 1947281"/>
              <a:gd name="connsiteY5" fmla="*/ 2524420 h 2524420"/>
              <a:gd name="connsiteX0" fmla="*/ 29054 w 1957442"/>
              <a:gd name="connsiteY0" fmla="*/ 2524420 h 2524420"/>
              <a:gd name="connsiteX1" fmla="*/ 20001 w 1957442"/>
              <a:gd name="connsiteY1" fmla="*/ 1673395 h 2524420"/>
              <a:gd name="connsiteX2" fmla="*/ 454569 w 1957442"/>
              <a:gd name="connsiteY2" fmla="*/ 858582 h 2524420"/>
              <a:gd name="connsiteX3" fmla="*/ 1043042 w 1957442"/>
              <a:gd name="connsiteY3" fmla="*/ 16609 h 2524420"/>
              <a:gd name="connsiteX4" fmla="*/ 1504769 w 1957442"/>
              <a:gd name="connsiteY4" fmla="*/ 1655287 h 2524420"/>
              <a:gd name="connsiteX5" fmla="*/ 1957442 w 1957442"/>
              <a:gd name="connsiteY5" fmla="*/ 2524420 h 2524420"/>
              <a:gd name="connsiteX0" fmla="*/ 5413 w 1933801"/>
              <a:gd name="connsiteY0" fmla="*/ 2524301 h 2524301"/>
              <a:gd name="connsiteX1" fmla="*/ 23520 w 1933801"/>
              <a:gd name="connsiteY1" fmla="*/ 1637062 h 2524301"/>
              <a:gd name="connsiteX2" fmla="*/ 430928 w 1933801"/>
              <a:gd name="connsiteY2" fmla="*/ 858463 h 2524301"/>
              <a:gd name="connsiteX3" fmla="*/ 1019401 w 1933801"/>
              <a:gd name="connsiteY3" fmla="*/ 16490 h 2524301"/>
              <a:gd name="connsiteX4" fmla="*/ 1481128 w 1933801"/>
              <a:gd name="connsiteY4" fmla="*/ 1655168 h 2524301"/>
              <a:gd name="connsiteX5" fmla="*/ 1933801 w 1933801"/>
              <a:gd name="connsiteY5" fmla="*/ 2524301 h 2524301"/>
              <a:gd name="connsiteX0" fmla="*/ 0 w 1928388"/>
              <a:gd name="connsiteY0" fmla="*/ 2524301 h 2524301"/>
              <a:gd name="connsiteX1" fmla="*/ 18107 w 1928388"/>
              <a:gd name="connsiteY1" fmla="*/ 1637062 h 2524301"/>
              <a:gd name="connsiteX2" fmla="*/ 425515 w 1928388"/>
              <a:gd name="connsiteY2" fmla="*/ 858463 h 2524301"/>
              <a:gd name="connsiteX3" fmla="*/ 1013988 w 1928388"/>
              <a:gd name="connsiteY3" fmla="*/ 16490 h 2524301"/>
              <a:gd name="connsiteX4" fmla="*/ 1475715 w 1928388"/>
              <a:gd name="connsiteY4" fmla="*/ 1655168 h 2524301"/>
              <a:gd name="connsiteX5" fmla="*/ 1928388 w 1928388"/>
              <a:gd name="connsiteY5" fmla="*/ 2524301 h 2524301"/>
              <a:gd name="connsiteX0" fmla="*/ 0 w 1928388"/>
              <a:gd name="connsiteY0" fmla="*/ 2524301 h 2524301"/>
              <a:gd name="connsiteX1" fmla="*/ 18107 w 1928388"/>
              <a:gd name="connsiteY1" fmla="*/ 1637062 h 2524301"/>
              <a:gd name="connsiteX2" fmla="*/ 425515 w 1928388"/>
              <a:gd name="connsiteY2" fmla="*/ 858463 h 2524301"/>
              <a:gd name="connsiteX3" fmla="*/ 1013988 w 1928388"/>
              <a:gd name="connsiteY3" fmla="*/ 16490 h 2524301"/>
              <a:gd name="connsiteX4" fmla="*/ 1475715 w 1928388"/>
              <a:gd name="connsiteY4" fmla="*/ 1655168 h 2524301"/>
              <a:gd name="connsiteX5" fmla="*/ 1928388 w 1928388"/>
              <a:gd name="connsiteY5" fmla="*/ 2524301 h 2524301"/>
              <a:gd name="connsiteX0" fmla="*/ 16347 w 1944735"/>
              <a:gd name="connsiteY0" fmla="*/ 2554546 h 2554546"/>
              <a:gd name="connsiteX1" fmla="*/ 34454 w 1944735"/>
              <a:gd name="connsiteY1" fmla="*/ 1667307 h 2554546"/>
              <a:gd name="connsiteX2" fmla="*/ 595771 w 1944735"/>
              <a:gd name="connsiteY2" fmla="*/ 553729 h 2554546"/>
              <a:gd name="connsiteX3" fmla="*/ 1030335 w 1944735"/>
              <a:gd name="connsiteY3" fmla="*/ 46735 h 2554546"/>
              <a:gd name="connsiteX4" fmla="*/ 1492062 w 1944735"/>
              <a:gd name="connsiteY4" fmla="*/ 1685413 h 2554546"/>
              <a:gd name="connsiteX5" fmla="*/ 1944735 w 1944735"/>
              <a:gd name="connsiteY5" fmla="*/ 2554546 h 255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4735" h="2554546">
                <a:moveTo>
                  <a:pt x="16347" y="2554546"/>
                </a:moveTo>
                <a:cubicBezTo>
                  <a:pt x="81985" y="2074712"/>
                  <a:pt x="-62117" y="2000776"/>
                  <a:pt x="34454" y="1667307"/>
                </a:cubicBezTo>
                <a:cubicBezTo>
                  <a:pt x="131025" y="1333838"/>
                  <a:pt x="429791" y="823824"/>
                  <a:pt x="595771" y="553729"/>
                </a:cubicBezTo>
                <a:cubicBezTo>
                  <a:pt x="761751" y="283634"/>
                  <a:pt x="880953" y="-141879"/>
                  <a:pt x="1030335" y="46735"/>
                </a:cubicBezTo>
                <a:cubicBezTo>
                  <a:pt x="1179717" y="235349"/>
                  <a:pt x="1339662" y="1267444"/>
                  <a:pt x="1492062" y="1685413"/>
                </a:cubicBezTo>
                <a:cubicBezTo>
                  <a:pt x="1644462" y="2103382"/>
                  <a:pt x="1881361" y="2315006"/>
                  <a:pt x="1944735" y="2554546"/>
                </a:cubicBezTo>
              </a:path>
            </a:pathLst>
          </a:custGeom>
          <a:ln w="88900">
            <a:solidFill>
              <a:schemeClr val="accent3"/>
            </a:solidFill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924800" y="3962400"/>
            <a:ext cx="926119" cy="83099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50% Loss</a:t>
            </a:r>
            <a:endParaRPr lang="en-US" sz="2400" b="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04800" y="32004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One task: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sz="24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revent congestion collapse when elephants collide</a:t>
            </a:r>
            <a:endParaRPr lang="en-US" sz="2400" b="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7" name="Picture 126" descr="ban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14707" y="4676600"/>
            <a:ext cx="844412" cy="844412"/>
          </a:xfrm>
          <a:prstGeom prst="rect">
            <a:avLst/>
          </a:prstGeom>
        </p:spPr>
      </p:pic>
      <p:sp>
        <p:nvSpPr>
          <p:cNvPr id="116" name="Slide Number Placeholder 1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5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99"/>
    </mc:Choice>
    <mc:Fallback xmlns="">
      <p:transition xmlns:p14="http://schemas.microsoft.com/office/powerpoint/2010/main" spd="slow" advTm="8899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3" grpId="0" animBg="1"/>
      <p:bldP spid="124" grpId="0" animBg="1"/>
      <p:bldP spid="12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pFabric</a:t>
            </a:r>
            <a:r>
              <a:rPr lang="en-US" dirty="0" smtClean="0"/>
              <a:t> Rate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27237"/>
            <a:ext cx="83820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Minimal version of TCP</a:t>
            </a:r>
          </a:p>
          <a:p>
            <a:pPr marL="0" indent="0">
              <a:buNone/>
            </a:pPr>
            <a:endParaRPr lang="en-US" sz="5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Start at line-rate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Initial window </a:t>
            </a:r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dirty="0" smtClean="0">
                <a:solidFill>
                  <a:srgbClr val="C00000"/>
                </a:solidFill>
              </a:rPr>
              <a:t>arger than BDP</a:t>
            </a:r>
          </a:p>
          <a:p>
            <a:pPr marL="914400" lvl="2" indent="0">
              <a:buNone/>
            </a:pPr>
            <a:endParaRPr lang="en-US" sz="800" dirty="0" smtClean="0">
              <a:solidFill>
                <a:srgbClr val="C0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 retransmission timeout </a:t>
            </a:r>
            <a:r>
              <a:rPr lang="en-US" dirty="0" smtClean="0"/>
              <a:t>estimation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Fix RTO near round-trip time</a:t>
            </a:r>
          </a:p>
          <a:p>
            <a:pPr marL="914400" lvl="2" indent="0">
              <a:buNone/>
            </a:pPr>
            <a:endParaRPr lang="en-US" sz="800" dirty="0" smtClean="0">
              <a:solidFill>
                <a:srgbClr val="C0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No fast retransmission on 3-dupacks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Allow packet reordering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6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00"/>
    </mc:Choice>
    <mc:Fallback xmlns="">
      <p:transition xmlns:p14="http://schemas.microsoft.com/office/powerpoint/2010/main" spd="slow" advTm="833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Losses the Same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Duplicate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ACKs: isolated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loss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Still getting ACKs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Timeout: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possible disaster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Not enough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dupacks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Must have suffered several losses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4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this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4582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Key observation: 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Need the highest priority packet destined for a port </a:t>
            </a:r>
            <a:r>
              <a:rPr lang="en-US" sz="2400" b="1" dirty="0" smtClean="0">
                <a:solidFill>
                  <a:srgbClr val="BD0A12"/>
                </a:solidFill>
              </a:rPr>
              <a:t>available at the port </a:t>
            </a:r>
            <a:r>
              <a:rPr lang="en-US" sz="2400" dirty="0" smtClean="0"/>
              <a:t>at any given time.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400" b="1" dirty="0" smtClean="0">
                <a:solidFill>
                  <a:srgbClr val="BD0A12"/>
                </a:solidFill>
              </a:rPr>
              <a:t>Priority scheduling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High priority packets traverse fabric as quickly as possible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r>
              <a:rPr lang="en-US" sz="2400" b="1" dirty="0" smtClean="0">
                <a:solidFill>
                  <a:srgbClr val="BD0A12"/>
                </a:solidFill>
              </a:rPr>
              <a:t>What about dropped packets?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L</a:t>
            </a:r>
            <a:r>
              <a:rPr lang="en-US" sz="2000" dirty="0" smtClean="0"/>
              <a:t>owest priority </a:t>
            </a:r>
            <a:r>
              <a:rPr lang="en-US" sz="2000" dirty="0" smtClean="0">
                <a:latin typeface="+mj-lt"/>
              </a:rPr>
              <a:t>→</a:t>
            </a:r>
            <a:r>
              <a:rPr lang="en-US" sz="2000" dirty="0" smtClean="0"/>
              <a:t> not needed till all other packets depart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Buffer larger than BDP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→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/>
              <a:t>more than RTT to retransmit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113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15"/>
    </mc:Choice>
    <mc:Fallback xmlns="">
      <p:transition xmlns:p14="http://schemas.microsoft.com/office/powerpoint/2010/main" spd="slow" advTm="10641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82"/>
          <a:stretch/>
        </p:blipFill>
        <p:spPr>
          <a:xfrm>
            <a:off x="685800" y="3364045"/>
            <a:ext cx="7270865" cy="2768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504517" y="3304864"/>
            <a:ext cx="0" cy="2379132"/>
          </a:xfrm>
          <a:prstGeom prst="line">
            <a:avLst/>
          </a:prstGeom>
          <a:ln w="50800"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99026" y="3304864"/>
            <a:ext cx="0" cy="2379132"/>
          </a:xfrm>
          <a:prstGeom prst="line">
            <a:avLst/>
          </a:prstGeom>
          <a:ln w="50800"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44650" y="4772911"/>
            <a:ext cx="21336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55% of flows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3% of bytes</a:t>
            </a:r>
            <a:endParaRPr lang="en-US" b="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4739045"/>
            <a:ext cx="2162268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5% of flows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35% of bytes</a:t>
            </a:r>
            <a:endParaRPr lang="en-US" b="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2743200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54 port fat-</a:t>
            </a:r>
            <a:r>
              <a:rPr lang="en-US" dirty="0" smtClean="0"/>
              <a:t>tree: 10Gbps </a:t>
            </a:r>
            <a:r>
              <a:rPr lang="en-US" dirty="0"/>
              <a:t>links, </a:t>
            </a:r>
            <a:r>
              <a:rPr lang="en-US" dirty="0" smtClean="0"/>
              <a:t>RTT = ~</a:t>
            </a:r>
            <a:r>
              <a:rPr lang="en-US" dirty="0"/>
              <a:t>12µs</a:t>
            </a:r>
          </a:p>
          <a:p>
            <a:pPr marL="285750" indent="-285750"/>
            <a:r>
              <a:rPr lang="en-US" dirty="0"/>
              <a:t>Realistic traffic </a:t>
            </a:r>
            <a:r>
              <a:rPr lang="en-US" dirty="0" smtClean="0"/>
              <a:t>workloads</a:t>
            </a:r>
          </a:p>
          <a:p>
            <a:pPr marL="685800" lvl="1"/>
            <a:r>
              <a:rPr lang="en-US" dirty="0" smtClean="0"/>
              <a:t>Web search, Data mining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24600" y="2667000"/>
            <a:ext cx="224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* From </a:t>
            </a:r>
            <a:r>
              <a:rPr lang="en-US" sz="1800" b="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Alizadeh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et al.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[SIGCOMM 2010]</a:t>
            </a:r>
            <a:endParaRPr lang="en-US" sz="1800" b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133600" y="4073822"/>
            <a:ext cx="1654143" cy="534909"/>
            <a:chOff x="2286000" y="4419600"/>
            <a:chExt cx="1654143" cy="53490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286000" y="4954509"/>
              <a:ext cx="1654143" cy="0"/>
            </a:xfrm>
            <a:prstGeom prst="line">
              <a:avLst/>
            </a:prstGeom>
            <a:ln w="63500">
              <a:solidFill>
                <a:srgbClr val="C00000"/>
              </a:solidFill>
              <a:prstDash val="sysDot"/>
              <a:headEnd type="stealth" w="lg" len="med"/>
              <a:tailEnd type="none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362200" y="44196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&lt;</a:t>
              </a:r>
              <a:r>
                <a:rPr lang="en-US" dirty="0" smtClean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100KB</a:t>
              </a:r>
              <a:endParaRPr lang="en-US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16574" y="3999131"/>
            <a:ext cx="1613026" cy="533400"/>
            <a:chOff x="6768974" y="4419600"/>
            <a:chExt cx="1613026" cy="5334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768974" y="4953000"/>
              <a:ext cx="1403287" cy="0"/>
            </a:xfrm>
            <a:prstGeom prst="line">
              <a:avLst/>
            </a:prstGeom>
            <a:ln w="63500">
              <a:solidFill>
                <a:srgbClr val="C00000"/>
              </a:solidFill>
              <a:prstDash val="sysDot"/>
              <a:headEnd type="none" w="lg" len="med"/>
              <a:tailEnd type="stealth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858000" y="44196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&gt;10MB</a:t>
              </a:r>
              <a:endParaRPr lang="en-US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90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38"/>
    </mc:Choice>
    <mc:Fallback xmlns="">
      <p:transition xmlns:p14="http://schemas.microsoft.com/office/powerpoint/2010/main" spd="slow" advTm="8503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Evaluation: Mice FCT </a:t>
            </a:r>
            <a:br>
              <a:rPr lang="en-US" dirty="0" smtClean="0"/>
            </a:br>
            <a:r>
              <a:rPr lang="en-US" sz="4000" dirty="0" smtClean="0"/>
              <a:t>(&lt;100KB)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6" y="2320705"/>
            <a:ext cx="4104504" cy="3291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96" y="2286000"/>
            <a:ext cx="4104504" cy="3291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17012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Average</a:t>
            </a:r>
            <a:endParaRPr lang="en-US" sz="3200" b="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170122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99</a:t>
            </a:r>
            <a:r>
              <a:rPr lang="en-US" sz="3200" b="0" baseline="30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sz="32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Percentile</a:t>
            </a:r>
            <a:endParaRPr lang="en-US" sz="3200" b="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28800" y="5715000"/>
            <a:ext cx="6248400" cy="838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Near-ideal: almost no jitter</a:t>
            </a:r>
            <a:endParaRPr lang="en-US" sz="2800" b="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22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72"/>
    </mc:Choice>
    <mc:Fallback xmlns="">
      <p:transition xmlns:p14="http://schemas.microsoft.com/office/powerpoint/2010/main" spd="slow" advTm="904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Evaluation: Elephant FCT </a:t>
            </a:r>
            <a:br>
              <a:rPr lang="en-US" dirty="0" smtClean="0"/>
            </a:br>
            <a:r>
              <a:rPr lang="en-US" sz="4000" dirty="0" smtClean="0"/>
              <a:t>(&gt;10MB)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81" y="2154920"/>
            <a:ext cx="5236519" cy="416968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029200" y="1600200"/>
            <a:ext cx="3886200" cy="152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Congestion collapse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 high load w/o rate </a:t>
            </a:r>
            <a:r>
              <a:rPr lang="en-US" sz="2800" b="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US" sz="2800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ontrol</a:t>
            </a:r>
            <a:endParaRPr lang="en-US" sz="2800" b="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850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97"/>
    </mc:Choice>
    <mc:Fallback xmlns="">
      <p:transition xmlns:p14="http://schemas.microsoft.com/office/powerpoint/2010/main" spd="slow" advTm="8579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4F81BD"/>
                </a:solidFill>
              </a:rPr>
              <a:t>pFabric’s</a:t>
            </a:r>
            <a:r>
              <a:rPr lang="en-US" b="1" dirty="0" smtClean="0">
                <a:solidFill>
                  <a:srgbClr val="4F81BD"/>
                </a:solidFill>
              </a:rPr>
              <a:t> entire design: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ear-ideal flow scheduling across DC fabric</a:t>
            </a:r>
          </a:p>
          <a:p>
            <a:pPr marL="0" indent="0">
              <a:buNone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500" b="1" dirty="0" smtClean="0">
              <a:solidFill>
                <a:srgbClr val="4F81BD"/>
              </a:solidFill>
            </a:endParaRPr>
          </a:p>
          <a:p>
            <a:r>
              <a:rPr lang="en-US" sz="2400" b="1" dirty="0" smtClean="0">
                <a:solidFill>
                  <a:srgbClr val="BD0A12"/>
                </a:solidFill>
              </a:rPr>
              <a:t>Switches</a:t>
            </a:r>
          </a:p>
          <a:p>
            <a:pPr lvl="1"/>
            <a:r>
              <a:rPr lang="en-US" sz="2200" dirty="0" smtClean="0"/>
              <a:t>Locally schedule &amp; drop based on priority</a:t>
            </a:r>
          </a:p>
          <a:p>
            <a:pPr marL="457200" lvl="1" indent="0">
              <a:buNone/>
            </a:pPr>
            <a:endParaRPr lang="en-US" sz="1100" dirty="0" smtClean="0"/>
          </a:p>
          <a:p>
            <a:r>
              <a:rPr lang="en-US" sz="2400" b="1" dirty="0" smtClean="0">
                <a:solidFill>
                  <a:srgbClr val="BD0A12"/>
                </a:solidFill>
              </a:rPr>
              <a:t>Hosts </a:t>
            </a:r>
          </a:p>
          <a:p>
            <a:pPr lvl="1"/>
            <a:r>
              <a:rPr lang="en-US" sz="2200" dirty="0" smtClean="0"/>
              <a:t>Aggressively send &amp; retransmit</a:t>
            </a:r>
          </a:p>
          <a:p>
            <a:pPr lvl="1"/>
            <a:r>
              <a:rPr lang="en-US" sz="2200" dirty="0" smtClean="0"/>
              <a:t>Minimal rate control to avoid congestion collapse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72"/>
    </mc:Choice>
    <mc:Fallback xmlns="">
      <p:transition xmlns:p14="http://schemas.microsoft.com/office/powerpoint/2010/main" spd="slow" advTm="465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Additive increase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On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of last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window of data, increase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by one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MSS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Multiplicative decrease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On loss of packet, divide congestion window in </a:t>
            </a:r>
            <a:r>
              <a:rPr lang="en-US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half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0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1E5D4A7-20C3-D743-965A-22410DB007B4}" type="slidenum">
              <a:rPr lang="en-US" sz="1400" b="0">
                <a:latin typeface="Times New Roman" charset="0"/>
              </a:rPr>
              <a:pPr eaLnBrk="1" hangingPunct="1"/>
              <a:t>9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Leads to the TCP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Sawtooth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5" name="Freeform 3"/>
          <p:cNvSpPr>
            <a:spLocks/>
          </p:cNvSpPr>
          <p:nvPr/>
        </p:nvSpPr>
        <p:spPr bwMode="auto">
          <a:xfrm>
            <a:off x="1143000" y="2286000"/>
            <a:ext cx="7010400" cy="31242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6" name="Freeform 4"/>
          <p:cNvSpPr>
            <a:spLocks/>
          </p:cNvSpPr>
          <p:nvPr/>
        </p:nvSpPr>
        <p:spPr bwMode="auto">
          <a:xfrm>
            <a:off x="1143000" y="3429000"/>
            <a:ext cx="7162800" cy="1981200"/>
          </a:xfrm>
          <a:custGeom>
            <a:avLst/>
            <a:gdLst>
              <a:gd name="T0" fmla="*/ 0 w 4512"/>
              <a:gd name="T1" fmla="*/ 2147483647 h 1248"/>
              <a:gd name="T2" fmla="*/ 2147483647 w 4512"/>
              <a:gd name="T3" fmla="*/ 2147483647 h 1248"/>
              <a:gd name="T4" fmla="*/ 2147483647 w 4512"/>
              <a:gd name="T5" fmla="*/ 2147483647 h 1248"/>
              <a:gd name="T6" fmla="*/ 2147483647 w 4512"/>
              <a:gd name="T7" fmla="*/ 2147483647 h 1248"/>
              <a:gd name="T8" fmla="*/ 2147483647 w 4512"/>
              <a:gd name="T9" fmla="*/ 2147483647 h 1248"/>
              <a:gd name="T10" fmla="*/ 2147483647 w 4512"/>
              <a:gd name="T11" fmla="*/ 0 h 1248"/>
              <a:gd name="T12" fmla="*/ 2147483647 w 4512"/>
              <a:gd name="T13" fmla="*/ 2147483647 h 1248"/>
              <a:gd name="T14" fmla="*/ 2147483647 w 4512"/>
              <a:gd name="T15" fmla="*/ 2147483647 h 1248"/>
              <a:gd name="T16" fmla="*/ 2147483647 w 4512"/>
              <a:gd name="T17" fmla="*/ 2147483647 h 1248"/>
              <a:gd name="T18" fmla="*/ 2147483647 w 4512"/>
              <a:gd name="T19" fmla="*/ 2147483647 h 1248"/>
              <a:gd name="T20" fmla="*/ 2147483647 w 4512"/>
              <a:gd name="T21" fmla="*/ 2147483647 h 1248"/>
              <a:gd name="T22" fmla="*/ 2147483647 w 4512"/>
              <a:gd name="T23" fmla="*/ 2147483647 h 12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12"/>
              <a:gd name="T37" fmla="*/ 0 h 1248"/>
              <a:gd name="T38" fmla="*/ 4512 w 4512"/>
              <a:gd name="T39" fmla="*/ 1248 h 12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12" h="1248">
                <a:moveTo>
                  <a:pt x="0" y="1248"/>
                </a:moveTo>
                <a:lnTo>
                  <a:pt x="1152" y="336"/>
                </a:lnTo>
                <a:lnTo>
                  <a:pt x="1152" y="816"/>
                </a:lnTo>
                <a:lnTo>
                  <a:pt x="1536" y="528"/>
                </a:lnTo>
                <a:lnTo>
                  <a:pt x="1536" y="960"/>
                </a:lnTo>
                <a:lnTo>
                  <a:pt x="2832" y="0"/>
                </a:lnTo>
                <a:lnTo>
                  <a:pt x="2832" y="720"/>
                </a:lnTo>
                <a:lnTo>
                  <a:pt x="3504" y="240"/>
                </a:lnTo>
                <a:lnTo>
                  <a:pt x="3504" y="864"/>
                </a:lnTo>
                <a:lnTo>
                  <a:pt x="4224" y="288"/>
                </a:lnTo>
                <a:lnTo>
                  <a:pt x="4224" y="816"/>
                </a:lnTo>
                <a:lnTo>
                  <a:pt x="4512" y="576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7123113" y="5334000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t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569913" y="1752600"/>
            <a:ext cx="1182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Window</a:t>
            </a: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373380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3733800" y="4267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3962400" y="4267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4175125" y="4465638"/>
            <a:ext cx="1093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Comic Sans MS" charset="0"/>
              </a:rPr>
              <a:t>halved</a:t>
            </a:r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2971800" y="3048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>
            <a:off x="3581400" y="3276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5638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>
            <a:off x="6705600" y="2895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>
            <a:off x="7848600" y="2971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2498725" y="2660650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Comic Sans MS" charset="0"/>
              </a:rPr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133894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1.8|4|6.1|3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7|2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3|10.3|3.1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|18.5|19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2|13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7|15.2|1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3|18.9|1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5.7|29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7.2|10.7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2|14.3|27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5.8|16.5|17|4.5|3.1|3.4|0.2|1.2|0.5|0.6|0.6|3.8|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|6|1.1|1.9|2.9|2.7|2.6"/>
</p:tagLst>
</file>

<file path=ppt/theme/theme1.xml><?xml version="1.0" encoding="utf-8"?>
<a:theme xmlns:a="http://schemas.openxmlformats.org/drawingml/2006/main" name="cs426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47A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8BEAA"/>
      </a:accent5>
      <a:accent6>
        <a:srgbClr val="00005C"/>
      </a:accent6>
      <a:hlink>
        <a:srgbClr val="A50021"/>
      </a:hlink>
      <a:folHlink>
        <a:srgbClr val="008000"/>
      </a:folHlink>
    </a:clrScheme>
    <a:fontScheme name="cs426">
      <a:majorFont>
        <a:latin typeface="Helvetica"/>
        <a:ea typeface=""/>
        <a:cs typeface="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cs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2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8146</TotalTime>
  <Words>3144</Words>
  <Application>Microsoft Macintosh PowerPoint</Application>
  <PresentationFormat>On-screen Show (4:3)</PresentationFormat>
  <Paragraphs>848</Paragraphs>
  <Slides>74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cs426</vt:lpstr>
      <vt:lpstr>Office Theme</vt:lpstr>
      <vt:lpstr>Worksheet</vt:lpstr>
      <vt:lpstr>Equation</vt:lpstr>
      <vt:lpstr>Congestion Control</vt:lpstr>
      <vt:lpstr>Announcements</vt:lpstr>
      <vt:lpstr>A few words from Panda….</vt:lpstr>
      <vt:lpstr>Congestion Control Review</vt:lpstr>
      <vt:lpstr>Caveat: In this lecture</vt:lpstr>
      <vt:lpstr>Load and Delay</vt:lpstr>
      <vt:lpstr>Not All Losses the Same</vt:lpstr>
      <vt:lpstr>AIMD</vt:lpstr>
      <vt:lpstr>Leads to the TCP “Sawtooth”</vt:lpstr>
      <vt:lpstr>Simple geometric analysis</vt:lpstr>
      <vt:lpstr>AIMD Starts Too Slowly!</vt:lpstr>
      <vt:lpstr>“Slow-Start” Phase</vt:lpstr>
      <vt:lpstr>Slow Start in Action</vt:lpstr>
      <vt:lpstr>Slow Start and the TCP Sawtooth</vt:lpstr>
      <vt:lpstr>What is really looks like…</vt:lpstr>
      <vt:lpstr>Congestion Control Details</vt:lpstr>
      <vt:lpstr>Increasing CWND</vt:lpstr>
      <vt:lpstr>Fast Retransmission</vt:lpstr>
      <vt:lpstr>CWND with Fast Retransmit</vt:lpstr>
      <vt:lpstr>Loss Detected by Timeout</vt:lpstr>
      <vt:lpstr>Summary of Decrease</vt:lpstr>
      <vt:lpstr>Summary of Increase</vt:lpstr>
      <vt:lpstr>Repeating Slow Start After Timeout</vt:lpstr>
      <vt:lpstr>More Advanced Fast Restart</vt:lpstr>
      <vt:lpstr>Example</vt:lpstr>
      <vt:lpstr>History</vt:lpstr>
      <vt:lpstr>History (cont’d)</vt:lpstr>
      <vt:lpstr>Why AIMD?</vt:lpstr>
      <vt:lpstr>Four alternatives</vt:lpstr>
      <vt:lpstr>AIMD Sharing Dynamics</vt:lpstr>
      <vt:lpstr>AIAD Sharing Dynamics</vt:lpstr>
      <vt:lpstr>Other Congestion Control Topics</vt:lpstr>
      <vt:lpstr>TCP fills up queues</vt:lpstr>
      <vt:lpstr>What if loss isn’t congestion-related?</vt:lpstr>
      <vt:lpstr>How does this work at high speed?</vt:lpstr>
      <vt:lpstr>Adapting TCP to High Speed</vt:lpstr>
      <vt:lpstr>How “Fair” is TCP?</vt:lpstr>
      <vt:lpstr>What happens if hosts “cheat”?</vt:lpstr>
      <vt:lpstr>Router-Assisted Congestion Control</vt:lpstr>
      <vt:lpstr>Isolation: Intuition</vt:lpstr>
      <vt:lpstr>Max-Min Fairness</vt:lpstr>
      <vt:lpstr>Example</vt:lpstr>
      <vt:lpstr>Fair Queuing (FQ)</vt:lpstr>
      <vt:lpstr>With FQ Routers</vt:lpstr>
      <vt:lpstr>FQ is really “processor sharing”</vt:lpstr>
      <vt:lpstr>RCP Algorithm</vt:lpstr>
      <vt:lpstr>Fair Sharing is more than a moral issue</vt:lpstr>
      <vt:lpstr>Flow Completion Time: TCP vs. PS (and XCP)</vt:lpstr>
      <vt:lpstr>Why the improvement?</vt:lpstr>
      <vt:lpstr>Why is Scott a Moron?</vt:lpstr>
      <vt:lpstr>Giving equal shares to “flows” is silly</vt:lpstr>
      <vt:lpstr>Charge people for congestion!</vt:lpstr>
      <vt:lpstr>Datacenter Networks</vt:lpstr>
      <vt:lpstr>What makes them special?</vt:lpstr>
      <vt:lpstr>Deconstructing Datacenter Packet Transport</vt:lpstr>
      <vt:lpstr>Transport in Datacenters</vt:lpstr>
      <vt:lpstr>Transport in Datacenters</vt:lpstr>
      <vt:lpstr>pFabric in 1 Slide</vt:lpstr>
      <vt:lpstr>DC Fabric: Just a Giant Switch!</vt:lpstr>
      <vt:lpstr>DC Fabric: Just a Giant Switch!</vt:lpstr>
      <vt:lpstr>DC Fabric: Just a Giant Switch!</vt:lpstr>
      <vt:lpstr>DC Fabric: Just a Giant Switch!</vt:lpstr>
      <vt:lpstr>PowerPoint Presentation</vt:lpstr>
      <vt:lpstr>“Ideal” Flow Scheduling</vt:lpstr>
      <vt:lpstr>PowerPoint Presentation</vt:lpstr>
      <vt:lpstr>pFabric Switch</vt:lpstr>
      <vt:lpstr>Near-Zero Buffers</vt:lpstr>
      <vt:lpstr>pFabric Rate Control</vt:lpstr>
      <vt:lpstr>pFabric Rate Control</vt:lpstr>
      <vt:lpstr>Why does this work?</vt:lpstr>
      <vt:lpstr>Evaluation</vt:lpstr>
      <vt:lpstr>Evaluation: Mice FCT  (&lt;100KB)</vt:lpstr>
      <vt:lpstr>Evaluation: Elephant FCT  (&gt;10MB)</vt:lpstr>
      <vt:lpstr>Summary</vt:lpstr>
    </vt:vector>
  </TitlesOfParts>
  <Company>ICSI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122: Introduction To Communication Networks</dc:title>
  <dc:creator>Vern Paxson</dc:creator>
  <cp:lastModifiedBy>Scott Shenker</cp:lastModifiedBy>
  <cp:revision>510</cp:revision>
  <cp:lastPrinted>2011-10-23T13:45:55Z</cp:lastPrinted>
  <dcterms:created xsi:type="dcterms:W3CDTF">2007-08-31T05:34:37Z</dcterms:created>
  <dcterms:modified xsi:type="dcterms:W3CDTF">2012-11-01T09:55:40Z</dcterms:modified>
</cp:coreProperties>
</file>