
<file path=[Content_Types].xml><?xml version="1.0" encoding="utf-8"?>
<Types xmlns="http://schemas.openxmlformats.org/package/2006/content-types">
  <Default Extension="xml" ContentType="application/xml"/>
  <Default Extension="wdp" ContentType="image/vnd.ms-photo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09" r:id="rId2"/>
    <p:sldMasterId id="2147483721" r:id="rId3"/>
  </p:sldMasterIdLst>
  <p:notesMasterIdLst>
    <p:notesMasterId r:id="rId72"/>
  </p:notesMasterIdLst>
  <p:handoutMasterIdLst>
    <p:handoutMasterId r:id="rId73"/>
  </p:handoutMasterIdLst>
  <p:sldIdLst>
    <p:sldId id="335" r:id="rId4"/>
    <p:sldId id="571" r:id="rId5"/>
    <p:sldId id="601" r:id="rId6"/>
    <p:sldId id="503" r:id="rId7"/>
    <p:sldId id="572" r:id="rId8"/>
    <p:sldId id="469" r:id="rId9"/>
    <p:sldId id="568" r:id="rId10"/>
    <p:sldId id="602" r:id="rId11"/>
    <p:sldId id="603" r:id="rId12"/>
    <p:sldId id="604" r:id="rId13"/>
    <p:sldId id="605" r:id="rId14"/>
    <p:sldId id="606" r:id="rId15"/>
    <p:sldId id="567" r:id="rId16"/>
    <p:sldId id="607" r:id="rId17"/>
    <p:sldId id="520" r:id="rId18"/>
    <p:sldId id="598" r:id="rId19"/>
    <p:sldId id="597" r:id="rId20"/>
    <p:sldId id="599" r:id="rId21"/>
    <p:sldId id="519" r:id="rId22"/>
    <p:sldId id="522" r:id="rId23"/>
    <p:sldId id="523" r:id="rId24"/>
    <p:sldId id="613" r:id="rId25"/>
    <p:sldId id="614" r:id="rId26"/>
    <p:sldId id="524" r:id="rId27"/>
    <p:sldId id="526" r:id="rId28"/>
    <p:sldId id="538" r:id="rId29"/>
    <p:sldId id="609" r:id="rId30"/>
    <p:sldId id="608" r:id="rId31"/>
    <p:sldId id="539" r:id="rId32"/>
    <p:sldId id="532" r:id="rId33"/>
    <p:sldId id="610" r:id="rId34"/>
    <p:sldId id="534" r:id="rId35"/>
    <p:sldId id="535" r:id="rId36"/>
    <p:sldId id="600" r:id="rId37"/>
    <p:sldId id="525" r:id="rId38"/>
    <p:sldId id="410" r:id="rId39"/>
    <p:sldId id="540" r:id="rId40"/>
    <p:sldId id="541" r:id="rId41"/>
    <p:sldId id="426" r:id="rId42"/>
    <p:sldId id="434" r:id="rId43"/>
    <p:sldId id="611" r:id="rId44"/>
    <p:sldId id="615" r:id="rId45"/>
    <p:sldId id="542" r:id="rId46"/>
    <p:sldId id="543" r:id="rId47"/>
    <p:sldId id="619" r:id="rId48"/>
    <p:sldId id="544" r:id="rId49"/>
    <p:sldId id="565" r:id="rId50"/>
    <p:sldId id="566" r:id="rId51"/>
    <p:sldId id="545" r:id="rId52"/>
    <p:sldId id="546" r:id="rId53"/>
    <p:sldId id="547" r:id="rId54"/>
    <p:sldId id="548" r:id="rId55"/>
    <p:sldId id="549" r:id="rId56"/>
    <p:sldId id="550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0" r:id="rId67"/>
    <p:sldId id="561" r:id="rId68"/>
    <p:sldId id="562" r:id="rId69"/>
    <p:sldId id="563" r:id="rId70"/>
    <p:sldId id="564" r:id="rId71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99"/>
    <a:srgbClr val="FFCC99"/>
    <a:srgbClr val="FF3300"/>
    <a:srgbClr val="CCFFFF"/>
    <a:srgbClr val="FFCC00"/>
    <a:srgbClr val="FF7C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1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6400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6852AFBC-D5DF-5B4B-BA66-7B341C78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D6AF786-1F47-0B4B-A763-80AC864C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0CE26-0361-414C-90C9-5EFABCBC4EFB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5E09E-C8A3-CB48-89C9-C736783AD834}" type="slidenum">
              <a:rPr lang="en-GB">
                <a:solidFill>
                  <a:srgbClr val="000000"/>
                </a:solidFill>
              </a:rPr>
              <a:pPr/>
              <a:t>45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2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B831ED4-9859-E648-88DC-12ECE1F21DFE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5DC9A-3C42-714C-BBD4-7071E852B60F}" type="slidenum">
              <a:rPr lang="en-US"/>
              <a:pPr/>
              <a:t>8</a:t>
            </a:fld>
            <a:endParaRPr lang="en-US"/>
          </a:p>
        </p:txBody>
      </p:sp>
      <p:sp>
        <p:nvSpPr>
          <p:cNvPr id="931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D4A1F-2D5C-EE48-9176-88CAE5D75DF0}" type="slidenum">
              <a:rPr lang="en-US"/>
              <a:pPr/>
              <a:t>9</a:t>
            </a:fld>
            <a:endParaRPr lang="en-US"/>
          </a:p>
        </p:txBody>
      </p:sp>
      <p:sp>
        <p:nvSpPr>
          <p:cNvPr id="9338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3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2B15A-FC0D-BE47-8BCD-E82CD28FAFF1}" type="slidenum">
              <a:rPr lang="en-US"/>
              <a:pPr/>
              <a:t>10</a:t>
            </a:fld>
            <a:endParaRPr lang="en-US"/>
          </a:p>
        </p:txBody>
      </p:sp>
      <p:sp>
        <p:nvSpPr>
          <p:cNvPr id="935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84288" y="746125"/>
            <a:ext cx="4757737" cy="3568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5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4725" y="4557713"/>
            <a:ext cx="5365750" cy="4303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916" tIns="47459" rIns="94916" bIns="47459"/>
          <a:lstStyle/>
          <a:p>
            <a:pPr defTabSz="95885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298DB-7297-7747-8500-F18E83A59716}" type="slidenum">
              <a:rPr lang="en-US"/>
              <a:pPr/>
              <a:t>11</a:t>
            </a:fld>
            <a:endParaRPr lang="en-US"/>
          </a:p>
        </p:txBody>
      </p:sp>
      <p:sp>
        <p:nvSpPr>
          <p:cNvPr id="9379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7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B831ED4-9859-E648-88DC-12ECE1F21DFE}" type="slidenum">
              <a:rPr lang="en-US" sz="1300" b="0">
                <a:latin typeface="Times New Roman" charset="0"/>
              </a:rPr>
              <a:pPr eaLnBrk="1" hangingPunct="1"/>
              <a:t>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4BB47-49BE-2C4C-A667-9129E520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7211-D01C-6C4D-8851-BF658F2C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0EE-95BE-9542-B98C-65A2B9CB9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4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71329" y="1430708"/>
            <a:ext cx="861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4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63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8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9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62C-AE33-E04D-8C58-1B5AB9B0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4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15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apes 04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"/>
          <a:stretch>
            <a:fillRect/>
          </a:stretch>
        </p:blipFill>
        <p:spPr bwMode="auto">
          <a:xfrm>
            <a:off x="0" y="0"/>
            <a:ext cx="9132888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0625" y="2532063"/>
            <a:ext cx="5732463" cy="91757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60625" y="5416550"/>
            <a:ext cx="3116263" cy="7493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sz="1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7173" name="Picture 5" descr="logo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734050"/>
            <a:ext cx="1885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4" name="Object 6"/>
          <p:cNvGraphicFramePr>
            <a:graphicFrameLocks noChangeAspect="1"/>
          </p:cNvGraphicFramePr>
          <p:nvPr userDrawn="1"/>
        </p:nvGraphicFramePr>
        <p:xfrm>
          <a:off x="1116013" y="5946775"/>
          <a:ext cx="584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46" name="Microsoft Drawing" r:id="rId5" imgW="2629267" imgH="3247619" progId="MSDraw">
                  <p:embed/>
                </p:oleObj>
              </mc:Choice>
              <mc:Fallback>
                <p:oleObj name="Microsoft Drawing" r:id="rId5" imgW="2629267" imgH="3247619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6775"/>
                        <a:ext cx="5842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EF0B08-1AA0-F845-9736-3629384903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7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DDA0A-8C47-7C40-BF87-7C12FD62C1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75" y="1811338"/>
            <a:ext cx="37004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811338"/>
            <a:ext cx="370205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2EA02-19FC-774C-AED9-B66801CBA8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42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FF72E-F883-2544-B487-3A07C1C421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55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CD84E8-B65B-3E4C-B533-18D061F0A5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4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DB0F8-8F44-1D4B-BC7F-60C0AD6FCA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2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CE20-EEA1-AA41-8131-8019F66F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1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88F493-9BA2-424B-B48F-E08254D49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8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6B1B7E-804F-8946-BE3C-C6884B14EA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91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446569-4247-FB4D-8361-C2DA994080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50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715963"/>
            <a:ext cx="1938338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475" y="715963"/>
            <a:ext cx="5667375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4E95A0-9953-6543-9C56-50C576EC83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0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56D2-2C54-664C-AB53-F3D5FDE5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4FC4-2BDF-C147-B40B-F40EE2622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F619-A754-B943-A0E1-8831E8AB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DC3D-FB0B-4942-A582-B9EC4430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67F3-6F24-CB4E-88CE-EBF35DBF9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5B74-03BA-B14D-BBB7-6ABB36F45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11B7A896-D686-C448-A44E-7FCC4B2DF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C99A5B-5B03-425B-9284-2F10A88898BE}" type="slidenum">
              <a:rPr lang="en-US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7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9475" y="715963"/>
            <a:ext cx="77581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2675" y="1811338"/>
            <a:ext cx="7554913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9475" y="474663"/>
            <a:ext cx="36925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3366CC"/>
                </a:solidFill>
              </a:defRPr>
            </a:lvl1pPr>
          </a:lstStyle>
          <a:p>
            <a:pPr eaLnBrk="0" hangingPunct="0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524625"/>
            <a:ext cx="11525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366CC"/>
                </a:solidFill>
              </a:defRPr>
            </a:lvl1pPr>
          </a:lstStyle>
          <a:p>
            <a:pPr eaLnBrk="0" hangingPunct="0"/>
            <a:fld id="{C18FFD79-5BD9-6345-81C3-DDF58F34BD30}" type="slidenum">
              <a:rPr lang="en-GB" b="0" smtClean="0">
                <a:latin typeface="Arial" charset="0"/>
                <a:cs typeface="Arial" charset="0"/>
              </a:rPr>
              <a:pPr eaLnBrk="0" hangingPunct="0"/>
              <a:t>‹#›</a:t>
            </a:fld>
            <a:endParaRPr lang="en-GB" b="0" smtClean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9pPr>
    </p:titleStyle>
    <p:bodyStyle>
      <a:lvl1pPr marL="284163" indent="-284163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81025" indent="-295275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</a:defRPr>
      </a:lvl2pPr>
      <a:lvl3pPr marL="852488" indent="-269875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</a:defRPr>
      </a:lvl3pPr>
      <a:lvl4pPr marL="1138238" indent="-284163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+mn-ea"/>
        </a:defRPr>
      </a:lvl4pPr>
      <a:lvl5pPr marL="14351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5pPr>
      <a:lvl6pPr marL="18923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6pPr>
      <a:lvl7pPr marL="23495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7pPr>
      <a:lvl8pPr marL="28067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8pPr>
      <a:lvl9pPr marL="32639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xcel_Chart1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ietf.org/internet-drafts/draft-briscoe-tsvarea-fair-01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gi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w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7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E1A0D6B-30D6-704B-A190-0595DA43D5C4}" type="slidenum">
              <a:rPr lang="en-US" sz="1400" b="0">
                <a:latin typeface="Times New Roman" charset="0"/>
              </a:rPr>
              <a:pPr eaLnBrk="1" hangingPunct="1"/>
              <a:t>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Advanced Topics in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680325" cy="27432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EE122 Fall </a:t>
            </a:r>
            <a:r>
              <a:rPr lang="en-US" sz="2400" dirty="0" smtClean="0">
                <a:latin typeface="Arial" charset="0"/>
              </a:rPr>
              <a:t>2012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Scott Shenker</a:t>
            </a:r>
          </a:p>
          <a:p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inst.eecs.berkeley.edu</a:t>
            </a:r>
            <a:r>
              <a:rPr lang="en-US" sz="2000" dirty="0">
                <a:latin typeface="Arial" charset="0"/>
              </a:rPr>
              <a:t>/~ee122/</a:t>
            </a:r>
          </a:p>
          <a:p>
            <a:r>
              <a:rPr lang="en-US" sz="2000" dirty="0">
                <a:latin typeface="Arial" charset="0"/>
              </a:rPr>
              <a:t>Materials with thanks to Jennifer Rexford, Ion </a:t>
            </a:r>
            <a:r>
              <a:rPr lang="en-US" sz="2000" dirty="0" err="1">
                <a:latin typeface="Arial" charset="0"/>
              </a:rPr>
              <a:t>Stoica</a:t>
            </a:r>
            <a:r>
              <a:rPr lang="en-US" sz="2000" dirty="0">
                <a:latin typeface="Arial" charset="0"/>
              </a:rPr>
              <a:t>, Vern </a:t>
            </a:r>
            <a:r>
              <a:rPr lang="en-US" sz="2000" dirty="0" err="1">
                <a:latin typeface="Arial" charset="0"/>
              </a:rPr>
              <a:t>Paxson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and other colleagues at Princeton and UC Berkeley</a:t>
            </a:r>
          </a:p>
        </p:txBody>
      </p:sp>
      <p:pic>
        <p:nvPicPr>
          <p:cNvPr id="139268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5288"/>
            <a:ext cx="29575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71B6-9EDE-3748-BF9B-5A42D75EE218}" type="slidenum">
              <a:rPr lang="en-US"/>
              <a:pPr/>
              <a:t>10</a:t>
            </a:fld>
            <a:endParaRPr lang="en-US"/>
          </a:p>
        </p:txBody>
      </p:sp>
      <p:sp>
        <p:nvSpPr>
          <p:cNvPr id="934914" name="Line 2"/>
          <p:cNvSpPr>
            <a:spLocks noChangeShapeType="1"/>
          </p:cNvSpPr>
          <p:nvPr/>
        </p:nvSpPr>
        <p:spPr bwMode="auto">
          <a:xfrm>
            <a:off x="1701800" y="2005013"/>
            <a:ext cx="6350" cy="4573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4915" name="AutoShape 3"/>
          <p:cNvSpPr>
            <a:spLocks/>
          </p:cNvSpPr>
          <p:nvPr/>
        </p:nvSpPr>
        <p:spPr bwMode="auto">
          <a:xfrm>
            <a:off x="1309688" y="2135188"/>
            <a:ext cx="425450" cy="1096962"/>
          </a:xfrm>
          <a:prstGeom prst="leftBrace">
            <a:avLst>
              <a:gd name="adj1" fmla="val 2148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1280160" anchor="ctr"/>
          <a:lstStyle/>
          <a:p>
            <a:pPr algn="ctr" eaLnBrk="0" hangingPunct="0"/>
            <a:r>
              <a:rPr lang="en-US" sz="2400" b="0">
                <a:latin typeface="Arial" charset="0"/>
              </a:rPr>
              <a:t>Round-</a:t>
            </a:r>
          </a:p>
          <a:p>
            <a:pPr algn="ctr" eaLnBrk="0" hangingPunct="0"/>
            <a:r>
              <a:rPr lang="en-US" sz="2400" b="0">
                <a:latin typeface="Arial" charset="0"/>
              </a:rPr>
              <a:t>Trip</a:t>
            </a:r>
          </a:p>
          <a:p>
            <a:pPr algn="ctr" eaLnBrk="0" hangingPunct="0"/>
            <a:r>
              <a:rPr lang="en-US" sz="2400" b="0">
                <a:latin typeface="Arial" charset="0"/>
              </a:rPr>
              <a:t>Time</a:t>
            </a:r>
          </a:p>
          <a:p>
            <a:pPr algn="ctr" eaLnBrk="0" hangingPunct="0"/>
            <a:r>
              <a:rPr lang="en-US" sz="2400" b="0">
                <a:latin typeface="Arial" charset="0"/>
              </a:rPr>
              <a:t>(RTT)</a:t>
            </a:r>
            <a:endParaRPr lang="en-US" sz="2400" b="0"/>
          </a:p>
        </p:txBody>
      </p:sp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1076325" y="1447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Arial" charset="0"/>
              </a:rPr>
              <a:t>Sender</a:t>
            </a:r>
          </a:p>
        </p:txBody>
      </p: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3886200" y="1447800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Arial" charset="0"/>
              </a:rPr>
              <a:t>Receiver</a:t>
            </a:r>
          </a:p>
        </p:txBody>
      </p:sp>
      <p:grpSp>
        <p:nvGrpSpPr>
          <p:cNvPr id="934918" name="Group 6"/>
          <p:cNvGrpSpPr>
            <a:grpSpLocks/>
          </p:cNvGrpSpPr>
          <p:nvPr/>
        </p:nvGrpSpPr>
        <p:grpSpPr bwMode="auto">
          <a:xfrm rot="-621974">
            <a:off x="1701800" y="2501900"/>
            <a:ext cx="2938463" cy="846138"/>
            <a:chOff x="3264" y="1795"/>
            <a:chExt cx="1968" cy="533"/>
          </a:xfrm>
        </p:grpSpPr>
        <p:sp>
          <p:nvSpPr>
            <p:cNvPr id="934919" name="Text Box 7"/>
            <p:cNvSpPr txBox="1">
              <a:spLocks noChangeArrowheads="1"/>
            </p:cNvSpPr>
            <p:nvPr/>
          </p:nvSpPr>
          <p:spPr bwMode="auto">
            <a:xfrm>
              <a:off x="3782" y="1795"/>
              <a:ext cx="72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91440" bIns="0"/>
            <a:lstStyle/>
            <a:p>
              <a:pPr algn="ctr" eaLnBrk="0" hangingPunct="0"/>
              <a:r>
                <a:rPr lang="en-US" sz="2400" b="0">
                  <a:latin typeface="Arial" charset="0"/>
                </a:rPr>
                <a:t>ACK 486</a:t>
              </a:r>
            </a:p>
          </p:txBody>
        </p:sp>
        <p:sp>
          <p:nvSpPr>
            <p:cNvPr id="934920" name="Line 8"/>
            <p:cNvSpPr>
              <a:spLocks noChangeShapeType="1"/>
            </p:cNvSpPr>
            <p:nvPr/>
          </p:nvSpPr>
          <p:spPr bwMode="auto">
            <a:xfrm flipH="1">
              <a:off x="3264" y="206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91440" bIns="0"/>
            <a:lstStyle/>
            <a:p>
              <a:endParaRPr lang="en-US"/>
            </a:p>
          </p:txBody>
        </p:sp>
        <p:sp>
          <p:nvSpPr>
            <p:cNvPr id="934921" name="Text Box 9"/>
            <p:cNvSpPr txBox="1">
              <a:spLocks noChangeArrowheads="1"/>
            </p:cNvSpPr>
            <p:nvPr/>
          </p:nvSpPr>
          <p:spPr bwMode="auto">
            <a:xfrm>
              <a:off x="4128" y="2081"/>
              <a:ext cx="10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91440" bIns="0"/>
            <a:lstStyle/>
            <a:p>
              <a:pPr algn="ctr" eaLnBrk="0" hangingPunct="0"/>
              <a:endParaRPr lang="en-US" sz="2400" b="0">
                <a:latin typeface="Arial" charset="0"/>
              </a:endParaRPr>
            </a:p>
          </p:txBody>
        </p:sp>
      </p:grpSp>
      <p:grpSp>
        <p:nvGrpSpPr>
          <p:cNvPr id="934922" name="Group 10"/>
          <p:cNvGrpSpPr>
            <a:grpSpLocks/>
          </p:cNvGrpSpPr>
          <p:nvPr/>
        </p:nvGrpSpPr>
        <p:grpSpPr bwMode="auto">
          <a:xfrm rot="657088">
            <a:off x="1716088" y="5040313"/>
            <a:ext cx="3028950" cy="358775"/>
            <a:chOff x="3504" y="1702"/>
            <a:chExt cx="1920" cy="288"/>
          </a:xfrm>
        </p:grpSpPr>
        <p:sp>
          <p:nvSpPr>
            <p:cNvPr id="934923" name="Line 11"/>
            <p:cNvSpPr>
              <a:spLocks noChangeShapeType="1"/>
            </p:cNvSpPr>
            <p:nvPr/>
          </p:nvSpPr>
          <p:spPr bwMode="auto">
            <a:xfrm>
              <a:off x="3504" y="1968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4" name="Text Box 12"/>
            <p:cNvSpPr txBox="1">
              <a:spLocks noChangeArrowheads="1"/>
            </p:cNvSpPr>
            <p:nvPr/>
          </p:nvSpPr>
          <p:spPr bwMode="auto">
            <a:xfrm>
              <a:off x="3734" y="1702"/>
              <a:ext cx="1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Data 4381:5841</a:t>
              </a:r>
              <a:endParaRPr lang="en-US" sz="2400" b="0"/>
            </a:p>
          </p:txBody>
        </p:sp>
      </p:grpSp>
      <p:grpSp>
        <p:nvGrpSpPr>
          <p:cNvPr id="934925" name="Group 13"/>
          <p:cNvGrpSpPr>
            <a:grpSpLocks/>
          </p:cNvGrpSpPr>
          <p:nvPr/>
        </p:nvGrpSpPr>
        <p:grpSpPr bwMode="auto">
          <a:xfrm rot="657088">
            <a:off x="1716088" y="4160838"/>
            <a:ext cx="3028950" cy="358775"/>
            <a:chOff x="3504" y="1702"/>
            <a:chExt cx="1920" cy="288"/>
          </a:xfrm>
        </p:grpSpPr>
        <p:sp>
          <p:nvSpPr>
            <p:cNvPr id="934926" name="Line 14"/>
            <p:cNvSpPr>
              <a:spLocks noChangeShapeType="1"/>
            </p:cNvSpPr>
            <p:nvPr/>
          </p:nvSpPr>
          <p:spPr bwMode="auto">
            <a:xfrm>
              <a:off x="3504" y="1968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7" name="Text Box 15"/>
            <p:cNvSpPr txBox="1">
              <a:spLocks noChangeArrowheads="1"/>
            </p:cNvSpPr>
            <p:nvPr/>
          </p:nvSpPr>
          <p:spPr bwMode="auto">
            <a:xfrm>
              <a:off x="3734" y="1702"/>
              <a:ext cx="1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Data 1461:2921</a:t>
              </a:r>
              <a:endParaRPr lang="en-US" sz="2400" b="0"/>
            </a:p>
          </p:txBody>
        </p:sp>
      </p:grpSp>
      <p:grpSp>
        <p:nvGrpSpPr>
          <p:cNvPr id="934928" name="Group 16"/>
          <p:cNvGrpSpPr>
            <a:grpSpLocks/>
          </p:cNvGrpSpPr>
          <p:nvPr/>
        </p:nvGrpSpPr>
        <p:grpSpPr bwMode="auto">
          <a:xfrm rot="657088">
            <a:off x="1714500" y="4605338"/>
            <a:ext cx="3030538" cy="358775"/>
            <a:chOff x="3504" y="1702"/>
            <a:chExt cx="1920" cy="288"/>
          </a:xfrm>
        </p:grpSpPr>
        <p:sp>
          <p:nvSpPr>
            <p:cNvPr id="934929" name="Line 17"/>
            <p:cNvSpPr>
              <a:spLocks noChangeShapeType="1"/>
            </p:cNvSpPr>
            <p:nvPr/>
          </p:nvSpPr>
          <p:spPr bwMode="auto">
            <a:xfrm>
              <a:off x="3504" y="1968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0" name="Text Box 18"/>
            <p:cNvSpPr txBox="1">
              <a:spLocks noChangeArrowheads="1"/>
            </p:cNvSpPr>
            <p:nvPr/>
          </p:nvSpPr>
          <p:spPr bwMode="auto">
            <a:xfrm>
              <a:off x="3734" y="1702"/>
              <a:ext cx="1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Data 2921:4381</a:t>
              </a:r>
              <a:endParaRPr lang="en-US" sz="2400" b="0"/>
            </a:p>
          </p:txBody>
        </p:sp>
      </p:grpSp>
      <p:grpSp>
        <p:nvGrpSpPr>
          <p:cNvPr id="934931" name="Group 19"/>
          <p:cNvGrpSpPr>
            <a:grpSpLocks/>
          </p:cNvGrpSpPr>
          <p:nvPr/>
        </p:nvGrpSpPr>
        <p:grpSpPr bwMode="auto">
          <a:xfrm rot="657088">
            <a:off x="1714500" y="5478463"/>
            <a:ext cx="3030538" cy="360362"/>
            <a:chOff x="3504" y="1702"/>
            <a:chExt cx="1920" cy="288"/>
          </a:xfrm>
        </p:grpSpPr>
        <p:sp>
          <p:nvSpPr>
            <p:cNvPr id="934932" name="Line 20"/>
            <p:cNvSpPr>
              <a:spLocks noChangeShapeType="1"/>
            </p:cNvSpPr>
            <p:nvPr/>
          </p:nvSpPr>
          <p:spPr bwMode="auto">
            <a:xfrm>
              <a:off x="3504" y="1968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3" name="Text Box 21"/>
            <p:cNvSpPr txBox="1">
              <a:spLocks noChangeArrowheads="1"/>
            </p:cNvSpPr>
            <p:nvPr/>
          </p:nvSpPr>
          <p:spPr bwMode="auto">
            <a:xfrm>
              <a:off x="3734" y="1702"/>
              <a:ext cx="1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Data 5841:7301</a:t>
              </a:r>
              <a:endParaRPr lang="en-US" sz="2400" b="0"/>
            </a:p>
          </p:txBody>
        </p:sp>
      </p:grpSp>
      <p:grpSp>
        <p:nvGrpSpPr>
          <p:cNvPr id="934934" name="Group 22"/>
          <p:cNvGrpSpPr>
            <a:grpSpLocks/>
          </p:cNvGrpSpPr>
          <p:nvPr/>
        </p:nvGrpSpPr>
        <p:grpSpPr bwMode="auto">
          <a:xfrm rot="-621974">
            <a:off x="1714500" y="2917825"/>
            <a:ext cx="2941638" cy="847725"/>
            <a:chOff x="3264" y="1795"/>
            <a:chExt cx="1968" cy="533"/>
          </a:xfrm>
        </p:grpSpPr>
        <p:sp>
          <p:nvSpPr>
            <p:cNvPr id="934935" name="Text Box 23"/>
            <p:cNvSpPr txBox="1">
              <a:spLocks noChangeArrowheads="1"/>
            </p:cNvSpPr>
            <p:nvPr/>
          </p:nvSpPr>
          <p:spPr bwMode="auto">
            <a:xfrm>
              <a:off x="3782" y="1795"/>
              <a:ext cx="72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82880" bIns="0" anchor="ctr"/>
            <a:lstStyle/>
            <a:p>
              <a:pPr algn="ctr" eaLnBrk="0" hangingPunct="0"/>
              <a:r>
                <a:rPr lang="en-US" sz="2400" b="0">
                  <a:latin typeface="Arial" charset="0"/>
                </a:rPr>
                <a:t>ACK 973</a:t>
              </a:r>
            </a:p>
          </p:txBody>
        </p:sp>
        <p:sp>
          <p:nvSpPr>
            <p:cNvPr id="934936" name="Line 24"/>
            <p:cNvSpPr>
              <a:spLocks noChangeShapeType="1"/>
            </p:cNvSpPr>
            <p:nvPr/>
          </p:nvSpPr>
          <p:spPr bwMode="auto">
            <a:xfrm flipH="1">
              <a:off x="3264" y="206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82880" bIns="0" anchor="ctr"/>
            <a:lstStyle/>
            <a:p>
              <a:endParaRPr lang="en-US"/>
            </a:p>
          </p:txBody>
        </p:sp>
        <p:sp>
          <p:nvSpPr>
            <p:cNvPr id="934937" name="Text Box 25"/>
            <p:cNvSpPr txBox="1">
              <a:spLocks noChangeArrowheads="1"/>
            </p:cNvSpPr>
            <p:nvPr/>
          </p:nvSpPr>
          <p:spPr bwMode="auto">
            <a:xfrm>
              <a:off x="4128" y="2081"/>
              <a:ext cx="10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82880" bIns="0" anchor="ctr"/>
            <a:lstStyle/>
            <a:p>
              <a:pPr algn="ctr" eaLnBrk="0" hangingPunct="0"/>
              <a:endParaRPr lang="en-US" sz="2400" b="0">
                <a:latin typeface="Arial" charset="0"/>
              </a:endParaRPr>
            </a:p>
          </p:txBody>
        </p:sp>
      </p:grpSp>
      <p:grpSp>
        <p:nvGrpSpPr>
          <p:cNvPr id="934938" name="Group 26"/>
          <p:cNvGrpSpPr>
            <a:grpSpLocks/>
          </p:cNvGrpSpPr>
          <p:nvPr/>
        </p:nvGrpSpPr>
        <p:grpSpPr bwMode="auto">
          <a:xfrm rot="-621974">
            <a:off x="1714500" y="3311525"/>
            <a:ext cx="2941638" cy="846138"/>
            <a:chOff x="3264" y="1795"/>
            <a:chExt cx="1968" cy="533"/>
          </a:xfrm>
        </p:grpSpPr>
        <p:sp>
          <p:nvSpPr>
            <p:cNvPr id="934939" name="Text Box 27"/>
            <p:cNvSpPr txBox="1">
              <a:spLocks noChangeArrowheads="1"/>
            </p:cNvSpPr>
            <p:nvPr/>
          </p:nvSpPr>
          <p:spPr bwMode="auto">
            <a:xfrm>
              <a:off x="3782" y="1795"/>
              <a:ext cx="728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82880" bIns="0" anchor="ctr"/>
            <a:lstStyle/>
            <a:p>
              <a:pPr algn="ctr" eaLnBrk="0" hangingPunct="0"/>
              <a:r>
                <a:rPr lang="en-US" sz="2400" b="0">
                  <a:latin typeface="Arial" charset="0"/>
                </a:rPr>
                <a:t>ACK 1461</a:t>
              </a:r>
            </a:p>
          </p:txBody>
        </p:sp>
        <p:sp>
          <p:nvSpPr>
            <p:cNvPr id="934940" name="Line 28"/>
            <p:cNvSpPr>
              <a:spLocks noChangeShapeType="1"/>
            </p:cNvSpPr>
            <p:nvPr/>
          </p:nvSpPr>
          <p:spPr bwMode="auto">
            <a:xfrm flipH="1">
              <a:off x="3264" y="206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82880" bIns="0" anchor="ctr"/>
            <a:lstStyle/>
            <a:p>
              <a:endParaRPr lang="en-US"/>
            </a:p>
          </p:txBody>
        </p:sp>
        <p:sp>
          <p:nvSpPr>
            <p:cNvPr id="934941" name="Text Box 29"/>
            <p:cNvSpPr txBox="1">
              <a:spLocks noChangeArrowheads="1"/>
            </p:cNvSpPr>
            <p:nvPr/>
          </p:nvSpPr>
          <p:spPr bwMode="auto">
            <a:xfrm>
              <a:off x="4127" y="2081"/>
              <a:ext cx="1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182880" bIns="0" anchor="ctr"/>
            <a:lstStyle/>
            <a:p>
              <a:pPr algn="ctr" eaLnBrk="0" hangingPunct="0"/>
              <a:endParaRPr lang="en-US" sz="2400" b="0">
                <a:latin typeface="Arial" charset="0"/>
              </a:endParaRPr>
            </a:p>
          </p:txBody>
        </p:sp>
      </p:grpSp>
      <p:sp>
        <p:nvSpPr>
          <p:cNvPr id="934942" name="Line 30"/>
          <p:cNvSpPr>
            <a:spLocks noChangeShapeType="1"/>
          </p:cNvSpPr>
          <p:nvPr/>
        </p:nvSpPr>
        <p:spPr bwMode="auto">
          <a:xfrm>
            <a:off x="4641850" y="2005013"/>
            <a:ext cx="7938" cy="4573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34943" name="Group 31"/>
          <p:cNvGrpSpPr>
            <a:grpSpLocks/>
          </p:cNvGrpSpPr>
          <p:nvPr/>
        </p:nvGrpSpPr>
        <p:grpSpPr bwMode="auto">
          <a:xfrm rot="657088">
            <a:off x="1714500" y="2070100"/>
            <a:ext cx="3030538" cy="358775"/>
            <a:chOff x="3504" y="1702"/>
            <a:chExt cx="1920" cy="288"/>
          </a:xfrm>
        </p:grpSpPr>
        <p:sp>
          <p:nvSpPr>
            <p:cNvPr id="934944" name="Line 32"/>
            <p:cNvSpPr>
              <a:spLocks noChangeShapeType="1"/>
            </p:cNvSpPr>
            <p:nvPr/>
          </p:nvSpPr>
          <p:spPr bwMode="auto">
            <a:xfrm>
              <a:off x="3504" y="1968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45" name="Text Box 33"/>
            <p:cNvSpPr txBox="1">
              <a:spLocks noChangeArrowheads="1"/>
            </p:cNvSpPr>
            <p:nvPr/>
          </p:nvSpPr>
          <p:spPr bwMode="auto">
            <a:xfrm>
              <a:off x="3734" y="1702"/>
              <a:ext cx="1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Data 1:1461</a:t>
              </a:r>
              <a:endParaRPr lang="en-US" sz="2400" b="0"/>
            </a:p>
          </p:txBody>
        </p:sp>
      </p:grpSp>
      <p:sp>
        <p:nvSpPr>
          <p:cNvPr id="934946" name="Text Box 34"/>
          <p:cNvSpPr txBox="1">
            <a:spLocks noChangeArrowheads="1"/>
          </p:cNvSpPr>
          <p:nvPr/>
        </p:nvSpPr>
        <p:spPr bwMode="auto">
          <a:xfrm>
            <a:off x="5075238" y="2286000"/>
            <a:ext cx="40687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sz="2400" b="0" dirty="0">
                <a:latin typeface="Arial" charset="0"/>
              </a:rPr>
              <a:t> Rule: grow window by one</a:t>
            </a:r>
          </a:p>
          <a:p>
            <a:pPr algn="l" eaLnBrk="0" hangingPunct="0"/>
            <a:r>
              <a:rPr lang="en-US" sz="2400" b="0" dirty="0">
                <a:latin typeface="Arial" charset="0"/>
              </a:rPr>
              <a:t>  full-sized packet for each</a:t>
            </a:r>
          </a:p>
          <a:p>
            <a:pPr algn="l" eaLnBrk="0" hangingPunct="0"/>
            <a:r>
              <a:rPr lang="en-US" sz="2400" b="0" dirty="0">
                <a:latin typeface="Arial" charset="0"/>
              </a:rPr>
              <a:t>  valid ACK received </a:t>
            </a:r>
          </a:p>
          <a:p>
            <a:pPr algn="l" eaLnBrk="0" hangingPunct="0"/>
            <a:r>
              <a:rPr lang="en-US" sz="2400" b="0" dirty="0">
                <a:latin typeface="Arial" charset="0"/>
              </a:rPr>
              <a:t> </a:t>
            </a:r>
          </a:p>
          <a:p>
            <a:pPr algn="l" eaLnBrk="0" hangingPunct="0">
              <a:buFontTx/>
              <a:buChar char="•"/>
            </a:pPr>
            <a:r>
              <a:rPr lang="en-US" sz="2400" b="0" dirty="0">
                <a:latin typeface="Arial" charset="0"/>
              </a:rPr>
              <a:t> Send </a:t>
            </a:r>
            <a:r>
              <a:rPr lang="en-US" sz="2400" dirty="0">
                <a:latin typeface="Arial" charset="0"/>
              </a:rPr>
              <a:t>M</a:t>
            </a:r>
            <a:r>
              <a:rPr lang="en-US" sz="2400" b="0" dirty="0">
                <a:latin typeface="Arial" charset="0"/>
              </a:rPr>
              <a:t> (distinct) ACKs for one packet</a:t>
            </a:r>
          </a:p>
          <a:p>
            <a:pPr algn="l" eaLnBrk="0" hangingPunct="0">
              <a:buFontTx/>
              <a:buChar char="•"/>
            </a:pPr>
            <a:endParaRPr lang="en-US" sz="2400" b="0" dirty="0">
              <a:latin typeface="Arial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b="0" dirty="0">
                <a:latin typeface="Arial" charset="0"/>
              </a:rPr>
              <a:t> Growth factor proportional</a:t>
            </a:r>
          </a:p>
          <a:p>
            <a:pPr algn="l" eaLnBrk="0" hangingPunct="0"/>
            <a:r>
              <a:rPr lang="en-US" sz="2400" b="0" dirty="0">
                <a:latin typeface="Arial" charset="0"/>
              </a:rPr>
              <a:t>  to </a:t>
            </a:r>
            <a:r>
              <a:rPr lang="en-US" sz="2400" dirty="0">
                <a:latin typeface="Arial" charset="0"/>
              </a:rPr>
              <a:t>M</a:t>
            </a:r>
            <a:endParaRPr lang="en-US" sz="2400" b="0" dirty="0">
              <a:latin typeface="Arial" charset="0"/>
            </a:endParaRPr>
          </a:p>
          <a:p>
            <a:pPr algn="l" eaLnBrk="0" hangingPunct="0"/>
            <a:endParaRPr lang="en-US" sz="2400" b="0" dirty="0" smtClean="0">
              <a:latin typeface="Arial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b="0" dirty="0" smtClean="0">
                <a:latin typeface="Arial" charset="0"/>
              </a:rPr>
              <a:t> What</a:t>
            </a:r>
            <a:r>
              <a:rPr lang="en-US" sz="2400" b="0" dirty="0" smtClean="0">
                <a:latin typeface="Arial"/>
              </a:rPr>
              <a:t>’</a:t>
            </a:r>
            <a:r>
              <a:rPr lang="en-US" sz="2400" b="0" dirty="0" smtClean="0">
                <a:latin typeface="Arial" charset="0"/>
              </a:rPr>
              <a:t>s the fix?</a:t>
            </a:r>
          </a:p>
          <a:p>
            <a:pPr algn="l" eaLnBrk="0" hangingPunct="0"/>
            <a:r>
              <a:rPr lang="en-US" sz="2400" b="0" dirty="0" smtClean="0">
                <a:latin typeface="Arial" charset="0"/>
              </a:rPr>
              <a:t> 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93494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ACK-splitting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4868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EC51-5424-2C49-96E7-69ED63E6BCA5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936962" name="Object 2"/>
          <p:cNvGraphicFramePr>
            <a:graphicFrameLocks noChangeAspect="1"/>
          </p:cNvGraphicFramePr>
          <p:nvPr/>
        </p:nvGraphicFramePr>
        <p:xfrm>
          <a:off x="368300" y="1604963"/>
          <a:ext cx="8162925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99" name="Chart" r:id="rId4" imgW="5549900" imgH="3149600" progId="Excel.Chart.8">
                  <p:embed/>
                </p:oleObj>
              </mc:Choice>
              <mc:Fallback>
                <p:oleObj name="Chart" r:id="rId4" imgW="5549900" imgH="3149600" progId="Excel.Chart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604963"/>
                        <a:ext cx="8162925" cy="492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 line change to Linux TCP</a:t>
            </a:r>
          </a:p>
        </p:txBody>
      </p:sp>
      <p:sp>
        <p:nvSpPr>
          <p:cNvPr id="936964" name="Text Box 4"/>
          <p:cNvSpPr txBox="1">
            <a:spLocks noChangeArrowheads="1"/>
          </p:cNvSpPr>
          <p:nvPr/>
        </p:nvSpPr>
        <p:spPr bwMode="auto">
          <a:xfrm>
            <a:off x="7239000" y="3459163"/>
            <a:ext cx="14097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(Courtesy of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Stefan Savage)</a:t>
            </a:r>
          </a:p>
        </p:txBody>
      </p:sp>
    </p:spTree>
    <p:extLst>
      <p:ext uri="{BB962C8B-B14F-4D97-AF65-F5344CB8AC3E}">
        <p14:creationId xmlns:p14="http://schemas.microsoft.com/office/powerpoint/2010/main" val="117952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E1BB27C-B4A0-3247-B4B6-B5820472B513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Problems with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Current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Approach to Congestion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0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AIMD TCP is the conventional wisdom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But we know how to do much better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Today we discuss some of those approaches…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Current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five minutes….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fills up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that delays are large for everyone</a:t>
            </a:r>
          </a:p>
          <a:p>
            <a:pPr lvl="3"/>
            <a:endParaRPr lang="en-US" dirty="0"/>
          </a:p>
          <a:p>
            <a:r>
              <a:rPr lang="en-US" dirty="0" smtClean="0"/>
              <a:t>And when you do fill up queues, many packets have to be </a:t>
            </a:r>
            <a:r>
              <a:rPr lang="en-US" dirty="0" smtClean="0"/>
              <a:t>dropped</a:t>
            </a:r>
          </a:p>
          <a:p>
            <a:pPr lvl="1"/>
            <a:r>
              <a:rPr lang="en-US" i="1" dirty="0"/>
              <a:t>N</a:t>
            </a:r>
            <a:r>
              <a:rPr lang="en-US" i="1" dirty="0" smtClean="0"/>
              <a:t>ot always, but it does tend to increase packet drops</a:t>
            </a:r>
            <a:endParaRPr lang="en-US" i="1" dirty="0" smtClean="0"/>
          </a:p>
          <a:p>
            <a:pPr lvl="4"/>
            <a:endParaRPr lang="en-US" dirty="0"/>
          </a:p>
          <a:p>
            <a:r>
              <a:rPr lang="en-US" dirty="0" smtClean="0"/>
              <a:t>Alternative: Random Early Drop (LBL)</a:t>
            </a:r>
          </a:p>
          <a:p>
            <a:pPr lvl="1"/>
            <a:r>
              <a:rPr lang="en-US" dirty="0" smtClean="0"/>
              <a:t>Drop packets on purpose before queue is </a:t>
            </a:r>
            <a:r>
              <a:rPr lang="en-US" dirty="0" smtClean="0"/>
              <a:t>full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7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Early Drop (or Detection)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average queue size </a:t>
            </a:r>
            <a:r>
              <a:rPr lang="en-US" b="1" i="1" dirty="0" smtClean="0"/>
              <a:t>A</a:t>
            </a:r>
            <a:r>
              <a:rPr lang="en-US" dirty="0" smtClean="0"/>
              <a:t> with exp. weighting</a:t>
            </a:r>
          </a:p>
          <a:p>
            <a:pPr lvl="1"/>
            <a:r>
              <a:rPr lang="en-US" dirty="0" smtClean="0"/>
              <a:t>Allows short bursts of packets without over-reacting</a:t>
            </a:r>
          </a:p>
          <a:p>
            <a:pPr lvl="1"/>
            <a:endParaRPr lang="en-US" dirty="0"/>
          </a:p>
          <a:p>
            <a:r>
              <a:rPr lang="en-US" dirty="0" smtClean="0"/>
              <a:t>Drop probability is a function of </a:t>
            </a:r>
            <a:r>
              <a:rPr lang="en-US" b="1" i="1" dirty="0" smtClean="0"/>
              <a:t>A</a:t>
            </a:r>
          </a:p>
          <a:p>
            <a:pPr lvl="1"/>
            <a:r>
              <a:rPr lang="en-US" dirty="0" smtClean="0"/>
              <a:t>No drops if </a:t>
            </a:r>
            <a:r>
              <a:rPr lang="en-US" b="1" i="1" dirty="0" smtClean="0"/>
              <a:t>A</a:t>
            </a:r>
            <a:r>
              <a:rPr lang="en-US" dirty="0" smtClean="0"/>
              <a:t> is very small</a:t>
            </a:r>
          </a:p>
          <a:p>
            <a:pPr lvl="1"/>
            <a:r>
              <a:rPr lang="en-US" dirty="0" smtClean="0"/>
              <a:t>Low drop rate for moderate </a:t>
            </a:r>
            <a:r>
              <a:rPr lang="en-US" b="1" i="1" dirty="0" smtClean="0"/>
              <a:t>A</a:t>
            </a:r>
            <a:r>
              <a:rPr lang="en-US" dirty="0" smtClean="0"/>
              <a:t>’s</a:t>
            </a:r>
          </a:p>
          <a:p>
            <a:pPr lvl="1"/>
            <a:r>
              <a:rPr lang="en-US" dirty="0" smtClean="0"/>
              <a:t>Drop everything if </a:t>
            </a:r>
            <a:r>
              <a:rPr lang="en-US" b="1" i="1" dirty="0" smtClean="0"/>
              <a:t>A</a:t>
            </a:r>
            <a:r>
              <a:rPr lang="en-US" dirty="0" smtClean="0"/>
              <a:t> is too big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Dropping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112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5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Keeps queues smaller, while allowing bursts</a:t>
            </a:r>
          </a:p>
          <a:p>
            <a:pPr lvl="1"/>
            <a:r>
              <a:rPr lang="en-US" dirty="0" smtClean="0"/>
              <a:t>Just using small buffers in routers can’t do the latter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Reduces synchronization between flows</a:t>
            </a:r>
          </a:p>
          <a:p>
            <a:pPr lvl="1"/>
            <a:r>
              <a:rPr lang="en-US" dirty="0" smtClean="0"/>
              <a:t>Not all flows are dropping packets at once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loss isn’t congestion-related?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Explicit Congestion Notification (ECN)</a:t>
            </a:r>
          </a:p>
          <a:p>
            <a:pPr lvl="5"/>
            <a:endParaRPr lang="en-US" dirty="0"/>
          </a:p>
          <a:p>
            <a:r>
              <a:rPr lang="en-US" dirty="0" smtClean="0"/>
              <a:t>Bit </a:t>
            </a:r>
            <a:r>
              <a:rPr lang="en-US" dirty="0" smtClean="0"/>
              <a:t>in IP packet </a:t>
            </a:r>
            <a:r>
              <a:rPr lang="en-US" dirty="0" smtClean="0"/>
              <a:t>header (actually two)</a:t>
            </a:r>
            <a:endParaRPr lang="en-US" dirty="0"/>
          </a:p>
          <a:p>
            <a:pPr lvl="1"/>
            <a:r>
              <a:rPr lang="en-US" dirty="0" smtClean="0"/>
              <a:t>TCP receiver returns this bit in ACK</a:t>
            </a:r>
          </a:p>
          <a:p>
            <a:pPr lvl="5"/>
            <a:endParaRPr lang="en-US" dirty="0"/>
          </a:p>
          <a:p>
            <a:r>
              <a:rPr lang="en-US" dirty="0" smtClean="0"/>
              <a:t>When RED router would drop, it sets bit instead</a:t>
            </a:r>
          </a:p>
          <a:p>
            <a:pPr lvl="1"/>
            <a:r>
              <a:rPr lang="en-US" dirty="0" smtClean="0"/>
              <a:t>Congestion semantics of bit exactly like that of drop</a:t>
            </a:r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Doesn’t </a:t>
            </a:r>
            <a:r>
              <a:rPr lang="en-US" dirty="0" smtClean="0"/>
              <a:t>confuse corruption with congestion</a:t>
            </a:r>
          </a:p>
          <a:p>
            <a:pPr lvl="1"/>
            <a:r>
              <a:rPr lang="en-US" dirty="0" smtClean="0"/>
              <a:t>Doesn’t </a:t>
            </a:r>
            <a:r>
              <a:rPr lang="en-US" dirty="0" smtClean="0"/>
              <a:t>confuse recovery with rate adjustment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Lecture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	11/6:		Advanced Congestion Control</a:t>
            </a:r>
          </a:p>
          <a:p>
            <a:r>
              <a:rPr lang="en-US" dirty="0" err="1" smtClean="0"/>
              <a:t>Th</a:t>
            </a:r>
            <a:r>
              <a:rPr lang="en-US" dirty="0"/>
              <a:t>	</a:t>
            </a:r>
            <a:r>
              <a:rPr lang="en-US" dirty="0" smtClean="0"/>
              <a:t>11/8:		Wireless (</a:t>
            </a:r>
            <a:r>
              <a:rPr lang="en-US" dirty="0" err="1" smtClean="0"/>
              <a:t>Yahel</a:t>
            </a:r>
            <a:r>
              <a:rPr lang="en-US" dirty="0" smtClean="0"/>
              <a:t> Ben-David)</a:t>
            </a:r>
          </a:p>
          <a:p>
            <a:r>
              <a:rPr lang="en-US" dirty="0" smtClean="0"/>
              <a:t>T	11/13:	Misc. Topics (w/Colin)</a:t>
            </a:r>
          </a:p>
          <a:p>
            <a:pPr lvl="1"/>
            <a:r>
              <a:rPr lang="en-US" dirty="0" smtClean="0"/>
              <a:t>Security, Multicast, </a:t>
            </a:r>
            <a:r>
              <a:rPr lang="en-US" dirty="0" err="1" smtClean="0"/>
              <a:t>QoS</a:t>
            </a:r>
            <a:r>
              <a:rPr lang="en-US" dirty="0" smtClean="0"/>
              <a:t>, P2P, etc.</a:t>
            </a:r>
          </a:p>
          <a:p>
            <a:r>
              <a:rPr lang="en-US" dirty="0" err="1" smtClean="0"/>
              <a:t>Th</a:t>
            </a:r>
            <a:r>
              <a:rPr lang="en-US" dirty="0" smtClean="0"/>
              <a:t>	11/15:</a:t>
            </a:r>
            <a:r>
              <a:rPr lang="en-US" dirty="0"/>
              <a:t>	</a:t>
            </a:r>
            <a:r>
              <a:rPr lang="en-US" dirty="0" smtClean="0"/>
              <a:t>Misc. + Network Management</a:t>
            </a:r>
          </a:p>
          <a:p>
            <a:r>
              <a:rPr lang="en-US" dirty="0" smtClean="0"/>
              <a:t>T	11/20:	SDN</a:t>
            </a:r>
          </a:p>
          <a:p>
            <a:r>
              <a:rPr lang="en-US" dirty="0" err="1" smtClean="0"/>
              <a:t>Th</a:t>
            </a:r>
            <a:r>
              <a:rPr lang="en-US" dirty="0" smtClean="0"/>
              <a:t>	11/22:	</a:t>
            </a:r>
            <a:r>
              <a:rPr lang="en-US" b="1" dirty="0" smtClean="0"/>
              <a:t>Holiday!</a:t>
            </a:r>
          </a:p>
          <a:p>
            <a:r>
              <a:rPr lang="en-US" dirty="0" smtClean="0"/>
              <a:t>T	11/27:	Alternate Architectures</a:t>
            </a:r>
          </a:p>
          <a:p>
            <a:r>
              <a:rPr lang="en-US" dirty="0" err="1" smtClean="0"/>
              <a:t>Th</a:t>
            </a:r>
            <a:r>
              <a:rPr lang="en-US" dirty="0" smtClean="0"/>
              <a:t>	11/29:	Summing Up (Final Lecture)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smtClean="0"/>
              <a:t>AIMD work </a:t>
            </a:r>
            <a:r>
              <a:rPr lang="en-US" dirty="0" smtClean="0"/>
              <a:t>at high speed?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 = (MSS/RTT) </a:t>
            </a:r>
            <a:r>
              <a:rPr lang="en-US" dirty="0" err="1"/>
              <a:t>sqrt</a:t>
            </a:r>
            <a:r>
              <a:rPr lang="en-US" dirty="0"/>
              <a:t>(3/2p) </a:t>
            </a:r>
          </a:p>
          <a:p>
            <a:pPr lvl="1"/>
            <a:r>
              <a:rPr lang="en-US" dirty="0" smtClean="0"/>
              <a:t>Assume that RTT = 100ms, MSS=1500bytes</a:t>
            </a:r>
          </a:p>
          <a:p>
            <a:pPr lvl="2"/>
            <a:endParaRPr lang="en-US" dirty="0"/>
          </a:p>
          <a:p>
            <a:r>
              <a:rPr lang="en-US" dirty="0" smtClean="0"/>
              <a:t>What value of p is required to go 100Gbps?</a:t>
            </a:r>
          </a:p>
          <a:p>
            <a:pPr lvl="1"/>
            <a:r>
              <a:rPr lang="en-US" dirty="0" smtClean="0"/>
              <a:t>Roughly 2 x 10</a:t>
            </a:r>
            <a:r>
              <a:rPr lang="en-US" baseline="30000" dirty="0" smtClean="0"/>
              <a:t>-12</a:t>
            </a:r>
            <a:endParaRPr lang="en-US" dirty="0"/>
          </a:p>
          <a:p>
            <a:r>
              <a:rPr lang="en-US" dirty="0" smtClean="0"/>
              <a:t>How long between drops?</a:t>
            </a:r>
          </a:p>
          <a:p>
            <a:pPr lvl="1"/>
            <a:r>
              <a:rPr lang="en-US" dirty="0" smtClean="0"/>
              <a:t>Roughly 16.6 hours</a:t>
            </a:r>
            <a:endParaRPr lang="en-US" dirty="0"/>
          </a:p>
          <a:p>
            <a:r>
              <a:rPr lang="en-US" dirty="0" smtClean="0"/>
              <a:t>How much data has been sent in this time?</a:t>
            </a:r>
          </a:p>
          <a:p>
            <a:pPr lvl="1"/>
            <a:r>
              <a:rPr lang="en-US" dirty="0" smtClean="0"/>
              <a:t>Roughly 6 </a:t>
            </a:r>
            <a:r>
              <a:rPr lang="en-US" dirty="0" err="1" smtClean="0"/>
              <a:t>petabits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are not practical numbers!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TCP to High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smtClean="0"/>
              <a:t>approach: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AIMD constants </a:t>
            </a:r>
            <a:r>
              <a:rPr lang="en-US" dirty="0" smtClean="0"/>
              <a:t>depend on </a:t>
            </a:r>
            <a:r>
              <a:rPr lang="en-US" dirty="0" smtClean="0"/>
              <a:t>CWND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very high speeds, </a:t>
            </a:r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ncrease </a:t>
            </a:r>
            <a:r>
              <a:rPr lang="en-US" dirty="0" smtClean="0"/>
              <a:t>CWND by more than </a:t>
            </a:r>
            <a:r>
              <a:rPr lang="en-US" dirty="0" smtClean="0"/>
              <a:t>MSS in a RTT</a:t>
            </a:r>
          </a:p>
          <a:p>
            <a:pPr lvl="1"/>
            <a:r>
              <a:rPr lang="en-US" dirty="0" smtClean="0"/>
              <a:t>Decrease CWND by less than ½ after a loss</a:t>
            </a:r>
            <a:endParaRPr lang="en-US" dirty="0" smtClean="0"/>
          </a:p>
          <a:p>
            <a:pPr marL="0" indent="0">
              <a:buNone/>
            </a:pPr>
            <a:endParaRPr lang="en-US" baseline="30000" dirty="0"/>
          </a:p>
          <a:p>
            <a:r>
              <a:rPr lang="en-US" dirty="0" smtClean="0"/>
              <a:t>We will discuss other approaches </a:t>
            </a:r>
            <a:r>
              <a:rPr lang="en-US" dirty="0" smtClean="0"/>
              <a:t>later</a:t>
            </a:r>
            <a:r>
              <a:rPr lang="en-US" dirty="0" smtClean="0"/>
              <a:t>…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High-Speed TCP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Group 4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50211"/>
              </p:ext>
            </p:extLst>
          </p:nvPr>
        </p:nvGraphicFramePr>
        <p:xfrm>
          <a:off x="457200" y="1905000"/>
          <a:ext cx="8110538" cy="4191001"/>
        </p:xfrm>
        <a:graphic>
          <a:graphicData uri="http://schemas.openxmlformats.org/drawingml/2006/table">
            <a:tbl>
              <a:tblPr/>
              <a:tblGrid>
                <a:gridCol w="2027238"/>
                <a:gridCol w="2028825"/>
                <a:gridCol w="2027237"/>
                <a:gridCol w="2027238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Avg Cwnd w         (pkts)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Increase  a(w)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Decrease b(w)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 1.5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   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10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   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100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 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  1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8333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7800D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 10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7800D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83333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7800D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7800D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 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8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changes the TCP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~ p</a:t>
            </a:r>
            <a:r>
              <a:rPr lang="en-US" baseline="30000" dirty="0" smtClean="0"/>
              <a:t>-.8 </a:t>
            </a:r>
            <a:r>
              <a:rPr lang="en-US" dirty="0" smtClean="0"/>
              <a:t> (rather than p</a:t>
            </a:r>
            <a:r>
              <a:rPr lang="en-US" baseline="30000" dirty="0" smtClean="0"/>
              <a:t>-.5</a:t>
            </a:r>
            <a:r>
              <a:rPr lang="en-US" dirty="0" smtClean="0"/>
              <a:t>)</a:t>
            </a:r>
          </a:p>
          <a:p>
            <a:endParaRPr lang="en-US" baseline="30000" dirty="0"/>
          </a:p>
          <a:p>
            <a:r>
              <a:rPr lang="en-US" dirty="0" smtClean="0"/>
              <a:t>Whole point of design: to achieve a high throughput, don’t need such a tiny drop rate….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“Fair” is TCP?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depends inversely on RTT</a:t>
            </a:r>
          </a:p>
          <a:p>
            <a:pPr lvl="3"/>
            <a:endParaRPr lang="en-US" dirty="0"/>
          </a:p>
          <a:p>
            <a:r>
              <a:rPr lang="en-US" dirty="0" smtClean="0"/>
              <a:t>If open K TCP flows, get K times more bandwidth!</a:t>
            </a:r>
          </a:p>
          <a:p>
            <a:pPr lvl="2"/>
            <a:endParaRPr lang="en-US" dirty="0"/>
          </a:p>
          <a:p>
            <a:r>
              <a:rPr lang="en-US" dirty="0" smtClean="0"/>
              <a:t>What is fair, anyway?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hosts “cheat”?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 get more bandwidth by being more aggressive</a:t>
            </a:r>
          </a:p>
          <a:p>
            <a:pPr lvl="1"/>
            <a:r>
              <a:rPr lang="en-US" dirty="0" smtClean="0"/>
              <a:t>Source can set CWND =+ 2MSS upon success</a:t>
            </a:r>
          </a:p>
          <a:p>
            <a:pPr lvl="1"/>
            <a:r>
              <a:rPr lang="en-US" dirty="0" smtClean="0"/>
              <a:t>Gets much more bandwidth (see forthcoming HW4)</a:t>
            </a:r>
          </a:p>
          <a:p>
            <a:pPr lvl="1"/>
            <a:endParaRPr lang="en-US" dirty="0"/>
          </a:p>
          <a:p>
            <a:r>
              <a:rPr lang="en-US" dirty="0" smtClean="0"/>
              <a:t>Currently we require all congestion-control protocols to be “TCP-Friendly”</a:t>
            </a:r>
          </a:p>
          <a:p>
            <a:pPr lvl="1"/>
            <a:r>
              <a:rPr lang="en-US" dirty="0" smtClean="0"/>
              <a:t>To use no more than TCP does in similar setting</a:t>
            </a:r>
          </a:p>
          <a:p>
            <a:pPr lvl="1"/>
            <a:endParaRPr lang="en-US" dirty="0"/>
          </a:p>
          <a:p>
            <a:r>
              <a:rPr lang="en-US" dirty="0" smtClean="0"/>
              <a:t>But Internet remains vulnerable to non-friendly implementations</a:t>
            </a:r>
          </a:p>
          <a:p>
            <a:pPr lvl="1"/>
            <a:r>
              <a:rPr lang="en-US" dirty="0" smtClean="0"/>
              <a:t>Need router support to deal with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different tasks:</a:t>
            </a:r>
          </a:p>
          <a:p>
            <a:pPr lvl="1"/>
            <a:r>
              <a:rPr lang="en-US" dirty="0" smtClean="0"/>
              <a:t>Isolation/fairness</a:t>
            </a:r>
          </a:p>
          <a:p>
            <a:pPr lvl="1"/>
            <a:r>
              <a:rPr lang="en-US" dirty="0" smtClean="0"/>
              <a:t>Adjustment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routers help flows reach right speed faster?</a:t>
            </a:r>
          </a:p>
          <a:p>
            <a:pPr lvl="1"/>
            <a:r>
              <a:rPr lang="en-US" dirty="0" smtClean="0"/>
              <a:t>Can we avoid this endless searching for the right rate?</a:t>
            </a:r>
          </a:p>
          <a:p>
            <a:pPr lvl="1"/>
            <a:endParaRPr lang="en-US" dirty="0"/>
          </a:p>
          <a:p>
            <a:r>
              <a:rPr lang="en-US" dirty="0" smtClean="0"/>
              <a:t>Yes, but we won’t get to this for a few slides….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5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Isolation/</a:t>
            </a:r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each </a:t>
            </a:r>
            <a:r>
              <a:rPr lang="en-US" dirty="0"/>
              <a:t>flow gets its “fair share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No matter what other flows are doing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protects flows from cheaters</a:t>
            </a:r>
          </a:p>
          <a:p>
            <a:pPr lvl="1"/>
            <a:r>
              <a:rPr lang="en-US" b="1" i="1" dirty="0"/>
              <a:t>Safety/Security </a:t>
            </a:r>
            <a:r>
              <a:rPr lang="en-US" b="1" i="1" dirty="0" smtClean="0"/>
              <a:t>issue</a:t>
            </a:r>
          </a:p>
          <a:p>
            <a:pPr lvl="6"/>
            <a:endParaRPr lang="en-US" b="1" i="1" dirty="0"/>
          </a:p>
          <a:p>
            <a:r>
              <a:rPr lang="en-US" dirty="0" smtClean="0"/>
              <a:t>Does not require </a:t>
            </a:r>
            <a:r>
              <a:rPr lang="en-US" dirty="0"/>
              <a:t>everyone use same CC algorithm</a:t>
            </a:r>
          </a:p>
          <a:p>
            <a:pPr lvl="1"/>
            <a:r>
              <a:rPr lang="en-US" b="1" i="1" dirty="0"/>
              <a:t>Innovation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each “flow” separately</a:t>
            </a:r>
          </a:p>
          <a:p>
            <a:pPr lvl="1"/>
            <a:r>
              <a:rPr lang="en-US" dirty="0" smtClean="0"/>
              <a:t>For now, flows are packets between same Source/</a:t>
            </a:r>
            <a:r>
              <a:rPr lang="en-US" dirty="0" err="1" smtClean="0"/>
              <a:t>Dest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Each flow has its own FIFO queue in router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Service flows in a round-robin fashion</a:t>
            </a:r>
          </a:p>
          <a:p>
            <a:pPr lvl="1"/>
            <a:r>
              <a:rPr lang="en-US" dirty="0" smtClean="0"/>
              <a:t>When line becomes free, take packet from next flow</a:t>
            </a:r>
          </a:p>
          <a:p>
            <a:pPr lvl="7"/>
            <a:endParaRPr lang="en-US" dirty="0"/>
          </a:p>
          <a:p>
            <a:r>
              <a:rPr lang="en-US" dirty="0" smtClean="0"/>
              <a:t>Assuming all flows are sending MTU packets, all flows can get their fair share</a:t>
            </a:r>
          </a:p>
          <a:p>
            <a:pPr lvl="1"/>
            <a:r>
              <a:rPr lang="en-US" dirty="0" smtClean="0"/>
              <a:t>But what if not all are sending at full rate?</a:t>
            </a:r>
          </a:p>
          <a:p>
            <a:pPr lvl="1"/>
            <a:r>
              <a:rPr lang="en-US" dirty="0" smtClean="0"/>
              <a:t>And some are sending at more than their share?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lecture today</a:t>
            </a:r>
          </a:p>
          <a:p>
            <a:pPr lvl="2"/>
            <a:endParaRPr lang="en-US" dirty="0"/>
          </a:p>
          <a:p>
            <a:r>
              <a:rPr lang="en-US" dirty="0" smtClean="0"/>
              <a:t>Thursday 3:00-4:00pm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Given </a:t>
            </a:r>
            <a:r>
              <a:rPr lang="en-US" dirty="0" smtClean="0">
                <a:latin typeface="Arial" charset="0"/>
                <a:cs typeface="Arial" charset="0"/>
              </a:rPr>
              <a:t>set </a:t>
            </a:r>
            <a:r>
              <a:rPr lang="en-US" dirty="0">
                <a:latin typeface="Arial" charset="0"/>
                <a:cs typeface="Arial" charset="0"/>
              </a:rPr>
              <a:t>of bandwidth demands </a:t>
            </a:r>
            <a:r>
              <a:rPr lang="en-US" i="1" dirty="0" err="1"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baseline="-25000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cs typeface="Arial" charset="0"/>
              </a:rPr>
              <a:t>total </a:t>
            </a:r>
            <a:r>
              <a:rPr lang="en-US" dirty="0">
                <a:latin typeface="Arial" charset="0"/>
                <a:cs typeface="Arial" charset="0"/>
              </a:rPr>
              <a:t>bandwidth C, </a:t>
            </a:r>
            <a:r>
              <a:rPr lang="en-US" dirty="0" smtClean="0">
                <a:latin typeface="Arial" charset="0"/>
                <a:cs typeface="Arial" charset="0"/>
              </a:rPr>
              <a:t>max</a:t>
            </a:r>
            <a:r>
              <a:rPr lang="en-US" dirty="0"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i="1" dirty="0" err="1">
                <a:latin typeface="Arial" charset="0"/>
                <a:cs typeface="Arial" charset="0"/>
              </a:rPr>
              <a:t>a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baseline="-25000" dirty="0">
                <a:latin typeface="Arial" charset="0"/>
                <a:cs typeface="Arial" charset="0"/>
              </a:rPr>
              <a:t>  </a:t>
            </a:r>
            <a:r>
              <a:rPr lang="en-US" dirty="0">
                <a:latin typeface="Arial" charset="0"/>
                <a:cs typeface="Arial" charset="0"/>
              </a:rPr>
              <a:t>= min(</a:t>
            </a:r>
            <a:r>
              <a:rPr lang="en-US" i="1" dirty="0">
                <a:latin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i="1" dirty="0" err="1"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   where </a:t>
            </a:r>
            <a:r>
              <a:rPr lang="en-US" dirty="0">
                <a:latin typeface="Arial" charset="0"/>
                <a:cs typeface="Arial" charset="0"/>
              </a:rPr>
              <a:t>f is the unique value such that Sum(</a:t>
            </a:r>
            <a:r>
              <a:rPr lang="en-US" i="1" dirty="0" err="1">
                <a:latin typeface="Arial" charset="0"/>
                <a:cs typeface="Arial" charset="0"/>
              </a:rPr>
              <a:t>a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This is what round-robin service gives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all packets are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MTUs</a:t>
            </a:r>
          </a:p>
          <a:p>
            <a:pPr lvl="5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Property</a:t>
            </a:r>
            <a:r>
              <a:rPr lang="en-US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get full demand, no one gets more than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 it or lose it: you don’t get credit for not using link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339725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6FF553-3033-5B4C-90C7-5012BFA34A74}" type="slidenum">
              <a:rPr lang="en-US" sz="1400" b="0">
                <a:latin typeface="Times New Roman" charset="0"/>
              </a:rPr>
              <a:pPr eaLnBrk="1" hangingPunct="1"/>
              <a:t>30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Assume link speed C is 10mbps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Have three flows: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Flow 1 is sending at a rate 8mbps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Flow 2 is sending at a rate 6mbps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Flow 3 is sending at a rate 2mbps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How much bandwidth should each get?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According to max-min fairness?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0BB38F-666D-D846-97D1-C48655DBD34D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Arial" charset="0"/>
                <a:cs typeface="Arial" charset="0"/>
              </a:rPr>
              <a:t>C</a:t>
            </a:r>
            <a:r>
              <a:rPr lang="en-US" dirty="0">
                <a:latin typeface="Arial" charset="0"/>
                <a:cs typeface="Arial" charset="0"/>
              </a:rPr>
              <a:t> = 10;    </a:t>
            </a:r>
            <a:r>
              <a:rPr lang="en-US" i="1" dirty="0">
                <a:latin typeface="Arial" charset="0"/>
                <a:cs typeface="Arial" charset="0"/>
              </a:rPr>
              <a:t>r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 = 8, </a:t>
            </a:r>
            <a:r>
              <a:rPr lang="en-US" i="1" dirty="0">
                <a:latin typeface="Arial" charset="0"/>
                <a:cs typeface="Arial" charset="0"/>
              </a:rPr>
              <a:t>r</a:t>
            </a:r>
            <a:r>
              <a:rPr lang="en-US" baseline="-25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 = 6, </a:t>
            </a:r>
            <a:r>
              <a:rPr lang="en-US" i="1" dirty="0">
                <a:latin typeface="Arial" charset="0"/>
                <a:cs typeface="Arial" charset="0"/>
              </a:rPr>
              <a:t>r</a:t>
            </a:r>
            <a:r>
              <a:rPr lang="en-US" baseline="-25000" dirty="0">
                <a:latin typeface="Arial" charset="0"/>
                <a:cs typeface="Arial" charset="0"/>
              </a:rPr>
              <a:t>3</a:t>
            </a:r>
            <a:r>
              <a:rPr lang="en-US" dirty="0">
                <a:latin typeface="Arial" charset="0"/>
                <a:cs typeface="Arial" charset="0"/>
              </a:rPr>
              <a:t> = 2;    </a:t>
            </a:r>
            <a:r>
              <a:rPr lang="en-US" i="1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 = 3</a:t>
            </a:r>
          </a:p>
          <a:p>
            <a:r>
              <a:rPr lang="en-US" i="1" dirty="0">
                <a:latin typeface="Arial" charset="0"/>
                <a:cs typeface="Arial" charset="0"/>
              </a:rPr>
              <a:t>C</a:t>
            </a:r>
            <a:r>
              <a:rPr lang="en-US" dirty="0">
                <a:latin typeface="Arial" charset="0"/>
                <a:cs typeface="Arial" charset="0"/>
              </a:rPr>
              <a:t>/3 = 3.33 </a:t>
            </a:r>
            <a:r>
              <a:rPr lang="en-US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84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9F07DA-2F41-2641-AFF5-8D3E4AB82D53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Implementation of round-robin generalized to case where not all packets are MTUs</a:t>
            </a:r>
          </a:p>
          <a:p>
            <a:pPr lvl="3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Weighted fair </a:t>
            </a:r>
            <a:r>
              <a:rPr lang="en-US" dirty="0" err="1" smtClean="0">
                <a:latin typeface="Arial" charset="0"/>
                <a:cs typeface="Arial" charset="0"/>
              </a:rPr>
              <a:t>queueing</a:t>
            </a:r>
            <a:r>
              <a:rPr lang="en-US" dirty="0" smtClean="0">
                <a:latin typeface="Arial" charset="0"/>
                <a:cs typeface="Arial" charset="0"/>
              </a:rPr>
              <a:t> (WFQ) lets you assign different flows different shares</a:t>
            </a:r>
          </a:p>
          <a:p>
            <a:pPr lvl="2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WFQ is implemented in almost all routers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Variations in how implemented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Packet scheduling (here)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Just packet dropping (AFD)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fairness through dropping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Drop </a:t>
            </a:r>
            <a:r>
              <a:rPr lang="pl-PL" dirty="0" err="1" smtClean="0"/>
              <a:t>rate</a:t>
            </a:r>
            <a:r>
              <a:rPr lang="pl-PL" dirty="0" smtClean="0"/>
              <a:t> for </a:t>
            </a:r>
            <a:r>
              <a:rPr lang="pl-PL" dirty="0" err="1" smtClean="0"/>
              <a:t>flow</a:t>
            </a:r>
            <a:r>
              <a:rPr lang="pl-PL" dirty="0"/>
              <a:t> </a:t>
            </a:r>
            <a:r>
              <a:rPr lang="pl-PL" dirty="0" smtClean="0"/>
              <a:t>i </a:t>
            </a:r>
            <a:r>
              <a:rPr lang="pl-PL" dirty="0" err="1" smtClean="0"/>
              <a:t>should</a:t>
            </a:r>
            <a:r>
              <a:rPr lang="pl-PL" dirty="0" smtClean="0"/>
              <a:t> be d</a:t>
            </a:r>
            <a:r>
              <a:rPr lang="pl-PL" baseline="-25000" dirty="0" smtClean="0"/>
              <a:t>i</a:t>
            </a:r>
            <a:r>
              <a:rPr lang="pl-PL" dirty="0" smtClean="0"/>
              <a:t> = (</a:t>
            </a:r>
            <a:r>
              <a:rPr lang="pl-PL" dirty="0"/>
              <a:t>1 − </a:t>
            </a:r>
            <a:r>
              <a:rPr lang="pl-PL" dirty="0" err="1" smtClean="0"/>
              <a:t>r</a:t>
            </a:r>
            <a:r>
              <a:rPr lang="pl-PL" baseline="-25000" dirty="0" err="1" smtClean="0"/>
              <a:t>fair</a:t>
            </a:r>
            <a:r>
              <a:rPr lang="pl-PL" dirty="0" smtClean="0"/>
              <a:t>/</a:t>
            </a:r>
            <a:r>
              <a:rPr lang="pl-PL" dirty="0" err="1" smtClean="0"/>
              <a:t>r</a:t>
            </a:r>
            <a:r>
              <a:rPr lang="pl-PL" baseline="-25000" dirty="0" err="1" smtClean="0"/>
              <a:t>i</a:t>
            </a:r>
            <a:r>
              <a:rPr lang="pl-PL" dirty="0" smtClean="0"/>
              <a:t>)</a:t>
            </a:r>
            <a:r>
              <a:rPr lang="pl-PL" baseline="-25000" dirty="0" smtClean="0"/>
              <a:t>+</a:t>
            </a:r>
          </a:p>
          <a:p>
            <a:pPr lvl="4"/>
            <a:endParaRPr lang="pl-PL" dirty="0"/>
          </a:p>
          <a:p>
            <a:r>
              <a:rPr lang="pl-PL" dirty="0" err="1" smtClean="0"/>
              <a:t>Resulting</a:t>
            </a:r>
            <a:r>
              <a:rPr lang="pl-PL" dirty="0" smtClean="0"/>
              <a:t> </a:t>
            </a:r>
            <a:r>
              <a:rPr lang="pl-PL" dirty="0" err="1" smtClean="0"/>
              <a:t>rate</a:t>
            </a:r>
            <a:r>
              <a:rPr lang="pl-PL" dirty="0" smtClean="0"/>
              <a:t> for </a:t>
            </a:r>
            <a:r>
              <a:rPr lang="pl-PL" dirty="0" err="1" smtClean="0"/>
              <a:t>flow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</a:t>
            </a:r>
            <a:r>
              <a:rPr lang="pl-PL" baseline="-25000" dirty="0" err="1" smtClean="0"/>
              <a:t>i</a:t>
            </a:r>
            <a:r>
              <a:rPr lang="pl-PL" dirty="0" smtClean="0"/>
              <a:t>(1-d</a:t>
            </a:r>
            <a:r>
              <a:rPr lang="pl-PL" baseline="-25000" dirty="0" smtClean="0"/>
              <a:t>i</a:t>
            </a:r>
            <a:r>
              <a:rPr lang="pl-PL" dirty="0" smtClean="0"/>
              <a:t>)=MIN[</a:t>
            </a:r>
            <a:r>
              <a:rPr lang="pl-PL" dirty="0" err="1" smtClean="0"/>
              <a:t>r</a:t>
            </a:r>
            <a:r>
              <a:rPr lang="pl-PL" baseline="-25000" dirty="0" err="1" smtClean="0"/>
              <a:t>i</a:t>
            </a:r>
            <a:r>
              <a:rPr lang="pl-PL" dirty="0" err="1" smtClean="0"/>
              <a:t>,r</a:t>
            </a:r>
            <a:r>
              <a:rPr lang="pl-PL" baseline="-25000" dirty="0" err="1" smtClean="0"/>
              <a:t>fair</a:t>
            </a:r>
            <a:r>
              <a:rPr lang="pl-PL" dirty="0" smtClean="0"/>
              <a:t>]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stimate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with “shadow buffer” of recent packets</a:t>
            </a:r>
          </a:p>
          <a:p>
            <a:pPr lvl="1"/>
            <a:r>
              <a:rPr lang="en-US" dirty="0" smtClean="0"/>
              <a:t>Estimate is terrible for small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, but d</a:t>
            </a:r>
            <a:r>
              <a:rPr lang="en-US" baseline="-25000" dirty="0" smtClean="0"/>
              <a:t>i</a:t>
            </a:r>
            <a:r>
              <a:rPr lang="en-US" dirty="0" smtClean="0"/>
              <a:t> = 0 for those</a:t>
            </a:r>
          </a:p>
          <a:p>
            <a:pPr lvl="1"/>
            <a:r>
              <a:rPr lang="en-US" dirty="0" smtClean="0"/>
              <a:t>Estimate is decent for large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, and that’s all that matters!</a:t>
            </a:r>
          </a:p>
          <a:p>
            <a:pPr lvl="5"/>
            <a:endParaRPr lang="en-US" dirty="0"/>
          </a:p>
          <a:p>
            <a:r>
              <a:rPr lang="en-US" dirty="0" smtClean="0"/>
              <a:t>Implemented on much of Cisco’s product line</a:t>
            </a:r>
          </a:p>
          <a:p>
            <a:pPr lvl="1"/>
            <a:r>
              <a:rPr lang="en-US" dirty="0" smtClean="0"/>
              <a:t>Approximate Fair Dropping (AFD)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Fair </a:t>
            </a:r>
            <a:r>
              <a:rPr lang="en-US" dirty="0" err="1" smtClean="0"/>
              <a:t>Queueing</a:t>
            </a:r>
            <a:r>
              <a:rPr lang="en-US" dirty="0" smtClean="0"/>
              <a:t> or AFD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lows can pick whatever CC scheme they want</a:t>
            </a:r>
          </a:p>
          <a:p>
            <a:pPr lvl="1"/>
            <a:r>
              <a:rPr lang="en-US" dirty="0" smtClean="0"/>
              <a:t>Can open up as many TCP connections as they want</a:t>
            </a:r>
          </a:p>
          <a:p>
            <a:pPr lvl="6"/>
            <a:endParaRPr lang="en-US" dirty="0"/>
          </a:p>
          <a:p>
            <a:r>
              <a:rPr lang="en-US" dirty="0" smtClean="0"/>
              <a:t>There is no such thing as a “cheater”</a:t>
            </a:r>
          </a:p>
          <a:p>
            <a:pPr lvl="1"/>
            <a:r>
              <a:rPr lang="en-US" dirty="0" smtClean="0"/>
              <a:t>To first order…</a:t>
            </a:r>
          </a:p>
          <a:p>
            <a:pPr lvl="6"/>
            <a:endParaRPr lang="en-US" dirty="0"/>
          </a:p>
          <a:p>
            <a:r>
              <a:rPr lang="en-US" dirty="0" smtClean="0"/>
              <a:t>Bandwidth share does not depend on RTT</a:t>
            </a:r>
          </a:p>
          <a:p>
            <a:pPr lvl="4"/>
            <a:endParaRPr lang="en-US" dirty="0"/>
          </a:p>
          <a:p>
            <a:r>
              <a:rPr lang="en-US" dirty="0" smtClean="0"/>
              <a:t>Does require </a:t>
            </a:r>
            <a:r>
              <a:rPr lang="en-US" dirty="0" smtClean="0"/>
              <a:t>some complication </a:t>
            </a:r>
            <a:r>
              <a:rPr lang="en-US" dirty="0" smtClean="0"/>
              <a:t>on router</a:t>
            </a:r>
          </a:p>
          <a:p>
            <a:pPr lvl="1"/>
            <a:r>
              <a:rPr lang="en-US" dirty="0" smtClean="0"/>
              <a:t>But certainly within reason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FQ is really “processor sharing”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 is really just round-robin at bit level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/>
              <a:t>current </a:t>
            </a:r>
            <a:r>
              <a:rPr lang="en-US" dirty="0" smtClean="0"/>
              <a:t>flow with packets </a:t>
            </a:r>
            <a:r>
              <a:rPr lang="en-US" dirty="0" smtClean="0"/>
              <a:t>gets same </a:t>
            </a:r>
            <a:r>
              <a:rPr lang="en-US" dirty="0" smtClean="0"/>
              <a:t>service rate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When flows end, other flows pick up extra service</a:t>
            </a:r>
          </a:p>
          <a:p>
            <a:pPr lvl="3"/>
            <a:endParaRPr lang="en-US" dirty="0"/>
          </a:p>
          <a:p>
            <a:r>
              <a:rPr lang="en-US" dirty="0" smtClean="0"/>
              <a:t>FQ realizes these rates through packet </a:t>
            </a:r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AFD through packet dropping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But we could just assign them directly</a:t>
            </a:r>
          </a:p>
          <a:p>
            <a:pPr lvl="1"/>
            <a:r>
              <a:rPr lang="en-US" dirty="0" smtClean="0"/>
              <a:t>This is the Rate-Control Protocol (RCP) [Stanford]</a:t>
            </a:r>
          </a:p>
          <a:p>
            <a:pPr lvl="2"/>
            <a:r>
              <a:rPr lang="en-US" dirty="0" smtClean="0"/>
              <a:t>Follow on to XCP (MIT/ICSI)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RCP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Packets carry “rate field”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Routers insert “fair share” f in packet header</a:t>
            </a:r>
          </a:p>
          <a:p>
            <a:pPr lvl="1"/>
            <a:r>
              <a:rPr lang="en-US" dirty="0" smtClean="0"/>
              <a:t>Router inserts FS only if it is smaller than current value</a:t>
            </a:r>
          </a:p>
          <a:p>
            <a:pPr lvl="5"/>
            <a:endParaRPr lang="en-US" dirty="0"/>
          </a:p>
          <a:p>
            <a:r>
              <a:rPr lang="en-US" dirty="0" smtClean="0"/>
              <a:t>Routers calculate f by keeping link fully utilized</a:t>
            </a:r>
          </a:p>
          <a:p>
            <a:pPr lvl="1"/>
            <a:r>
              <a:rPr lang="en-US" dirty="0" smtClean="0"/>
              <a:t>Remember basic equation: </a:t>
            </a:r>
            <a:r>
              <a:rPr lang="en-US" dirty="0">
                <a:latin typeface="Arial" charset="0"/>
                <a:cs typeface="Arial" charset="0"/>
              </a:rPr>
              <a:t>Sum</a:t>
            </a:r>
            <a:r>
              <a:rPr lang="en-US" dirty="0" smtClean="0">
                <a:latin typeface="Arial" charset="0"/>
                <a:cs typeface="Arial" charset="0"/>
              </a:rPr>
              <a:t>(Min[</a:t>
            </a:r>
            <a:r>
              <a:rPr lang="en-US" dirty="0" err="1" smtClean="0">
                <a:latin typeface="Arial" charset="0"/>
                <a:cs typeface="Arial" charset="0"/>
              </a:rPr>
              <a:t>f,r</a:t>
            </a:r>
            <a:r>
              <a:rPr lang="en-US" baseline="-25000" dirty="0" err="1" smtClean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]</a:t>
            </a:r>
            <a:r>
              <a:rPr lang="en-US" dirty="0" smtClean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Sharing is more than a moral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what metric should we evaluate CC?</a:t>
            </a:r>
          </a:p>
          <a:p>
            <a:pPr lvl="4"/>
            <a:endParaRPr lang="en-US" dirty="0"/>
          </a:p>
          <a:p>
            <a:r>
              <a:rPr lang="en-US" dirty="0" smtClean="0"/>
              <a:t>One metric: average flow completion time (FCT)</a:t>
            </a:r>
          </a:p>
          <a:p>
            <a:pPr lvl="3"/>
            <a:endParaRPr lang="en-US" dirty="0"/>
          </a:p>
          <a:p>
            <a:r>
              <a:rPr lang="en-US" dirty="0" smtClean="0"/>
              <a:t>Let’s compare FCT with RCP and TCP</a:t>
            </a:r>
          </a:p>
          <a:p>
            <a:pPr lvl="1"/>
            <a:r>
              <a:rPr lang="en-US" dirty="0" smtClean="0"/>
              <a:t>Ignore XCP curve….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57F2C-0587-154F-BC86-EED43347AB98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88938" y="125413"/>
            <a:ext cx="8229600" cy="549275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en-US" sz="2800" dirty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Flow Completion Time: TCP vs. PS (and XCP)</a:t>
            </a:r>
            <a:endParaRPr lang="en-US" sz="2800" dirty="0">
              <a:solidFill>
                <a:srgbClr val="071F9A"/>
              </a:solidFill>
              <a:latin typeface="Arial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187325" y="696913"/>
            <a:ext cx="4721225" cy="369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sz="240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Flow Duration (</a:t>
            </a:r>
            <a:r>
              <a:rPr lang="en-US" sz="2400" dirty="0" err="1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secs</a:t>
            </a:r>
            <a:r>
              <a:rPr lang="en-US" sz="240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) vs. Flow Size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553075" y="696913"/>
            <a:ext cx="3111500" cy="369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sz="240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# Active Flows vs. time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09675"/>
            <a:ext cx="452437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4450"/>
            <a:ext cx="422751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25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emails:</a:t>
            </a:r>
          </a:p>
          <a:p>
            <a:pPr lvl="1"/>
            <a:r>
              <a:rPr lang="en-US" dirty="0" smtClean="0"/>
              <a:t>If you didn’t get one, please email Thurston.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128 students still haven’t participated yet</a:t>
            </a:r>
          </a:p>
          <a:p>
            <a:pPr lvl="1"/>
            <a:r>
              <a:rPr lang="en-US" dirty="0" smtClean="0"/>
              <a:t>Only seven lectures left</a:t>
            </a:r>
          </a:p>
          <a:p>
            <a:pPr lvl="1"/>
            <a:r>
              <a:rPr lang="en-US" dirty="0" smtClean="0"/>
              <a:t>You do the math.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989388"/>
            <a:ext cx="62865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43000"/>
            <a:ext cx="626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RCP (and similar schemes)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address the “adjustment” question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Help flows get up to full rate in a few RTTs</a:t>
            </a:r>
          </a:p>
          <a:p>
            <a:pPr lvl="3"/>
            <a:endParaRPr lang="en-US" dirty="0"/>
          </a:p>
          <a:p>
            <a:r>
              <a:rPr lang="en-US" dirty="0" smtClean="0"/>
              <a:t>Fairness is merely a byproduct of this approach</a:t>
            </a:r>
          </a:p>
          <a:p>
            <a:pPr lvl="1"/>
            <a:r>
              <a:rPr lang="en-US" dirty="0" smtClean="0"/>
              <a:t>One could have assigned different rates to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0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Router Assisted 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Adjustment: helps get flows up to speed</a:t>
            </a:r>
          </a:p>
          <a:p>
            <a:pPr lvl="1"/>
            <a:r>
              <a:rPr lang="en-US" dirty="0" smtClean="0"/>
              <a:t>Huge improvement in FTC performance</a:t>
            </a:r>
          </a:p>
          <a:p>
            <a:pPr lvl="1"/>
            <a:endParaRPr lang="en-US" dirty="0"/>
          </a:p>
          <a:p>
            <a:r>
              <a:rPr lang="en-US" dirty="0" smtClean="0"/>
              <a:t>Isolation: helps protect flows from cheaters</a:t>
            </a:r>
          </a:p>
          <a:p>
            <a:pPr lvl="1"/>
            <a:r>
              <a:rPr lang="en-US" dirty="0" smtClean="0"/>
              <a:t>And allows innovation in CC algorithms</a:t>
            </a:r>
          </a:p>
          <a:p>
            <a:pPr lvl="1"/>
            <a:endParaRPr lang="en-US" dirty="0"/>
          </a:p>
          <a:p>
            <a:r>
              <a:rPr lang="en-US" dirty="0" smtClean="0"/>
              <a:t>FQ/AFD impose “max-min fairness”</a:t>
            </a:r>
          </a:p>
          <a:p>
            <a:pPr lvl="1"/>
            <a:r>
              <a:rPr lang="en-US" dirty="0" smtClean="0"/>
              <a:t>On each link, each flow has right to fair share</a:t>
            </a:r>
          </a:p>
          <a:p>
            <a:pPr marL="33972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is Scott a Moron?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Or why does Bob Briscoe think so?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0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equal </a:t>
            </a:r>
            <a:r>
              <a:rPr lang="en-US" dirty="0"/>
              <a:t>shares to </a:t>
            </a:r>
            <a:r>
              <a:rPr lang="en-US" dirty="0" smtClean="0"/>
              <a:t>“</a:t>
            </a:r>
            <a:r>
              <a:rPr lang="en-US" dirty="0"/>
              <a:t>flows” is silly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you have 8 flows, and I have </a:t>
            </a:r>
            <a:r>
              <a:rPr lang="en-US" dirty="0" smtClean="0"/>
              <a:t>4…</a:t>
            </a:r>
            <a:endParaRPr lang="en-US" dirty="0" smtClean="0"/>
          </a:p>
          <a:p>
            <a:pPr lvl="1"/>
            <a:r>
              <a:rPr lang="en-US" dirty="0" smtClean="0"/>
              <a:t>Why should you get twice the </a:t>
            </a:r>
            <a:r>
              <a:rPr lang="en-US" dirty="0" smtClean="0"/>
              <a:t>bandwidth?</a:t>
            </a:r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What if your flow goes over 4 congested hops, and mine only goes over 1?</a:t>
            </a:r>
          </a:p>
          <a:p>
            <a:pPr lvl="1"/>
            <a:r>
              <a:rPr lang="en-US" dirty="0" smtClean="0"/>
              <a:t>Why </a:t>
            </a:r>
            <a:r>
              <a:rPr lang="en-US" dirty="0" smtClean="0"/>
              <a:t>not penalize </a:t>
            </a:r>
            <a:r>
              <a:rPr lang="en-US" dirty="0" smtClean="0"/>
              <a:t>for using more scarce bandwidth?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And what is a flow anyway?</a:t>
            </a:r>
          </a:p>
          <a:p>
            <a:pPr lvl="1"/>
            <a:r>
              <a:rPr lang="en-US" dirty="0" smtClean="0"/>
              <a:t>TCP connection</a:t>
            </a:r>
          </a:p>
          <a:p>
            <a:pPr lvl="1"/>
            <a:r>
              <a:rPr lang="en-US" dirty="0" smtClean="0"/>
              <a:t>Source-Destination pair?</a:t>
            </a:r>
          </a:p>
          <a:p>
            <a:pPr lvl="1"/>
            <a:r>
              <a:rPr lang="en-US" dirty="0" smtClean="0"/>
              <a:t>Source?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5525" y="1619250"/>
            <a:ext cx="5732463" cy="917575"/>
          </a:xfrm>
        </p:spPr>
        <p:txBody>
          <a:bodyPr/>
          <a:lstStyle/>
          <a:p>
            <a:r>
              <a:rPr lang="en-GB" sz="3200"/>
              <a:t>flow rate fairness</a:t>
            </a:r>
            <a:br>
              <a:rPr lang="en-GB" sz="3200"/>
            </a:br>
            <a:r>
              <a:rPr lang="en-GB" sz="3200"/>
              <a:t>dismantling a religion</a:t>
            </a:r>
            <a:br>
              <a:rPr lang="en-GB" sz="3200"/>
            </a:br>
            <a:r>
              <a:rPr lang="en-GB" sz="2000"/>
              <a:t>&lt;</a:t>
            </a:r>
            <a:r>
              <a:rPr lang="en-GB" sz="2000">
                <a:hlinkClick r:id="rId3"/>
              </a:rPr>
              <a:t>draft-briscoe-tsvarea-fair-01.pdf</a:t>
            </a:r>
            <a:r>
              <a:rPr lang="en-GB" sz="2000"/>
              <a:t>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60625" y="5416550"/>
            <a:ext cx="3116263" cy="892175"/>
          </a:xfrm>
        </p:spPr>
        <p:txBody>
          <a:bodyPr/>
          <a:lstStyle/>
          <a:p>
            <a:r>
              <a:rPr lang="en-GB"/>
              <a:t>Bob Briscoe</a:t>
            </a:r>
          </a:p>
          <a:p>
            <a:r>
              <a:rPr lang="en-GB"/>
              <a:t>Chief Researcher, BT Group</a:t>
            </a:r>
          </a:p>
          <a:p>
            <a:r>
              <a:rPr lang="en-GB"/>
              <a:t>IETF-68 tsvwg Mar 2007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71775" y="3203575"/>
            <a:ext cx="5761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l" eaLnBrk="0" hangingPunct="0"/>
            <a:r>
              <a:rPr lang="en-GB" smtClean="0">
                <a:solidFill>
                  <a:srgbClr val="FFFFFF"/>
                </a:solidFill>
                <a:latin typeface="Arial" charset="0"/>
                <a:cs typeface="Arial" charset="0"/>
              </a:rPr>
              <a:t>status: </a:t>
            </a:r>
            <a:r>
              <a:rPr lang="en-GB" b="0" smtClean="0">
                <a:solidFill>
                  <a:srgbClr val="FFFFFF"/>
                </a:solidFill>
                <a:latin typeface="Arial" charset="0"/>
                <a:cs typeface="Arial" charset="0"/>
              </a:rPr>
              <a:t>		individual draft</a:t>
            </a:r>
          </a:p>
          <a:p>
            <a:pPr algn="l" eaLnBrk="0" hangingPunct="0"/>
            <a:r>
              <a:rPr lang="en-GB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final intent:</a:t>
            </a:r>
            <a:r>
              <a:rPr lang="en-GB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	informational</a:t>
            </a:r>
          </a:p>
          <a:p>
            <a:pPr algn="l" eaLnBrk="0" hangingPunct="0"/>
            <a:r>
              <a:rPr lang="en-GB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intent next:</a:t>
            </a:r>
            <a:r>
              <a:rPr lang="en-GB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	tsvwg WG item after (or at) next draft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ECN as congestion markers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Whenever I get ECN bit set, I have to pay $$$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debate over what a flow is, or what fair is…</a:t>
            </a:r>
          </a:p>
          <a:p>
            <a:pPr lvl="2"/>
            <a:endParaRPr lang="en-US" dirty="0"/>
          </a:p>
          <a:p>
            <a:r>
              <a:rPr lang="en-US" dirty="0" smtClean="0"/>
              <a:t>Idea started by Frank Kelly, backed by much math</a:t>
            </a:r>
          </a:p>
          <a:p>
            <a:pPr lvl="1"/>
            <a:r>
              <a:rPr lang="en-US" dirty="0" smtClean="0"/>
              <a:t>Great idea: simple, elegant, effective</a:t>
            </a:r>
          </a:p>
          <a:p>
            <a:pPr lvl="1"/>
            <a:r>
              <a:rPr lang="en-US" b="1" dirty="0" smtClean="0"/>
              <a:t>Never going to happen…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6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Datacenter Networks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6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them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scale: </a:t>
            </a:r>
          </a:p>
          <a:p>
            <a:pPr lvl="1"/>
            <a:r>
              <a:rPr lang="en-US" dirty="0" smtClean="0"/>
              <a:t>100,000s of servers in one location</a:t>
            </a:r>
          </a:p>
          <a:p>
            <a:r>
              <a:rPr lang="en-US" dirty="0" smtClean="0"/>
              <a:t>Limited geographic scope:</a:t>
            </a:r>
          </a:p>
          <a:p>
            <a:pPr lvl="1"/>
            <a:r>
              <a:rPr lang="en-US" smtClean="0"/>
              <a:t>High </a:t>
            </a:r>
            <a:r>
              <a:rPr lang="en-US" smtClean="0"/>
              <a:t>bandwidth (10Gbps)</a:t>
            </a:r>
            <a:endParaRPr lang="en-US" dirty="0" smtClean="0"/>
          </a:p>
          <a:p>
            <a:pPr lvl="1"/>
            <a:r>
              <a:rPr lang="en-US" dirty="0" smtClean="0"/>
              <a:t>Very low RTT</a:t>
            </a:r>
          </a:p>
          <a:p>
            <a:r>
              <a:rPr lang="en-US" dirty="0" smtClean="0"/>
              <a:t>Extreme latency requirements</a:t>
            </a:r>
          </a:p>
          <a:p>
            <a:pPr lvl="1"/>
            <a:r>
              <a:rPr lang="en-US" dirty="0" smtClean="0"/>
              <a:t>With real money on the line</a:t>
            </a:r>
          </a:p>
          <a:p>
            <a:r>
              <a:rPr lang="en-US" dirty="0" smtClean="0"/>
              <a:t>Single administrative domain</a:t>
            </a:r>
          </a:p>
          <a:p>
            <a:pPr lvl="1"/>
            <a:r>
              <a:rPr lang="en-US" dirty="0" smtClean="0"/>
              <a:t>No need to follow standards, or play nice with others</a:t>
            </a:r>
          </a:p>
          <a:p>
            <a:r>
              <a:rPr lang="en-US" dirty="0" smtClean="0"/>
              <a:t>Often “green field” deployment</a:t>
            </a:r>
          </a:p>
          <a:p>
            <a:pPr lvl="1"/>
            <a:r>
              <a:rPr lang="en-US" dirty="0" smtClean="0"/>
              <a:t>So can “start from scratch”…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905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Deconstructing Datacenter Packet Transport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Mohammad </a:t>
            </a:r>
            <a:r>
              <a:rPr lang="en-US" sz="2200" b="1" dirty="0" err="1" smtClean="0"/>
              <a:t>Alizadeh</a:t>
            </a:r>
            <a:r>
              <a:rPr lang="en-US" sz="2200" dirty="0" smtClean="0"/>
              <a:t>, </a:t>
            </a:r>
            <a:r>
              <a:rPr lang="en-US" sz="2200" dirty="0" err="1" smtClean="0"/>
              <a:t>Shuang</a:t>
            </a:r>
            <a:r>
              <a:rPr lang="en-US" sz="2200" dirty="0" smtClean="0"/>
              <a:t> Yang, </a:t>
            </a:r>
            <a:r>
              <a:rPr lang="en-US" sz="2200" dirty="0" err="1" smtClean="0"/>
              <a:t>Sachin</a:t>
            </a:r>
            <a:r>
              <a:rPr lang="en-US" sz="2200" dirty="0" smtClean="0"/>
              <a:t> </a:t>
            </a:r>
            <a:r>
              <a:rPr lang="en-US" sz="2200" dirty="0" err="1" smtClean="0"/>
              <a:t>Katti</a:t>
            </a:r>
            <a:r>
              <a:rPr lang="en-US" sz="2200" dirty="0" smtClean="0"/>
              <a:t>, </a:t>
            </a:r>
          </a:p>
          <a:p>
            <a:r>
              <a:rPr lang="en-US" sz="2200" dirty="0" smtClean="0"/>
              <a:t>Nick </a:t>
            </a:r>
            <a:r>
              <a:rPr lang="en-US" sz="2200" dirty="0" err="1" smtClean="0"/>
              <a:t>McKeown</a:t>
            </a:r>
            <a:r>
              <a:rPr lang="en-US" sz="2200" dirty="0" smtClean="0"/>
              <a:t>, </a:t>
            </a:r>
            <a:r>
              <a:rPr lang="en-US" sz="2200" dirty="0" err="1" smtClean="0"/>
              <a:t>Balaji</a:t>
            </a:r>
            <a:r>
              <a:rPr lang="en-US" sz="2200" dirty="0" smtClean="0"/>
              <a:t> </a:t>
            </a:r>
            <a:r>
              <a:rPr lang="en-US" sz="2200" dirty="0" err="1" smtClean="0"/>
              <a:t>Prabhakar</a:t>
            </a:r>
            <a:r>
              <a:rPr lang="en-US" sz="2200" dirty="0" smtClean="0"/>
              <a:t>, Scott </a:t>
            </a:r>
            <a:r>
              <a:rPr lang="en-US" sz="2200" dirty="0" err="1" smtClean="0"/>
              <a:t>Shenker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Stanford University	             U.C. Berkeley/ICSI</a:t>
            </a: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1"/>
    </mc:Choice>
    <mc:Fallback xmlns="">
      <p:transition xmlns:p14="http://schemas.microsoft.com/office/powerpoint/2010/main" spd="slow" advTm="193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Ask Panda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5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52" y="1954468"/>
            <a:ext cx="4808548" cy="5055932"/>
          </a:xfrm>
        </p:spPr>
        <p:txBody>
          <a:bodyPr>
            <a:normAutofit/>
          </a:bodyPr>
          <a:lstStyle/>
          <a:p>
            <a:r>
              <a:rPr lang="en-US" dirty="0" smtClean="0"/>
              <a:t>Latency is King</a:t>
            </a:r>
          </a:p>
          <a:p>
            <a:pPr lvl="1"/>
            <a:r>
              <a:rPr lang="en-US" dirty="0" smtClean="0"/>
              <a:t>Web app </a:t>
            </a:r>
            <a:r>
              <a:rPr lang="en-US" dirty="0" smtClean="0">
                <a:solidFill>
                  <a:srgbClr val="000000"/>
                </a:solidFill>
              </a:rPr>
              <a:t>response time </a:t>
            </a:r>
            <a:r>
              <a:rPr lang="en-US" dirty="0" smtClean="0"/>
              <a:t>depends on completion of 100s of small RPCs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But, traffic also diverse</a:t>
            </a:r>
          </a:p>
          <a:p>
            <a:pPr lvl="1"/>
            <a:r>
              <a:rPr lang="en-US" dirty="0" smtClean="0"/>
              <a:t>Mice AND Elephants</a:t>
            </a:r>
          </a:p>
          <a:p>
            <a:pPr lvl="1"/>
            <a:r>
              <a:rPr lang="en-US" dirty="0" smtClean="0"/>
              <a:t>Often, elephants are the root cause of latency</a:t>
            </a:r>
            <a:endParaRPr lang="en-US" dirty="0" smtClean="0">
              <a:solidFill>
                <a:schemeClr val="accent2"/>
              </a:solidFill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4982419" y="1725868"/>
            <a:ext cx="3903743" cy="4549348"/>
            <a:chOff x="5029199" y="1078468"/>
            <a:chExt cx="3903743" cy="4549348"/>
          </a:xfrm>
        </p:grpSpPr>
        <p:sp>
          <p:nvSpPr>
            <p:cNvPr id="231" name="Rounded Rectangle 230"/>
            <p:cNvSpPr/>
            <p:nvPr/>
          </p:nvSpPr>
          <p:spPr>
            <a:xfrm>
              <a:off x="5029199" y="1471891"/>
              <a:ext cx="3903743" cy="4155925"/>
            </a:xfrm>
            <a:prstGeom prst="roundRect">
              <a:avLst>
                <a:gd name="adj" fmla="val 990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Text Box 42"/>
            <p:cNvSpPr txBox="1">
              <a:spLocks noChangeArrowheads="1"/>
            </p:cNvSpPr>
            <p:nvPr/>
          </p:nvSpPr>
          <p:spPr bwMode="auto">
            <a:xfrm>
              <a:off x="5257800" y="1078468"/>
              <a:ext cx="36179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ea typeface="+mn-ea"/>
                  <a:cs typeface="+mn-cs"/>
                </a:rPr>
                <a:t>Large-scale Web Application</a:t>
              </a:r>
              <a:endParaRPr lang="en-US" sz="18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638800" y="2929212"/>
            <a:ext cx="3352800" cy="2490429"/>
            <a:chOff x="5715000" y="2286000"/>
            <a:chExt cx="3352800" cy="2490429"/>
          </a:xfrm>
        </p:grpSpPr>
        <p:cxnSp>
          <p:nvCxnSpPr>
            <p:cNvPr id="235" name="Straight Connector 234"/>
            <p:cNvCxnSpPr/>
            <p:nvPr/>
          </p:nvCxnSpPr>
          <p:spPr>
            <a:xfrm flipV="1">
              <a:off x="6393043" y="3116945"/>
              <a:ext cx="938031" cy="77923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6348307" y="2438400"/>
              <a:ext cx="433493" cy="6858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6858000" y="2514600"/>
              <a:ext cx="457200" cy="62402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6292024" y="3910613"/>
              <a:ext cx="519525" cy="86581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6797118" y="3925042"/>
              <a:ext cx="461800" cy="70708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6281737" y="3952544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17062" y="39515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281737" y="30371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317062" y="30371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 flipV="1">
              <a:off x="6335318" y="3217958"/>
              <a:ext cx="1039050" cy="634932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320887" y="3200400"/>
              <a:ext cx="3713" cy="68135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V="1">
              <a:off x="7391400" y="3124200"/>
              <a:ext cx="0" cy="7620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 Box 81"/>
            <p:cNvSpPr txBox="1">
              <a:spLocks noChangeArrowheads="1"/>
            </p:cNvSpPr>
            <p:nvPr/>
          </p:nvSpPr>
          <p:spPr bwMode="auto">
            <a:xfrm>
              <a:off x="7985760" y="3429000"/>
              <a:ext cx="108204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Fabric</a:t>
              </a:r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5873518" y="2366569"/>
              <a:ext cx="1370969" cy="73594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715000" y="2286000"/>
              <a:ext cx="634749" cy="81651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6465199" y="2453151"/>
              <a:ext cx="1183364" cy="64936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7302212" y="2395430"/>
              <a:ext cx="519525" cy="67822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991512"/>
              <a:ext cx="752474" cy="361288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925" y="2971800"/>
              <a:ext cx="752474" cy="361288"/>
            </a:xfrm>
            <a:prstGeom prst="rect">
              <a:avLst/>
            </a:prstGeom>
          </p:spPr>
        </p:pic>
        <p:cxnSp>
          <p:nvCxnSpPr>
            <p:cNvPr id="254" name="Straight Connector 253"/>
            <p:cNvCxnSpPr/>
            <p:nvPr/>
          </p:nvCxnSpPr>
          <p:spPr>
            <a:xfrm flipV="1">
              <a:off x="5844656" y="3962400"/>
              <a:ext cx="1318144" cy="69858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 flipV="1">
              <a:off x="6400800" y="3886201"/>
              <a:ext cx="1447800" cy="76199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 flipV="1">
              <a:off x="7391400" y="3962400"/>
              <a:ext cx="609600" cy="7620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925" y="3733800"/>
              <a:ext cx="752474" cy="361288"/>
            </a:xfrm>
            <a:prstGeom prst="rect">
              <a:avLst/>
            </a:prstGeom>
          </p:spPr>
        </p:pic>
        <p:cxnSp>
          <p:nvCxnSpPr>
            <p:cNvPr id="258" name="Straight Connector 257"/>
            <p:cNvCxnSpPr/>
            <p:nvPr/>
          </p:nvCxnSpPr>
          <p:spPr>
            <a:xfrm flipV="1">
              <a:off x="5766051" y="3953902"/>
              <a:ext cx="453817" cy="694298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733800"/>
              <a:ext cx="752474" cy="361288"/>
            </a:xfrm>
            <a:prstGeom prst="rect">
              <a:avLst/>
            </a:prstGeom>
          </p:spPr>
        </p:pic>
      </p:grpSp>
      <p:grpSp>
        <p:nvGrpSpPr>
          <p:cNvPr id="260" name="Group 259"/>
          <p:cNvGrpSpPr/>
          <p:nvPr/>
        </p:nvGrpSpPr>
        <p:grpSpPr>
          <a:xfrm>
            <a:off x="5334000" y="4986612"/>
            <a:ext cx="3886200" cy="1160697"/>
            <a:chOff x="5410200" y="4343400"/>
            <a:chExt cx="3886200" cy="1160697"/>
          </a:xfrm>
        </p:grpSpPr>
        <p:sp>
          <p:nvSpPr>
            <p:cNvPr id="261" name="Text Box 81"/>
            <p:cNvSpPr txBox="1">
              <a:spLocks noChangeArrowheads="1"/>
            </p:cNvSpPr>
            <p:nvPr/>
          </p:nvSpPr>
          <p:spPr bwMode="auto">
            <a:xfrm>
              <a:off x="7696200" y="4343400"/>
              <a:ext cx="16002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Data Tier</a:t>
              </a:r>
            </a:p>
          </p:txBody>
        </p:sp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824" y="4495800"/>
              <a:ext cx="1005776" cy="1008297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8624" y="4478103"/>
              <a:ext cx="1005776" cy="1008297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0200" y="4478103"/>
              <a:ext cx="1005776" cy="1008297"/>
            </a:xfrm>
            <a:prstGeom prst="rect">
              <a:avLst/>
            </a:prstGeom>
          </p:spPr>
        </p:pic>
      </p:grpSp>
      <p:grpSp>
        <p:nvGrpSpPr>
          <p:cNvPr id="265" name="Group 264"/>
          <p:cNvGrpSpPr/>
          <p:nvPr/>
        </p:nvGrpSpPr>
        <p:grpSpPr>
          <a:xfrm>
            <a:off x="5181600" y="5272933"/>
            <a:ext cx="3276600" cy="685800"/>
            <a:chOff x="5257800" y="4495800"/>
            <a:chExt cx="3276600" cy="685800"/>
          </a:xfrm>
        </p:grpSpPr>
        <p:grpSp>
          <p:nvGrpSpPr>
            <p:cNvPr id="266" name="Group 265"/>
            <p:cNvGrpSpPr/>
            <p:nvPr/>
          </p:nvGrpSpPr>
          <p:grpSpPr>
            <a:xfrm>
              <a:off x="6858000" y="4495800"/>
              <a:ext cx="1676400" cy="685800"/>
              <a:chOff x="5715000" y="5943600"/>
              <a:chExt cx="1676400" cy="685800"/>
            </a:xfrm>
            <a:solidFill>
              <a:schemeClr val="accent3"/>
            </a:solidFill>
          </p:grpSpPr>
          <p:grpSp>
            <p:nvGrpSpPr>
              <p:cNvPr id="333" name="Group 332"/>
              <p:cNvGrpSpPr/>
              <p:nvPr/>
            </p:nvGrpSpPr>
            <p:grpSpPr>
              <a:xfrm>
                <a:off x="6614160" y="5943600"/>
                <a:ext cx="777240" cy="685800"/>
                <a:chOff x="3581400" y="5257800"/>
                <a:chExt cx="777240" cy="685800"/>
              </a:xfrm>
              <a:grpFill/>
            </p:grpSpPr>
            <p:sp>
              <p:nvSpPr>
                <p:cNvPr id="384" name="Rounded Rectangle 383"/>
                <p:cNvSpPr/>
                <p:nvPr/>
              </p:nvSpPr>
              <p:spPr bwMode="auto">
                <a:xfrm>
                  <a:off x="3581400" y="52578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85" name="Group 384"/>
                <p:cNvGrpSpPr/>
                <p:nvPr/>
              </p:nvGrpSpPr>
              <p:grpSpPr>
                <a:xfrm>
                  <a:off x="3733800" y="5334000"/>
                  <a:ext cx="503195" cy="503193"/>
                  <a:chOff x="4572000" y="4343400"/>
                  <a:chExt cx="503195" cy="503193"/>
                </a:xfrm>
                <a:grpFill/>
              </p:grpSpPr>
              <p:sp>
                <p:nvSpPr>
                  <p:cNvPr id="38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7244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511131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0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92132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72000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4" name="Group 333"/>
              <p:cNvGrpSpPr/>
              <p:nvPr/>
            </p:nvGrpSpPr>
            <p:grpSpPr>
              <a:xfrm>
                <a:off x="6324600" y="5943600"/>
                <a:ext cx="777240" cy="685800"/>
                <a:chOff x="2590800" y="5105400"/>
                <a:chExt cx="777240" cy="685800"/>
              </a:xfrm>
              <a:grpFill/>
            </p:grpSpPr>
            <p:sp>
              <p:nvSpPr>
                <p:cNvPr id="365" name="Rounded Rectangle 364"/>
                <p:cNvSpPr/>
                <p:nvPr/>
              </p:nvSpPr>
              <p:spPr bwMode="auto">
                <a:xfrm>
                  <a:off x="2590800" y="51054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66" name="Group 365"/>
                <p:cNvGrpSpPr/>
                <p:nvPr/>
              </p:nvGrpSpPr>
              <p:grpSpPr>
                <a:xfrm>
                  <a:off x="2730111" y="5303338"/>
                  <a:ext cx="503194" cy="335462"/>
                  <a:chOff x="5350475" y="3513438"/>
                  <a:chExt cx="593125" cy="395416"/>
                </a:xfrm>
                <a:grpFill/>
              </p:grpSpPr>
              <p:sp>
                <p:nvSpPr>
                  <p:cNvPr id="3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5" name="Group 334"/>
              <p:cNvGrpSpPr/>
              <p:nvPr/>
            </p:nvGrpSpPr>
            <p:grpSpPr>
              <a:xfrm>
                <a:off x="6004560" y="5943600"/>
                <a:ext cx="777240" cy="685800"/>
                <a:chOff x="3581400" y="5257800"/>
                <a:chExt cx="777240" cy="685800"/>
              </a:xfrm>
              <a:grpFill/>
            </p:grpSpPr>
            <p:sp>
              <p:nvSpPr>
                <p:cNvPr id="356" name="Rounded Rectangle 355"/>
                <p:cNvSpPr/>
                <p:nvPr/>
              </p:nvSpPr>
              <p:spPr bwMode="auto">
                <a:xfrm>
                  <a:off x="3581400" y="52578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57" name="Group 356"/>
                <p:cNvGrpSpPr/>
                <p:nvPr/>
              </p:nvGrpSpPr>
              <p:grpSpPr>
                <a:xfrm>
                  <a:off x="3733800" y="5334000"/>
                  <a:ext cx="503195" cy="503193"/>
                  <a:chOff x="4572000" y="4343400"/>
                  <a:chExt cx="503195" cy="503193"/>
                </a:xfrm>
                <a:grpFill/>
              </p:grpSpPr>
              <p:sp>
                <p:nvSpPr>
                  <p:cNvPr id="35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7244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511131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0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92132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72000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6" name="Group 335"/>
              <p:cNvGrpSpPr/>
              <p:nvPr/>
            </p:nvGrpSpPr>
            <p:grpSpPr>
              <a:xfrm>
                <a:off x="5715000" y="5943600"/>
                <a:ext cx="777240" cy="685800"/>
                <a:chOff x="2590800" y="5105400"/>
                <a:chExt cx="777240" cy="685800"/>
              </a:xfrm>
              <a:grpFill/>
            </p:grpSpPr>
            <p:sp>
              <p:nvSpPr>
                <p:cNvPr id="337" name="Rounded Rectangle 336"/>
                <p:cNvSpPr/>
                <p:nvPr/>
              </p:nvSpPr>
              <p:spPr bwMode="auto">
                <a:xfrm>
                  <a:off x="2590800" y="51054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38" name="Group 337"/>
                <p:cNvGrpSpPr/>
                <p:nvPr/>
              </p:nvGrpSpPr>
              <p:grpSpPr>
                <a:xfrm>
                  <a:off x="2730111" y="5303338"/>
                  <a:ext cx="503194" cy="335462"/>
                  <a:chOff x="5350475" y="3513438"/>
                  <a:chExt cx="593125" cy="395416"/>
                </a:xfrm>
                <a:grpFill/>
              </p:grpSpPr>
              <p:sp>
                <p:nvSpPr>
                  <p:cNvPr id="33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67" name="Group 266"/>
            <p:cNvGrpSpPr/>
            <p:nvPr/>
          </p:nvGrpSpPr>
          <p:grpSpPr>
            <a:xfrm>
              <a:off x="6537960" y="4495800"/>
              <a:ext cx="777240" cy="685800"/>
              <a:chOff x="3581400" y="5257800"/>
              <a:chExt cx="777240" cy="685800"/>
            </a:xfrm>
            <a:solidFill>
              <a:schemeClr val="accent3"/>
            </a:solidFill>
          </p:grpSpPr>
          <p:sp>
            <p:nvSpPr>
              <p:cNvPr id="324" name="Rounded Rectangle 323"/>
              <p:cNvSpPr/>
              <p:nvPr/>
            </p:nvSpPr>
            <p:spPr bwMode="auto">
              <a:xfrm>
                <a:off x="3581400" y="5257800"/>
                <a:ext cx="777240" cy="6858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325" name="Group 324"/>
              <p:cNvGrpSpPr/>
              <p:nvPr/>
            </p:nvGrpSpPr>
            <p:grpSpPr>
              <a:xfrm>
                <a:off x="3733800" y="5334000"/>
                <a:ext cx="503195" cy="503193"/>
                <a:chOff x="4572000" y="4343400"/>
                <a:chExt cx="503195" cy="503193"/>
              </a:xfrm>
              <a:grpFill/>
            </p:grpSpPr>
            <p:sp>
              <p:nvSpPr>
                <p:cNvPr id="326" name="Line 12"/>
                <p:cNvSpPr>
                  <a:spLocks noChangeShapeType="1"/>
                </p:cNvSpPr>
                <p:nvPr/>
              </p:nvSpPr>
              <p:spPr bwMode="auto">
                <a:xfrm>
                  <a:off x="4724400" y="4343400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Line 13"/>
                <p:cNvSpPr>
                  <a:spLocks noChangeShapeType="1"/>
                </p:cNvSpPr>
                <p:nvPr/>
              </p:nvSpPr>
              <p:spPr bwMode="auto">
                <a:xfrm>
                  <a:off x="4907464" y="4511131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572000" y="4343400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Line 15"/>
                <p:cNvSpPr>
                  <a:spLocks noChangeShapeType="1"/>
                </p:cNvSpPr>
                <p:nvPr/>
              </p:nvSpPr>
              <p:spPr bwMode="auto">
                <a:xfrm>
                  <a:off x="4892132" y="4511131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Line 17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Line 20"/>
                <p:cNvSpPr>
                  <a:spLocks noChangeShapeType="1"/>
                </p:cNvSpPr>
                <p:nvPr/>
              </p:nvSpPr>
              <p:spPr bwMode="auto">
                <a:xfrm>
                  <a:off x="4572000" y="4511131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Line 25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8" name="Group 267"/>
            <p:cNvGrpSpPr/>
            <p:nvPr/>
          </p:nvGrpSpPr>
          <p:grpSpPr>
            <a:xfrm>
              <a:off x="6172200" y="4495800"/>
              <a:ext cx="777240" cy="685800"/>
              <a:chOff x="2590800" y="5105400"/>
              <a:chExt cx="777240" cy="685800"/>
            </a:xfrm>
            <a:solidFill>
              <a:schemeClr val="accent3"/>
            </a:solidFill>
          </p:grpSpPr>
          <p:sp>
            <p:nvSpPr>
              <p:cNvPr id="305" name="Rounded Rectangle 304"/>
              <p:cNvSpPr/>
              <p:nvPr/>
            </p:nvSpPr>
            <p:spPr bwMode="auto">
              <a:xfrm>
                <a:off x="2590800" y="5105400"/>
                <a:ext cx="777240" cy="6858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306" name="Group 305"/>
              <p:cNvGrpSpPr/>
              <p:nvPr/>
            </p:nvGrpSpPr>
            <p:grpSpPr>
              <a:xfrm>
                <a:off x="2730111" y="5303338"/>
                <a:ext cx="503194" cy="335462"/>
                <a:chOff x="5350475" y="3513438"/>
                <a:chExt cx="593125" cy="395416"/>
              </a:xfrm>
              <a:grpFill/>
            </p:grpSpPr>
            <p:sp>
              <p:nvSpPr>
                <p:cNvPr id="307" name="Line 18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Line 19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Line 26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Line 27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Line 28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Line 29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Line 30"/>
                <p:cNvSpPr>
                  <a:spLocks noChangeShapeType="1"/>
                </p:cNvSpPr>
                <p:nvPr/>
              </p:nvSpPr>
              <p:spPr bwMode="auto">
                <a:xfrm>
                  <a:off x="5943600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Line 31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Line 32"/>
                <p:cNvSpPr>
                  <a:spLocks noChangeShapeType="1"/>
                </p:cNvSpPr>
                <p:nvPr/>
              </p:nvSpPr>
              <p:spPr bwMode="auto">
                <a:xfrm>
                  <a:off x="5745892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Line 33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Line 34"/>
                <p:cNvSpPr>
                  <a:spLocks noChangeShapeType="1"/>
                </p:cNvSpPr>
                <p:nvPr/>
              </p:nvSpPr>
              <p:spPr bwMode="auto">
                <a:xfrm>
                  <a:off x="5943600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Line 35"/>
                <p:cNvSpPr>
                  <a:spLocks noChangeShapeType="1"/>
                </p:cNvSpPr>
                <p:nvPr/>
              </p:nvSpPr>
              <p:spPr bwMode="auto">
                <a:xfrm>
                  <a:off x="5548184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Line 36"/>
                <p:cNvSpPr>
                  <a:spLocks noChangeShapeType="1"/>
                </p:cNvSpPr>
                <p:nvPr/>
              </p:nvSpPr>
              <p:spPr bwMode="auto">
                <a:xfrm>
                  <a:off x="5350475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Line 37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Line 38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Line 39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Line 40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Group 268"/>
            <p:cNvGrpSpPr/>
            <p:nvPr/>
          </p:nvGrpSpPr>
          <p:grpSpPr>
            <a:xfrm>
              <a:off x="5852160" y="4495800"/>
              <a:ext cx="777240" cy="685800"/>
              <a:chOff x="3581400" y="5257800"/>
              <a:chExt cx="777240" cy="685800"/>
            </a:xfrm>
          </p:grpSpPr>
          <p:sp>
            <p:nvSpPr>
              <p:cNvPr id="296" name="Rounded Rectangle 295"/>
              <p:cNvSpPr/>
              <p:nvPr/>
            </p:nvSpPr>
            <p:spPr bwMode="auto">
              <a:xfrm>
                <a:off x="3581400" y="5257800"/>
                <a:ext cx="777240" cy="6858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297" name="Group 296"/>
              <p:cNvGrpSpPr/>
              <p:nvPr/>
            </p:nvGrpSpPr>
            <p:grpSpPr>
              <a:xfrm>
                <a:off x="3733800" y="5334000"/>
                <a:ext cx="503195" cy="503193"/>
                <a:chOff x="4572000" y="4343400"/>
                <a:chExt cx="503195" cy="503193"/>
              </a:xfrm>
            </p:grpSpPr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4724400" y="4343400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Line 13"/>
                <p:cNvSpPr>
                  <a:spLocks noChangeShapeType="1"/>
                </p:cNvSpPr>
                <p:nvPr/>
              </p:nvSpPr>
              <p:spPr bwMode="auto">
                <a:xfrm>
                  <a:off x="4907464" y="4511131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572000" y="4343400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Line 15"/>
                <p:cNvSpPr>
                  <a:spLocks noChangeShapeType="1"/>
                </p:cNvSpPr>
                <p:nvPr/>
              </p:nvSpPr>
              <p:spPr bwMode="auto">
                <a:xfrm>
                  <a:off x="4892132" y="4511131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Line 17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Line 20"/>
                <p:cNvSpPr>
                  <a:spLocks noChangeShapeType="1"/>
                </p:cNvSpPr>
                <p:nvPr/>
              </p:nvSpPr>
              <p:spPr bwMode="auto">
                <a:xfrm>
                  <a:off x="4572000" y="4511131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Line 25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5562600" y="4495800"/>
              <a:ext cx="777240" cy="685800"/>
              <a:chOff x="2590800" y="5105400"/>
              <a:chExt cx="777240" cy="685800"/>
            </a:xfrm>
          </p:grpSpPr>
          <p:sp>
            <p:nvSpPr>
              <p:cNvPr id="277" name="Rounded Rectangle 276"/>
              <p:cNvSpPr/>
              <p:nvPr/>
            </p:nvSpPr>
            <p:spPr bwMode="auto">
              <a:xfrm>
                <a:off x="2590800" y="5105400"/>
                <a:ext cx="777240" cy="6858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278" name="Group 277"/>
              <p:cNvGrpSpPr/>
              <p:nvPr/>
            </p:nvGrpSpPr>
            <p:grpSpPr>
              <a:xfrm>
                <a:off x="2730111" y="5303338"/>
                <a:ext cx="503194" cy="335462"/>
                <a:chOff x="5350475" y="3513438"/>
                <a:chExt cx="593125" cy="395416"/>
              </a:xfrm>
            </p:grpSpPr>
            <p:sp>
              <p:nvSpPr>
                <p:cNvPr id="279" name="Line 18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Line 19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Line 26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27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Line 28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29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Line 30"/>
                <p:cNvSpPr>
                  <a:spLocks noChangeShapeType="1"/>
                </p:cNvSpPr>
                <p:nvPr/>
              </p:nvSpPr>
              <p:spPr bwMode="auto">
                <a:xfrm>
                  <a:off x="5943600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Line 31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32"/>
                <p:cNvSpPr>
                  <a:spLocks noChangeShapeType="1"/>
                </p:cNvSpPr>
                <p:nvPr/>
              </p:nvSpPr>
              <p:spPr bwMode="auto">
                <a:xfrm>
                  <a:off x="5745892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33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34"/>
                <p:cNvSpPr>
                  <a:spLocks noChangeShapeType="1"/>
                </p:cNvSpPr>
                <p:nvPr/>
              </p:nvSpPr>
              <p:spPr bwMode="auto">
                <a:xfrm>
                  <a:off x="5943600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Line 35"/>
                <p:cNvSpPr>
                  <a:spLocks noChangeShapeType="1"/>
                </p:cNvSpPr>
                <p:nvPr/>
              </p:nvSpPr>
              <p:spPr bwMode="auto">
                <a:xfrm>
                  <a:off x="5548184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Line 36"/>
                <p:cNvSpPr>
                  <a:spLocks noChangeShapeType="1"/>
                </p:cNvSpPr>
                <p:nvPr/>
              </p:nvSpPr>
              <p:spPr bwMode="auto">
                <a:xfrm>
                  <a:off x="5350475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Line 37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Line 38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Line 39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Line 40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1" name="Rounded Rectangle 270"/>
            <p:cNvSpPr/>
            <p:nvPr/>
          </p:nvSpPr>
          <p:spPr bwMode="auto">
            <a:xfrm>
              <a:off x="5257800" y="4495800"/>
              <a:ext cx="777240" cy="6858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Line 16"/>
            <p:cNvSpPr>
              <a:spLocks noChangeShapeType="1"/>
            </p:cNvSpPr>
            <p:nvPr/>
          </p:nvSpPr>
          <p:spPr bwMode="auto">
            <a:xfrm>
              <a:off x="5625269" y="4678862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Line 21"/>
            <p:cNvSpPr>
              <a:spLocks noChangeShapeType="1"/>
            </p:cNvSpPr>
            <p:nvPr/>
          </p:nvSpPr>
          <p:spPr bwMode="auto">
            <a:xfrm>
              <a:off x="5625269" y="4678862"/>
              <a:ext cx="0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Line 22"/>
            <p:cNvSpPr>
              <a:spLocks noChangeShapeType="1"/>
            </p:cNvSpPr>
            <p:nvPr/>
          </p:nvSpPr>
          <p:spPr bwMode="auto">
            <a:xfrm flipH="1">
              <a:off x="5457538" y="4678862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Line 23"/>
            <p:cNvSpPr>
              <a:spLocks noChangeShapeType="1"/>
            </p:cNvSpPr>
            <p:nvPr/>
          </p:nvSpPr>
          <p:spPr bwMode="auto">
            <a:xfrm flipH="1">
              <a:off x="5625269" y="4846594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24"/>
            <p:cNvSpPr>
              <a:spLocks noChangeShapeType="1"/>
            </p:cNvSpPr>
            <p:nvPr/>
          </p:nvSpPr>
          <p:spPr bwMode="auto">
            <a:xfrm>
              <a:off x="5793001" y="4846594"/>
              <a:ext cx="0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5318824" y="2225715"/>
            <a:ext cx="3901376" cy="1071341"/>
            <a:chOff x="5395024" y="1582503"/>
            <a:chExt cx="3901376" cy="1071341"/>
          </a:xfrm>
        </p:grpSpPr>
        <p:sp>
          <p:nvSpPr>
            <p:cNvPr id="394" name="Text Box 81"/>
            <p:cNvSpPr txBox="1">
              <a:spLocks noChangeArrowheads="1"/>
            </p:cNvSpPr>
            <p:nvPr/>
          </p:nvSpPr>
          <p:spPr bwMode="auto">
            <a:xfrm>
              <a:off x="7696200" y="2438400"/>
              <a:ext cx="16002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App Tier</a:t>
              </a:r>
            </a:p>
          </p:txBody>
        </p:sp>
        <p:pic>
          <p:nvPicPr>
            <p:cNvPr id="395" name="Picture 3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77000" y="1582503"/>
              <a:ext cx="1005776" cy="1008297"/>
            </a:xfrm>
            <a:prstGeom prst="rect">
              <a:avLst/>
            </a:prstGeom>
          </p:spPr>
        </p:pic>
        <p:pic>
          <p:nvPicPr>
            <p:cNvPr id="396" name="Picture 39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5024" y="1582503"/>
              <a:ext cx="1005776" cy="1008297"/>
            </a:xfrm>
            <a:prstGeom prst="rect">
              <a:avLst/>
            </a:prstGeom>
          </p:spPr>
        </p:pic>
        <p:pic>
          <p:nvPicPr>
            <p:cNvPr id="397" name="Picture 39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43800" y="1582503"/>
              <a:ext cx="1005776" cy="1008297"/>
            </a:xfrm>
            <a:prstGeom prst="rect">
              <a:avLst/>
            </a:prstGeom>
          </p:spPr>
        </p:pic>
      </p:grpSp>
      <p:grpSp>
        <p:nvGrpSpPr>
          <p:cNvPr id="398" name="Group 397"/>
          <p:cNvGrpSpPr/>
          <p:nvPr/>
        </p:nvGrpSpPr>
        <p:grpSpPr>
          <a:xfrm>
            <a:off x="5149502" y="2290752"/>
            <a:ext cx="3308698" cy="685800"/>
            <a:chOff x="4800600" y="3124200"/>
            <a:chExt cx="3308698" cy="685800"/>
          </a:xfrm>
        </p:grpSpPr>
        <p:sp>
          <p:nvSpPr>
            <p:cNvPr id="399" name="Rounded Rectangle 398"/>
            <p:cNvSpPr/>
            <p:nvPr/>
          </p:nvSpPr>
          <p:spPr bwMode="auto">
            <a:xfrm>
              <a:off x="733205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0" name="Rounded Rectangle 399"/>
            <p:cNvSpPr/>
            <p:nvPr/>
          </p:nvSpPr>
          <p:spPr bwMode="auto">
            <a:xfrm>
              <a:off x="705612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1" name="Rounded Rectangle 400"/>
            <p:cNvSpPr/>
            <p:nvPr/>
          </p:nvSpPr>
          <p:spPr bwMode="auto">
            <a:xfrm>
              <a:off x="678341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2" name="Rounded Rectangle 401"/>
            <p:cNvSpPr/>
            <p:nvPr/>
          </p:nvSpPr>
          <p:spPr bwMode="auto">
            <a:xfrm>
              <a:off x="649385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3" name="Rounded Rectangle 402"/>
            <p:cNvSpPr/>
            <p:nvPr/>
          </p:nvSpPr>
          <p:spPr bwMode="auto">
            <a:xfrm>
              <a:off x="6216302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4" name="Rounded Rectangle 403"/>
            <p:cNvSpPr/>
            <p:nvPr/>
          </p:nvSpPr>
          <p:spPr bwMode="auto">
            <a:xfrm>
              <a:off x="59436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5" name="Rounded Rectangle 404"/>
            <p:cNvSpPr/>
            <p:nvPr/>
          </p:nvSpPr>
          <p:spPr bwMode="auto">
            <a:xfrm>
              <a:off x="5667662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6" name="Rounded Rectangle 405"/>
            <p:cNvSpPr/>
            <p:nvPr/>
          </p:nvSpPr>
          <p:spPr bwMode="auto">
            <a:xfrm>
              <a:off x="539496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7" name="Rounded Rectangle 406"/>
            <p:cNvSpPr/>
            <p:nvPr/>
          </p:nvSpPr>
          <p:spPr bwMode="auto">
            <a:xfrm>
              <a:off x="51054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8" name="Rounded Rectangle 407"/>
            <p:cNvSpPr/>
            <p:nvPr/>
          </p:nvSpPr>
          <p:spPr bwMode="auto">
            <a:xfrm>
              <a:off x="48006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prstClr val="black"/>
                  </a:solidFill>
                  <a:latin typeface="Calibri"/>
                </a:rPr>
                <a:t>App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prstClr val="black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5955393" y="2472012"/>
            <a:ext cx="1512207" cy="434374"/>
            <a:chOff x="1154793" y="4632926"/>
            <a:chExt cx="1512207" cy="434374"/>
          </a:xfrm>
        </p:grpSpPr>
        <p:pic>
          <p:nvPicPr>
            <p:cNvPr id="41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93" y="4632926"/>
              <a:ext cx="1512207" cy="43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" name="Picture 2" descr="http://static.technorati.com/10/09/17/18465/Faceboo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706007"/>
              <a:ext cx="281323" cy="28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" name="TextBox 411"/>
          <p:cNvSpPr txBox="1"/>
          <p:nvPr/>
        </p:nvSpPr>
        <p:spPr>
          <a:xfrm>
            <a:off x="6248400" y="24836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Alice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5562600" y="29758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56388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5486400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5662989" y="30520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7" name="Group 416"/>
          <p:cNvGrpSpPr/>
          <p:nvPr/>
        </p:nvGrpSpPr>
        <p:grpSpPr>
          <a:xfrm>
            <a:off x="4191000" y="1329012"/>
            <a:ext cx="2274940" cy="1079512"/>
            <a:chOff x="3797022" y="696593"/>
            <a:chExt cx="2274940" cy="1079512"/>
          </a:xfrm>
        </p:grpSpPr>
        <p:sp>
          <p:nvSpPr>
            <p:cNvPr id="418" name="Cloud Callout 417"/>
            <p:cNvSpPr/>
            <p:nvPr/>
          </p:nvSpPr>
          <p:spPr>
            <a:xfrm rot="10961107">
              <a:off x="3797022" y="696593"/>
              <a:ext cx="2274940" cy="1079512"/>
            </a:xfrm>
            <a:prstGeom prst="cloudCallout">
              <a:avLst>
                <a:gd name="adj1" fmla="val -59911"/>
                <a:gd name="adj2" fmla="val -4701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4101822" y="1001393"/>
              <a:ext cx="1768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Who does she know?</a:t>
              </a: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4101822" y="1232970"/>
              <a:ext cx="1689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What has she done?</a:t>
              </a: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1" name="Rectangle 420"/>
          <p:cNvSpPr/>
          <p:nvPr/>
        </p:nvSpPr>
        <p:spPr>
          <a:xfrm>
            <a:off x="7620000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553200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54864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5562600" y="3034973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5586789" y="30816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5510589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76441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65773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638800" y="30816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56388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5638800" y="30520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5510589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441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65773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3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43" y="2259358"/>
            <a:ext cx="917628" cy="109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36" name="Group 435"/>
          <p:cNvGrpSpPr/>
          <p:nvPr/>
        </p:nvGrpSpPr>
        <p:grpSpPr>
          <a:xfrm>
            <a:off x="5943600" y="5639402"/>
            <a:ext cx="609600" cy="744211"/>
            <a:chOff x="6125633" y="4996190"/>
            <a:chExt cx="609600" cy="744211"/>
          </a:xfrm>
        </p:grpSpPr>
        <p:sp>
          <p:nvSpPr>
            <p:cNvPr id="437" name="TextBox 436"/>
            <p:cNvSpPr txBox="1"/>
            <p:nvPr/>
          </p:nvSpPr>
          <p:spPr>
            <a:xfrm>
              <a:off x="6125633" y="4996190"/>
              <a:ext cx="609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Minnie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8" name="Picture 4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5633" y="5257801"/>
              <a:ext cx="596899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439" name="Group 438"/>
          <p:cNvGrpSpPr/>
          <p:nvPr/>
        </p:nvGrpSpPr>
        <p:grpSpPr>
          <a:xfrm>
            <a:off x="5312833" y="5639402"/>
            <a:ext cx="482600" cy="713051"/>
            <a:chOff x="5389033" y="4996190"/>
            <a:chExt cx="482600" cy="713051"/>
          </a:xfrm>
        </p:grpSpPr>
        <p:sp>
          <p:nvSpPr>
            <p:cNvPr id="440" name="TextBox 439"/>
            <p:cNvSpPr txBox="1"/>
            <p:nvPr/>
          </p:nvSpPr>
          <p:spPr>
            <a:xfrm>
              <a:off x="5389033" y="4996190"/>
              <a:ext cx="482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Eric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1" name="Picture 4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89033" y="5262033"/>
              <a:ext cx="479044" cy="4472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442" name="Group 441"/>
          <p:cNvGrpSpPr/>
          <p:nvPr/>
        </p:nvGrpSpPr>
        <p:grpSpPr>
          <a:xfrm>
            <a:off x="6692900" y="5638544"/>
            <a:ext cx="469900" cy="668867"/>
            <a:chOff x="6858000" y="5029199"/>
            <a:chExt cx="469900" cy="668867"/>
          </a:xfrm>
        </p:grpSpPr>
        <p:pic>
          <p:nvPicPr>
            <p:cNvPr id="443" name="Picture 13" descr="C:\Users\yuethomas\AppData\Local\Microsoft\Windows\Temporary Internet Files\Content.IE5\KP6QP2LO\MC900192449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301800"/>
              <a:ext cx="466301" cy="3962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  <p:sp>
          <p:nvSpPr>
            <p:cNvPr id="444" name="TextBox 443"/>
            <p:cNvSpPr txBox="1"/>
            <p:nvPr/>
          </p:nvSpPr>
          <p:spPr>
            <a:xfrm>
              <a:off x="6858000" y="5029199"/>
              <a:ext cx="4699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Pics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7831666" y="5647011"/>
            <a:ext cx="609600" cy="676363"/>
            <a:chOff x="7349066" y="5063923"/>
            <a:chExt cx="609600" cy="676363"/>
          </a:xfrm>
        </p:grpSpPr>
        <p:sp>
          <p:nvSpPr>
            <p:cNvPr id="446" name="TextBox 445"/>
            <p:cNvSpPr txBox="1"/>
            <p:nvPr/>
          </p:nvSpPr>
          <p:spPr>
            <a:xfrm>
              <a:off x="7349066" y="5063923"/>
              <a:ext cx="609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Videos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7" name="Picture 14" descr="C:\Users\yuethomas\AppData\Local\Microsoft\Windows\Temporary Internet Files\Content.IE5\Q170NFRH\MC900431606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100" y="5334000"/>
              <a:ext cx="495300" cy="4062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</p:grpSp>
      <p:grpSp>
        <p:nvGrpSpPr>
          <p:cNvPr id="448" name="Group 447"/>
          <p:cNvGrpSpPr/>
          <p:nvPr/>
        </p:nvGrpSpPr>
        <p:grpSpPr>
          <a:xfrm>
            <a:off x="7289800" y="5647012"/>
            <a:ext cx="482600" cy="673482"/>
            <a:chOff x="8077200" y="5063924"/>
            <a:chExt cx="482600" cy="673482"/>
          </a:xfrm>
        </p:grpSpPr>
        <p:sp>
          <p:nvSpPr>
            <p:cNvPr id="449" name="TextBox 448"/>
            <p:cNvSpPr txBox="1"/>
            <p:nvPr/>
          </p:nvSpPr>
          <p:spPr>
            <a:xfrm>
              <a:off x="8077200" y="5063924"/>
              <a:ext cx="482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Apps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0" name="Picture 15" descr="C:\Users\yuethomas\AppData\Local\Microsoft\Windows\Temporary Internet Files\Content.IE5\GN2J0TF3\MC900434742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433" y="5333999"/>
              <a:ext cx="478367" cy="4034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</p:grpSp>
      <p:sp>
        <p:nvSpPr>
          <p:cNvPr id="456" name="Date Placeholder 4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9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48"/>
    </mc:Choice>
    <mc:Fallback xmlns="">
      <p:transition xmlns:p14="http://schemas.microsoft.com/office/powerpoint/2010/main" spd="slow" advTm="964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312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232 C 0.00417 0.01366 0.03038 0.04097 0.03785 0.07107 C 0.04531 0.10116 0.05018 0.14514 0.04236 0.1831 C 0.03455 0.22107 0.00122 0.275 -0.00955 0.29908 " pathEditMode="relative" rAng="0" ptsTypes="aaaa">
                                      <p:cBhvr>
                                        <p:cTn id="35" dur="75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2482 0.01458 0.12153 0.05278 0.14878 0.08704 C 0.17604 0.1213 0.15278 0.16967 0.16319 0.20625 C 0.17361 0.24282 0.20173 0.28611 0.2118 0.30717 " pathEditMode="relative" rAng="0" ptsTypes="aaaa">
                                      <p:cBhvr>
                                        <p:cTn id="37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153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581E-6 3.78272E-6 C 0.01025 0.01691 0.03543 0.06625 0.06183 0.10146 C 0.08823 0.13667 0.1511 0.17373 0.15857 0.21056 C 0.16603 0.24739 0.11758 0.29928 0.10681 0.32267 " pathEditMode="relative" rAng="0" ptsTypes="aaaa">
                                      <p:cBhvr>
                                        <p:cTn id="39" dur="7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1" y="161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53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57" dur="7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61" dur="7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0677 0.01135 0.033 0.03868 0.04047 0.06879 C 0.04793 0.09891 0.0528 0.14292 0.04498 0.18091 C 0.03717 0.2189 0.00382 0.27287 -0.00695 0.29696 " pathEditMode="relative" rAng="0" ptsTypes="aaaa">
                                      <p:cBhvr>
                                        <p:cTn id="76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4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2484 0.01459 0.12001 0.05466 0.14884 0.08709 C 0.17767 0.11952 0.1596 0.15937 0.17315 0.19504 C 0.1867 0.23071 0.21796 0.27889 0.22977 0.3009 " pathEditMode="relative" rAng="0" ptsTypes="aaaa">
                                      <p:cBhvr>
                                        <p:cTn id="78" dur="7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0" y="150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581E-6 3.78272E-6 C 0.01025 0.01691 0.03543 0.06625 0.06183 0.10146 C 0.08823 0.13667 0.1511 0.17373 0.15857 0.21056 C 0.16603 0.24739 0.11758 0.29928 0.10681 0.32267 " pathEditMode="relative" rAng="0" ptsTypes="aaaa">
                                      <p:cBhvr>
                                        <p:cTn id="80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1" y="161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94" dur="7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98" dur="7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102" dur="7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0677 0.01135 0.033 0.03868 0.04047 0.06879 C 0.04793 0.09891 0.0528 0.14292 0.04498 0.18091 C 0.03717 0.2189 0.00382 0.27287 -0.00695 0.29696 " pathEditMode="relative" rAng="0" ptsTypes="aaaa">
                                      <p:cBhvr>
                                        <p:cTn id="117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4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2482 0.01458 0.12118 0.05231 0.14878 0.08704 C 0.17639 0.12176 0.15416 0.17245 0.16528 0.20903 C 0.17639 0.2456 0.20486 0.28611 0.21528 0.30625 " pathEditMode="relative" rAng="0" ptsTypes="aaaa">
                                      <p:cBhvr>
                                        <p:cTn id="119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C 0.01024 0.0169 0.0368 0.06991 0.0618 0.10139 C 0.0868 0.13287 0.14392 0.15486 0.15 0.18866 C 0.15607 0.22245 0.10868 0.28032 0.09791 0.3044 " pathEditMode="relative" rAng="0" ptsTypes="aaaa">
                                      <p:cBhvr>
                                        <p:cTn id="121" dur="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5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133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137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141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build="allAtOnce"/>
      <p:bldP spid="413" grpId="0" animBg="1"/>
      <p:bldP spid="413" grpId="1" animBg="1"/>
      <p:bldP spid="413" grpId="2" animBg="1"/>
      <p:bldP spid="414" grpId="0" animBg="1"/>
      <p:bldP spid="414" grpId="1" animBg="1"/>
      <p:bldP spid="414" grpId="2" animBg="1"/>
      <p:bldP spid="415" grpId="0" animBg="1"/>
      <p:bldP spid="415" grpId="1" animBg="1"/>
      <p:bldP spid="415" grpId="2" animBg="1"/>
      <p:bldP spid="416" grpId="0" animBg="1"/>
      <p:bldP spid="416" grpId="1" animBg="1"/>
      <p:bldP spid="416" grpId="2" animBg="1"/>
      <p:bldP spid="421" grpId="0" animBg="1"/>
      <p:bldP spid="421" grpId="1" animBg="1"/>
      <p:bldP spid="421" grpId="2" animBg="1"/>
      <p:bldP spid="422" grpId="0" animBg="1"/>
      <p:bldP spid="422" grpId="1" animBg="1"/>
      <p:bldP spid="422" grpId="2" animBg="1"/>
      <p:bldP spid="423" grpId="0" animBg="1"/>
      <p:bldP spid="423" grpId="1" animBg="1"/>
      <p:bldP spid="423" grpId="2" animBg="1"/>
      <p:bldP spid="424" grpId="0" animBg="1"/>
      <p:bldP spid="424" grpId="1" animBg="1"/>
      <p:bldP spid="424" grpId="2" animBg="1"/>
      <p:bldP spid="425" grpId="0" animBg="1"/>
      <p:bldP spid="425" grpId="1" animBg="1"/>
      <p:bldP spid="425" grpId="2" animBg="1"/>
      <p:bldP spid="426" grpId="0" animBg="1"/>
      <p:bldP spid="426" grpId="1" animBg="1"/>
      <p:bldP spid="426" grpId="2" animBg="1"/>
      <p:bldP spid="427" grpId="0" animBg="1"/>
      <p:bldP spid="427" grpId="1" animBg="1"/>
      <p:bldP spid="427" grpId="2" animBg="1"/>
      <p:bldP spid="428" grpId="0" animBg="1"/>
      <p:bldP spid="428" grpId="1" animBg="1"/>
      <p:bldP spid="428" grpId="2" animBg="1"/>
      <p:bldP spid="429" grpId="0" animBg="1"/>
      <p:bldP spid="429" grpId="1" animBg="1"/>
      <p:bldP spid="429" grpId="2" animBg="1"/>
      <p:bldP spid="430" grpId="0" animBg="1"/>
      <p:bldP spid="430" grpId="1" animBg="1"/>
      <p:bldP spid="430" grpId="2" animBg="1"/>
      <p:bldP spid="431" grpId="0" animBg="1"/>
      <p:bldP spid="431" grpId="1" animBg="1"/>
      <p:bldP spid="431" grpId="2" animBg="1"/>
      <p:bldP spid="432" grpId="0" animBg="1"/>
      <p:bldP spid="432" grpId="1" animBg="1"/>
      <p:bldP spid="432" grpId="2" animBg="1"/>
      <p:bldP spid="433" grpId="0" animBg="1"/>
      <p:bldP spid="433" grpId="1" animBg="1"/>
      <p:bldP spid="433" grpId="2" animBg="1"/>
      <p:bldP spid="434" grpId="0" animBg="1"/>
      <p:bldP spid="434" grpId="1" animBg="1"/>
      <p:bldP spid="434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Two fundamental requirements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High fabric utilization</a:t>
            </a:r>
          </a:p>
          <a:p>
            <a:pPr lvl="2"/>
            <a:r>
              <a:rPr lang="en-US" dirty="0" smtClean="0"/>
              <a:t>Good for all traffic, esp. the large flows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Low fabric latency </a:t>
            </a:r>
            <a:r>
              <a:rPr lang="en-US" sz="2200" b="1" dirty="0" smtClean="0">
                <a:solidFill>
                  <a:schemeClr val="accent1"/>
                </a:solidFill>
              </a:rPr>
              <a:t>(propagation + switching)</a:t>
            </a:r>
          </a:p>
          <a:p>
            <a:pPr lvl="2"/>
            <a:r>
              <a:rPr lang="en-US" dirty="0" smtClean="0"/>
              <a:t>Critical for latency-sensitive traffic</a:t>
            </a:r>
            <a:endParaRPr lang="en-US" sz="1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Active area of research</a:t>
            </a:r>
          </a:p>
          <a:p>
            <a:pPr lvl="1"/>
            <a:r>
              <a:rPr lang="en-US" sz="2200" dirty="0" smtClean="0"/>
              <a:t>DCTCP</a:t>
            </a:r>
            <a:r>
              <a:rPr lang="en-US" sz="1800" dirty="0" smtClean="0">
                <a:solidFill>
                  <a:srgbClr val="BD0A12"/>
                </a:solidFill>
              </a:rPr>
              <a:t>[SIGCOMM’10]</a:t>
            </a:r>
            <a:r>
              <a:rPr lang="en-US" dirty="0" smtClean="0"/>
              <a:t>, </a:t>
            </a:r>
            <a:r>
              <a:rPr lang="en-US" sz="2200" dirty="0" smtClean="0"/>
              <a:t>D3</a:t>
            </a:r>
            <a:r>
              <a:rPr lang="en-US" sz="1800" dirty="0" smtClean="0">
                <a:solidFill>
                  <a:srgbClr val="BD0A12"/>
                </a:solidFill>
              </a:rPr>
              <a:t>[SIGCOMM’11]</a:t>
            </a:r>
            <a:endParaRPr lang="en-US" dirty="0" smtClean="0">
              <a:solidFill>
                <a:srgbClr val="BD0A12"/>
              </a:solidFill>
            </a:endParaRPr>
          </a:p>
          <a:p>
            <a:pPr marL="457200" lvl="1" indent="0">
              <a:buNone/>
            </a:pPr>
            <a:r>
              <a:rPr lang="en-US" sz="2200" dirty="0" smtClean="0"/>
              <a:t>   HULL</a:t>
            </a:r>
            <a:r>
              <a:rPr lang="en-US" sz="1800" dirty="0" smtClean="0">
                <a:solidFill>
                  <a:srgbClr val="BD0A12"/>
                </a:solidFill>
              </a:rPr>
              <a:t>[NSDI’11]</a:t>
            </a:r>
            <a:r>
              <a:rPr lang="en-US" dirty="0" smtClean="0"/>
              <a:t>, </a:t>
            </a:r>
            <a:r>
              <a:rPr lang="en-US" sz="2200" dirty="0" smtClean="0"/>
              <a:t>D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TCP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  <a:endParaRPr lang="en-US" dirty="0">
              <a:solidFill>
                <a:srgbClr val="BD0A12"/>
              </a:solidFill>
            </a:endParaRP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PDQ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  <a:r>
              <a:rPr lang="en-US" dirty="0" smtClean="0"/>
              <a:t>, </a:t>
            </a:r>
            <a:r>
              <a:rPr lang="en-US" sz="2200" dirty="0" err="1" smtClean="0"/>
              <a:t>DeTail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</a:p>
          <a:p>
            <a:pPr marL="0" indent="0">
              <a:buNone/>
            </a:pP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4343400"/>
            <a:ext cx="2971800" cy="17133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prstClr val="white"/>
                </a:solidFill>
                <a:latin typeface="Calibri"/>
              </a:rPr>
              <a:t>v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astly improve performance,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ut fairly complex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97"/>
    </mc:Choice>
    <mc:Fallback xmlns="">
      <p:transition xmlns:p14="http://schemas.microsoft.com/office/powerpoint/2010/main" spd="slow" advTm="1127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in 1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648200" y="5562600"/>
            <a:ext cx="4471916" cy="50601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Content Placeholder 2"/>
          <p:cNvSpPr txBox="1">
            <a:spLocks/>
          </p:cNvSpPr>
          <p:nvPr/>
        </p:nvSpPr>
        <p:spPr>
          <a:xfrm>
            <a:off x="457199" y="1828800"/>
            <a:ext cx="8686801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Packets </a:t>
            </a:r>
            <a:r>
              <a:rPr lang="en-US" sz="2400" dirty="0">
                <a:solidFill>
                  <a:srgbClr val="4F81BD"/>
                </a:solidFill>
              </a:rPr>
              <a:t>carry a </a:t>
            </a:r>
            <a:r>
              <a:rPr lang="en-US" sz="2400" dirty="0" smtClean="0">
                <a:solidFill>
                  <a:srgbClr val="4F81BD"/>
                </a:solidFill>
              </a:rPr>
              <a:t>single priority #</a:t>
            </a:r>
            <a:endParaRPr lang="en-US" sz="2400" dirty="0">
              <a:solidFill>
                <a:srgbClr val="4F81B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>
                <a:solidFill>
                  <a:prstClr val="black"/>
                </a:solidFill>
              </a:rPr>
              <a:t>e.g., </a:t>
            </a:r>
            <a:r>
              <a:rPr lang="en-US" sz="2200" b="0" dirty="0" err="1" smtClean="0">
                <a:solidFill>
                  <a:prstClr val="black"/>
                </a:solidFill>
              </a:rPr>
              <a:t>prio</a:t>
            </a:r>
            <a:r>
              <a:rPr lang="en-US" sz="2200" b="0" dirty="0" smtClean="0">
                <a:solidFill>
                  <a:prstClr val="black"/>
                </a:solidFill>
              </a:rPr>
              <a:t> = remaining </a:t>
            </a:r>
            <a:r>
              <a:rPr lang="en-US" sz="2200" b="0" dirty="0">
                <a:solidFill>
                  <a:prstClr val="black"/>
                </a:solidFill>
              </a:rPr>
              <a:t>flow size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solidFill>
                <a:srgbClr val="C0504D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err="1" smtClean="0">
                <a:solidFill>
                  <a:srgbClr val="4F81BD"/>
                </a:solidFill>
                <a:latin typeface="Verdana"/>
                <a:cs typeface="Verdana"/>
              </a:rPr>
              <a:t>pFabric</a:t>
            </a:r>
            <a:r>
              <a:rPr lang="en-US" sz="2400" dirty="0" smtClean="0">
                <a:solidFill>
                  <a:srgbClr val="4F81BD"/>
                </a:solidFill>
                <a:latin typeface="Verdana"/>
                <a:cs typeface="Verdana"/>
              </a:rPr>
              <a:t> Switches </a:t>
            </a: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Very small buffers (e.g., 10-20KB)</a:t>
            </a:r>
            <a:endParaRPr lang="en-US" sz="22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 fontAlgn="auto">
              <a:spcAft>
                <a:spcPts val="0"/>
              </a:spcAft>
            </a:pPr>
            <a:endParaRPr lang="en-US" sz="300" dirty="0">
              <a:solidFill>
                <a:prstClr val="black"/>
              </a:solidFill>
              <a:latin typeface="Verdana"/>
              <a:cs typeface="Verdana"/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>
                <a:solidFill>
                  <a:prstClr val="black"/>
                </a:solidFill>
                <a:latin typeface="Verdana"/>
                <a:cs typeface="Verdana"/>
              </a:rPr>
              <a:t>Send </a:t>
            </a: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highest priority / drop lowest priority </a:t>
            </a:r>
            <a:r>
              <a:rPr lang="en-US" sz="2200" b="0" dirty="0" err="1" smtClean="0">
                <a:solidFill>
                  <a:prstClr val="black"/>
                </a:solidFill>
                <a:latin typeface="Verdana"/>
                <a:cs typeface="Verdana"/>
              </a:rPr>
              <a:t>pkts</a:t>
            </a:r>
            <a:endParaRPr lang="en-US" sz="22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err="1" smtClean="0">
                <a:solidFill>
                  <a:srgbClr val="4F81BD"/>
                </a:solidFill>
                <a:latin typeface="Verdana"/>
                <a:cs typeface="Verdana"/>
              </a:rPr>
              <a:t>pFabric</a:t>
            </a:r>
            <a:r>
              <a:rPr lang="en-US" sz="2400" dirty="0" smtClean="0">
                <a:solidFill>
                  <a:srgbClr val="4F81BD"/>
                </a:solidFill>
                <a:latin typeface="Verdana"/>
                <a:cs typeface="Verdana"/>
              </a:rPr>
              <a:t> Hosts</a:t>
            </a:r>
            <a:endParaRPr lang="en-US" sz="2400" dirty="0">
              <a:solidFill>
                <a:srgbClr val="4F81BD"/>
              </a:solidFill>
              <a:latin typeface="Verdana"/>
              <a:cs typeface="Verdana"/>
            </a:endParaRPr>
          </a:p>
          <a:p>
            <a:pPr algn="ctr" fontAlgn="auto">
              <a:spcAft>
                <a:spcPts val="0"/>
              </a:spcAft>
            </a:pPr>
            <a:endParaRPr lang="en-US" sz="300" dirty="0">
              <a:solidFill>
                <a:prstClr val="black"/>
              </a:solidFill>
              <a:latin typeface="Verdana"/>
              <a:cs typeface="Verdana"/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Send/retransmit aggressively</a:t>
            </a: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Minimal rate control: just prevent congestion collapse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01"/>
    </mc:Choice>
    <mc:Fallback xmlns="">
      <p:transition xmlns:p14="http://schemas.microsoft.com/office/powerpoint/2010/main" spd="slow" advTm="909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5" name="Slide Number Placeholder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6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843"/>
    </mc:Choice>
    <mc:Fallback xmlns="">
      <p:transition xmlns:p14="http://schemas.microsoft.com/office/powerpoint/2010/main" spd="slow" advClick="0" advTm="178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66"/>
    </mc:Choice>
    <mc:Fallback xmlns="">
      <p:transition xmlns:p14="http://schemas.microsoft.com/office/powerpoint/2010/main" spd="slow" advClick="0" advTm="9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3"/>
          <p:cNvGrpSpPr/>
          <p:nvPr/>
        </p:nvGrpSpPr>
        <p:grpSpPr>
          <a:xfrm>
            <a:off x="4636321" y="1826677"/>
            <a:ext cx="3059879" cy="4193123"/>
            <a:chOff x="4636321" y="1826677"/>
            <a:chExt cx="3059879" cy="4193123"/>
          </a:xfrm>
        </p:grpSpPr>
        <p:sp>
          <p:nvSpPr>
            <p:cNvPr id="116" name="Rectangle 115"/>
            <p:cNvSpPr/>
            <p:nvPr/>
          </p:nvSpPr>
          <p:spPr>
            <a:xfrm rot="16200000" flipH="1">
              <a:off x="7323440" y="18370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>
              <a:stCxn id="116" idx="0"/>
            </p:cNvCxnSpPr>
            <p:nvPr/>
          </p:nvCxnSpPr>
          <p:spPr>
            <a:xfrm rot="16200000" flipH="1" flipV="1">
              <a:off x="6650390" y="17872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 rot="16200000" flipH="1">
              <a:off x="7323440" y="22942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 flipH="1">
              <a:off x="7323440" y="27514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9" name="Straight Connector 128"/>
            <p:cNvCxnSpPr>
              <a:stCxn id="127" idx="0"/>
            </p:cNvCxnSpPr>
            <p:nvPr/>
          </p:nvCxnSpPr>
          <p:spPr>
            <a:xfrm rot="16200000" flipV="1">
              <a:off x="6874216" y="20158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8" idx="0"/>
            </p:cNvCxnSpPr>
            <p:nvPr/>
          </p:nvCxnSpPr>
          <p:spPr>
            <a:xfrm rot="16200000" flipV="1">
              <a:off x="6645616" y="22444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 rot="16200000" flipH="1">
              <a:off x="7323440" y="3286963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132" name="Straight Connector 131"/>
            <p:cNvCxnSpPr>
              <a:stCxn id="131" idx="0"/>
            </p:cNvCxnSpPr>
            <p:nvPr/>
          </p:nvCxnSpPr>
          <p:spPr>
            <a:xfrm rot="16200000" flipH="1" flipV="1">
              <a:off x="6651451" y="3236113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 rot="16200000" flipH="1">
              <a:off x="7323440" y="37441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16200000" flipH="1">
              <a:off x="7323440" y="42013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5" name="Straight Connector 134"/>
            <p:cNvCxnSpPr>
              <a:stCxn id="133" idx="0"/>
            </p:cNvCxnSpPr>
            <p:nvPr/>
          </p:nvCxnSpPr>
          <p:spPr>
            <a:xfrm rot="16200000" flipV="1">
              <a:off x="6873154" y="3464713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4" idx="0"/>
            </p:cNvCxnSpPr>
            <p:nvPr/>
          </p:nvCxnSpPr>
          <p:spPr>
            <a:xfrm rot="16200000" flipV="1">
              <a:off x="6644554" y="3693313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Rectangle 141"/>
            <p:cNvSpPr/>
            <p:nvPr/>
          </p:nvSpPr>
          <p:spPr>
            <a:xfrm rot="16200000" flipH="1">
              <a:off x="7323439" y="47326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traight Connector 142"/>
            <p:cNvCxnSpPr>
              <a:stCxn id="142" idx="0"/>
            </p:cNvCxnSpPr>
            <p:nvPr/>
          </p:nvCxnSpPr>
          <p:spPr>
            <a:xfrm rot="16200000" flipH="1" flipV="1">
              <a:off x="6650389" y="46828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 rot="16200000" flipH="1">
              <a:off x="7323439" y="51898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 rot="16200000" flipH="1">
              <a:off x="7323439" y="56470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6" name="Straight Connector 145"/>
            <p:cNvCxnSpPr>
              <a:stCxn id="144" idx="0"/>
            </p:cNvCxnSpPr>
            <p:nvPr/>
          </p:nvCxnSpPr>
          <p:spPr>
            <a:xfrm rot="16200000" flipV="1">
              <a:off x="6874215" y="49114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5" idx="0"/>
            </p:cNvCxnSpPr>
            <p:nvPr/>
          </p:nvCxnSpPr>
          <p:spPr>
            <a:xfrm rot="16200000" flipV="1">
              <a:off x="6645615" y="51400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 rot="16200000" flipH="1">
              <a:off x="5974294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3" name="Group 352"/>
          <p:cNvGrpSpPr/>
          <p:nvPr/>
        </p:nvGrpSpPr>
        <p:grpSpPr>
          <a:xfrm>
            <a:off x="1246983" y="1826677"/>
            <a:ext cx="3059877" cy="4193123"/>
            <a:chOff x="1399382" y="1978991"/>
            <a:chExt cx="3059877" cy="4193123"/>
          </a:xfrm>
        </p:grpSpPr>
        <p:grpSp>
          <p:nvGrpSpPr>
            <p:cNvPr id="256" name="Group 255"/>
            <p:cNvGrpSpPr/>
            <p:nvPr/>
          </p:nvGrpSpPr>
          <p:grpSpPr>
            <a:xfrm>
              <a:off x="2599978" y="2666914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1399382" y="1978991"/>
              <a:ext cx="362398" cy="4193123"/>
              <a:chOff x="1246982" y="1826591"/>
              <a:chExt cx="362398" cy="4193123"/>
            </a:xfrm>
          </p:grpSpPr>
          <p:sp>
            <p:nvSpPr>
              <p:cNvPr id="267" name="Rectangle 266"/>
              <p:cNvSpPr/>
              <p:nvPr/>
            </p:nvSpPr>
            <p:spPr>
              <a:xfrm rot="5400000">
                <a:off x="1236619" y="18369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H1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5400000">
                <a:off x="1236619" y="22941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H2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5400000">
                <a:off x="1236619" y="27513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H3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5400000">
                <a:off x="1236619" y="3286877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H4</a:t>
                </a:r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5400000">
                <a:off x="1236619" y="37440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H5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5400000">
                <a:off x="1236619" y="42012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H6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5400000">
                <a:off x="1236620" y="47325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H7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5400000">
                <a:off x="1236620" y="51897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H8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 rot="5400000">
                <a:off x="1236620" y="56469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H9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1761779" y="2170553"/>
              <a:ext cx="914401" cy="3810000"/>
              <a:chOff x="1609379" y="2018153"/>
              <a:chExt cx="914401" cy="3810000"/>
            </a:xfrm>
          </p:grpSpPr>
          <p:cxnSp>
            <p:nvCxnSpPr>
              <p:cNvPr id="277" name="Straight Connector 276"/>
              <p:cNvCxnSpPr>
                <a:stCxn id="267" idx="0"/>
              </p:cNvCxnSpPr>
              <p:nvPr/>
            </p:nvCxnSpPr>
            <p:spPr>
              <a:xfrm rot="5400000" flipV="1">
                <a:off x="1840366" y="17871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68" idx="0"/>
              </p:cNvCxnSpPr>
              <p:nvPr/>
            </p:nvCxnSpPr>
            <p:spPr>
              <a:xfrm rot="5400000" flipH="1" flipV="1">
                <a:off x="2064192" y="20157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stCxn id="269" idx="0"/>
              </p:cNvCxnSpPr>
              <p:nvPr/>
            </p:nvCxnSpPr>
            <p:spPr>
              <a:xfrm rot="5400000" flipH="1" flipV="1">
                <a:off x="1835592" y="22443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0" idx="0"/>
              </p:cNvCxnSpPr>
              <p:nvPr/>
            </p:nvCxnSpPr>
            <p:spPr>
              <a:xfrm rot="5400000" flipV="1">
                <a:off x="1841427" y="3236027"/>
                <a:ext cx="450303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71" idx="0"/>
              </p:cNvCxnSpPr>
              <p:nvPr/>
            </p:nvCxnSpPr>
            <p:spPr>
              <a:xfrm rot="5400000" flipH="1" flipV="1">
                <a:off x="2063130" y="3464627"/>
                <a:ext cx="68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72" idx="0"/>
              </p:cNvCxnSpPr>
              <p:nvPr/>
            </p:nvCxnSpPr>
            <p:spPr>
              <a:xfrm rot="5400000" flipH="1" flipV="1">
                <a:off x="1834530" y="3693227"/>
                <a:ext cx="4640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73" idx="0"/>
              </p:cNvCxnSpPr>
              <p:nvPr/>
            </p:nvCxnSpPr>
            <p:spPr>
              <a:xfrm rot="5400000" flipV="1">
                <a:off x="1840367" y="46827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74" idx="0"/>
              </p:cNvCxnSpPr>
              <p:nvPr/>
            </p:nvCxnSpPr>
            <p:spPr>
              <a:xfrm rot="5400000" flipH="1" flipV="1">
                <a:off x="2064193" y="49113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75" idx="0"/>
              </p:cNvCxnSpPr>
              <p:nvPr/>
            </p:nvCxnSpPr>
            <p:spPr>
              <a:xfrm rot="5400000" flipH="1" flipV="1">
                <a:off x="1835593" y="51399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510679" y="2172310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9169" y="3808905"/>
                <a:ext cx="978209" cy="243008"/>
                <a:chOff x="5220661" y="367570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2447578" y="2514514"/>
            <a:ext cx="1859281" cy="2871458"/>
            <a:chOff x="2447578" y="2514514"/>
            <a:chExt cx="1859281" cy="287145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V="1">
              <a:off x="3034319" y="19277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V="1">
              <a:off x="2615219" y="2346873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196119" y="2765973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034319" y="26135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3301019" y="3032673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V="1">
              <a:off x="2881919" y="3451773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2" idx="0"/>
            </p:cNvCxnSpPr>
            <p:nvPr/>
          </p:nvCxnSpPr>
          <p:spPr>
            <a:xfrm rot="5400000" flipH="1" flipV="1">
              <a:off x="2296245" y="3375358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730927" y="3795021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2" idx="0"/>
            </p:cNvCxnSpPr>
            <p:nvPr/>
          </p:nvCxnSpPr>
          <p:spPr>
            <a:xfrm rot="5400000" flipH="1" flipV="1">
              <a:off x="3134445" y="4213558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1237802" y="1826591"/>
            <a:ext cx="362398" cy="4193123"/>
            <a:chOff x="1246982" y="1826591"/>
            <a:chExt cx="362398" cy="4193123"/>
          </a:xfrm>
        </p:grpSpPr>
        <p:sp>
          <p:nvSpPr>
            <p:cNvPr id="7" name="Rectangle 6"/>
            <p:cNvSpPr/>
            <p:nvPr/>
          </p:nvSpPr>
          <p:spPr>
            <a:xfrm rot="5400000">
              <a:off x="1236619" y="18369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236619" y="22941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236619" y="27513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236619" y="3286877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1236619" y="37440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236619" y="42012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1236620" y="47325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236620" y="51897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1236620" y="56469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600199" y="2018153"/>
            <a:ext cx="914401" cy="3810000"/>
            <a:chOff x="1600199" y="2018153"/>
            <a:chExt cx="914401" cy="3810000"/>
          </a:xfrm>
        </p:grpSpPr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rot="5400000" flipV="1">
              <a:off x="183118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rot="5400000" flipH="1" flipV="1">
              <a:off x="205501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rot="5400000" flipH="1" flipV="1">
              <a:off x="182641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rot="5400000" flipV="1">
              <a:off x="183224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rot="5400000" flipH="1" flipV="1">
              <a:off x="205395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rot="5400000" flipH="1" flipV="1">
              <a:off x="182535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rot="5400000" flipV="1">
              <a:off x="183118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rot="5400000" flipH="1" flipV="1">
              <a:off x="205501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rot="5400000" flipH="1" flipV="1">
              <a:off x="182641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2358279" y="2019910"/>
            <a:ext cx="251499" cy="3810492"/>
            <a:chOff x="2358279" y="2019910"/>
            <a:chExt cx="251499" cy="3810492"/>
          </a:xfrm>
        </p:grpSpPr>
        <p:grpSp>
          <p:nvGrpSpPr>
            <p:cNvPr id="29" name="Group 28"/>
            <p:cNvGrpSpPr/>
            <p:nvPr/>
          </p:nvGrpSpPr>
          <p:grpSpPr>
            <a:xfrm rot="5400000">
              <a:off x="1999169" y="2387511"/>
              <a:ext cx="978209" cy="243008"/>
              <a:chOff x="5220661" y="3675707"/>
              <a:chExt cx="978209" cy="24300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rot="5400000">
              <a:off x="1999169" y="3808905"/>
              <a:ext cx="978209" cy="243008"/>
              <a:chOff x="5220661" y="3675707"/>
              <a:chExt cx="978209" cy="2430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/>
            <p:cNvGrpSpPr/>
            <p:nvPr/>
          </p:nvGrpSpPr>
          <p:grpSpPr>
            <a:xfrm rot="5400000">
              <a:off x="1990678" y="5219794"/>
              <a:ext cx="978209" cy="243008"/>
              <a:chOff x="5220661" y="3675707"/>
              <a:chExt cx="978209" cy="2430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 rot="5400000">
            <a:off x="4207127" y="2829408"/>
            <a:ext cx="545969" cy="678181"/>
            <a:chOff x="1027560" y="1988818"/>
            <a:chExt cx="545969" cy="678181"/>
          </a:xfrm>
        </p:grpSpPr>
        <p:sp>
          <p:nvSpPr>
            <p:cNvPr id="111" name="Cube 11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4203206" y="3692743"/>
            <a:ext cx="545969" cy="678181"/>
            <a:chOff x="1027560" y="1988818"/>
            <a:chExt cx="545969" cy="678181"/>
          </a:xfrm>
        </p:grpSpPr>
        <p:sp>
          <p:nvSpPr>
            <p:cNvPr id="65" name="Cube 64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4190085" y="4569439"/>
            <a:ext cx="545969" cy="678181"/>
            <a:chOff x="1027560" y="1988818"/>
            <a:chExt cx="545969" cy="678181"/>
          </a:xfrm>
        </p:grpSpPr>
        <p:sp>
          <p:nvSpPr>
            <p:cNvPr id="61" name="Cube 6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7" name="TextBox 356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6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"/>
    </mc:Choice>
    <mc:Fallback xmlns="">
      <p:transition xmlns:p14="http://schemas.microsoft.com/office/powerpoint/2010/main" spd="slow" advTm="52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6875 0.005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7856E-6 L 0.43663 0.005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06E-6 L 0.51563 0.005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4508E-6 L 0.23906 0.0018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59" name="Rectangle 358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60" name="Straight Connector 359"/>
          <p:cNvCxnSpPr>
            <a:stCxn id="359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2" name="Rectangle 361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3" name="Straight Connector 362"/>
          <p:cNvCxnSpPr>
            <a:stCxn id="361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62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Rectangle 364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cxnSp>
        <p:nvCxnSpPr>
          <p:cNvPr id="366" name="Straight Connector 365"/>
          <p:cNvCxnSpPr>
            <a:stCxn id="365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8" name="Rectangle 367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9" name="Straight Connector 368"/>
          <p:cNvCxnSpPr>
            <a:stCxn id="367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8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Rectangle 370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72" name="Straight Connector 371"/>
          <p:cNvCxnSpPr>
            <a:stCxn id="371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Rectangle 372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4" name="Rectangle 373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5" name="Straight Connector 374"/>
          <p:cNvCxnSpPr>
            <a:stCxn id="373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74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Rectangle 37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8" name="Rectangle 37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9" name="Rectangle 37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0" name="Rectangle 37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381" name="Rectangle 38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2" name="Rectangle 38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3" name="Rectangle 38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4" name="Rectangle 38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5" name="Rectangle 38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6" name="Group 38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387" name="Straight Connector 386"/>
            <p:cNvCxnSpPr>
              <a:stCxn id="37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7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7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8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8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8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8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8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397" name="Straight Arrow Connector 396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438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438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ectangle 404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Rectangle 425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2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7" name="Straight Arrow Connector 446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4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9" name="Group 468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549" name="Straight Arrow Connector 548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Arrow Connector 549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Arrow Connector 551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Arrow Connector 552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Arrow Connector 553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Arrow Connector 554"/>
              <p:cNvCxnSpPr>
                <a:stCxn id="498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Arrow Connector 555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/>
              <p:cNvCxnSpPr>
                <a:stCxn id="498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0" name="Group 469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483" name="Group 482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528" name="Rectangle 527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4" name="Group 483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507" name="Rectangle 506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5" name="Group 484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486" name="Rectangle 485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48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71" name="Cube 47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8" name="Rectangle 557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0" name="Group 32"/>
          <p:cNvGrpSpPr/>
          <p:nvPr/>
        </p:nvGrpSpPr>
        <p:grpSpPr>
          <a:xfrm>
            <a:off x="2624792" y="2649400"/>
            <a:ext cx="3604331" cy="2504835"/>
            <a:chOff x="1040728" y="3511051"/>
            <a:chExt cx="2777155" cy="1642242"/>
          </a:xfrm>
          <a:effectLst/>
        </p:grpSpPr>
        <p:sp>
          <p:nvSpPr>
            <p:cNvPr id="561" name="Freeform 560"/>
            <p:cNvSpPr/>
            <p:nvPr/>
          </p:nvSpPr>
          <p:spPr>
            <a:xfrm>
              <a:off x="1040728" y="3511051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2" name="Freeform 561"/>
            <p:cNvSpPr/>
            <p:nvPr/>
          </p:nvSpPr>
          <p:spPr>
            <a:xfrm flipH="1" flipV="1">
              <a:off x="2411547" y="4311599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3" name="Freeform 562"/>
            <p:cNvSpPr/>
            <p:nvPr/>
          </p:nvSpPr>
          <p:spPr>
            <a:xfrm flipH="1">
              <a:off x="2433736" y="3534367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4" name="Freeform 563"/>
            <p:cNvSpPr/>
            <p:nvPr/>
          </p:nvSpPr>
          <p:spPr>
            <a:xfrm flipV="1">
              <a:off x="1062916" y="4334915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5" name="Rectangle 56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Rectangle 565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67" name="Group 566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568" name="Group 567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58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9" name="Rectangle 568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0" name="Rectangle 569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1" name="Rectangle 570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2" name="Rectangle 571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3" name="Rectangle 572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5" name="Rectangle 574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6" name="Rectangle 575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7" name="Rectangle 576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8" name="Rectangle 577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9" name="Rectangle 578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0" name="Rectangle 579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1" name="Rectangle 580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2" name="Rectangle 581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595" name="Freeform 594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599" name="Group 598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608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9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1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2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8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0" name="Rectangle 599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1" name="Rectangle 600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2" name="Rectangle 601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3" name="Rectangle 602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4" name="Rectangle 603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5" name="Rectangle 604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9" name="Rectangle 618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Rectangle 619"/>
          <p:cNvSpPr/>
          <p:nvPr/>
        </p:nvSpPr>
        <p:spPr>
          <a:xfrm>
            <a:off x="1236422" y="4644428"/>
            <a:ext cx="373586" cy="50699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21" name="Group 620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622" name="Freeform 621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625" name="TextBox 624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9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57"/>
    </mc:Choice>
    <mc:Fallback xmlns="">
      <p:transition xmlns:p14="http://schemas.microsoft.com/office/powerpoint/2010/main" spd="slow" advTm="528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 animBg="1"/>
      <p:bldP spid="565" grpId="0" animBg="1"/>
      <p:bldP spid="566" grpId="0" animBg="1"/>
      <p:bldP spid="619" grpId="0" animBg="1"/>
      <p:bldP spid="620" grpId="0" animBg="1"/>
      <p:bldP spid="62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>
            <a:stCxn id="116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9" name="Straight Connector 128"/>
          <p:cNvCxnSpPr>
            <a:stCxn id="127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8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cxnSp>
        <p:nvCxnSpPr>
          <p:cNvPr id="132" name="Straight Connector 131"/>
          <p:cNvCxnSpPr>
            <a:stCxn id="131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5" name="Straight Connector 134"/>
          <p:cNvCxnSpPr>
            <a:stCxn id="133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4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Connector 142"/>
          <p:cNvCxnSpPr>
            <a:stCxn id="142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6" name="Straight Connector 145"/>
          <p:cNvCxnSpPr>
            <a:stCxn id="144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5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26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0" name="Rectangle 26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271" name="Rectangle 27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2" name="Rectangle 27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3" name="Rectangle 27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5" name="Rectangle 27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277" name="Straight Connector 276"/>
            <p:cNvCxnSpPr>
              <a:stCxn id="26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6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6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7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7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7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7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7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7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Rectangle 148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oup 255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1" name="Cube 11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Cube 6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Cube 60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5" name="Rectangle 354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227" name="Group 226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366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0" name="Rectangle 389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231" name="Freeform 230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408" name="Group 407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42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9" name="Rectangle 408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4" name="Rectangle 433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436" name="Freeform 435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9" name="TextBox 438"/>
          <p:cNvSpPr txBox="1"/>
          <p:nvPr/>
        </p:nvSpPr>
        <p:spPr>
          <a:xfrm>
            <a:off x="4572000" y="457200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Objective?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Minimize </a:t>
            </a:r>
            <a:r>
              <a:rPr lang="en-US" sz="2400" b="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b="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vg</a:t>
            </a: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FCT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461760" y="200686"/>
            <a:ext cx="3424440" cy="14757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 transport = Flow scheduling on giant switch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905000" y="2407450"/>
            <a:ext cx="4971603" cy="4214747"/>
            <a:chOff x="1905000" y="2407450"/>
            <a:chExt cx="4971603" cy="4214747"/>
          </a:xfrm>
        </p:grpSpPr>
        <p:cxnSp>
          <p:nvCxnSpPr>
            <p:cNvPr id="246" name="Straight Arrow Connector 245"/>
            <p:cNvCxnSpPr/>
            <p:nvPr/>
          </p:nvCxnSpPr>
          <p:spPr>
            <a:xfrm flipH="1" flipV="1">
              <a:off x="2066581" y="2970592"/>
              <a:ext cx="1133820" cy="28206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 flipH="1" flipV="1">
              <a:off x="1905000" y="5168586"/>
              <a:ext cx="1295400" cy="6342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 flipV="1">
              <a:off x="5546035" y="2407450"/>
              <a:ext cx="1235765" cy="33954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V="1">
              <a:off x="5565962" y="4299775"/>
              <a:ext cx="1310641" cy="14914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 flipV="1">
              <a:off x="5565962" y="5293845"/>
              <a:ext cx="1215838" cy="5090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2572197" y="5791200"/>
              <a:ext cx="3828603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en-US" sz="2400" b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ngress &amp; egress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capacity constraints</a:t>
              </a:r>
              <a:endParaRPr lang="en-US" sz="2400" b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4" name="TextBox 353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9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60"/>
    </mc:Choice>
    <mc:Fallback xmlns="">
      <p:transition xmlns:p14="http://schemas.microsoft.com/office/powerpoint/2010/main" spd="slow" advTm="978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“Ideal” Flow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is NP-hard </a:t>
            </a:r>
            <a:r>
              <a:rPr lang="en-US" b="1" dirty="0" smtClean="0">
                <a:sym typeface="Wingdings" pitchFamily="2" charset="2"/>
              </a:rPr>
              <a:t></a:t>
            </a:r>
            <a:r>
              <a:rPr lang="en-US" dirty="0" smtClean="0"/>
              <a:t> [Bar-</a:t>
            </a:r>
            <a:r>
              <a:rPr lang="en-US" dirty="0" err="1" smtClean="0"/>
              <a:t>Noy</a:t>
            </a:r>
            <a:r>
              <a:rPr lang="en-US" dirty="0" smtClean="0"/>
              <a:t> et al.]</a:t>
            </a:r>
          </a:p>
          <a:p>
            <a:pPr lvl="1"/>
            <a:r>
              <a:rPr lang="en-US" dirty="0" smtClean="0"/>
              <a:t>Simple greedy algorithm: </a:t>
            </a:r>
            <a:r>
              <a:rPr lang="en-US" b="1" dirty="0" smtClean="0">
                <a:solidFill>
                  <a:srgbClr val="BD0A12"/>
                </a:solidFill>
              </a:rPr>
              <a:t>2-approximation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524000" y="3044651"/>
            <a:ext cx="5640301" cy="2898949"/>
            <a:chOff x="1524000" y="3044651"/>
            <a:chExt cx="5640301" cy="2898949"/>
          </a:xfrm>
        </p:grpSpPr>
        <p:grpSp>
          <p:nvGrpSpPr>
            <p:cNvPr id="75" name="Group 74"/>
            <p:cNvGrpSpPr/>
            <p:nvPr/>
          </p:nvGrpSpPr>
          <p:grpSpPr>
            <a:xfrm>
              <a:off x="5934629" y="5358578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947828" y="4368562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954427" y="3378545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3022773" y="3535161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3017095" y="3135486"/>
              <a:ext cx="5678" cy="8201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1904369" y="3407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>
              <a:off x="1529675" y="313548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1904369" y="3667523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3022773" y="4531757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3017095" y="4132080"/>
              <a:ext cx="2839" cy="8071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1537183" y="493921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1904369" y="4399397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>
              <a:off x="1529675" y="4132080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1904369" y="4664118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>
              <a:off x="3017095" y="552835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>
              <a:off x="3017095" y="5120890"/>
              <a:ext cx="0" cy="8227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>
              <a:off x="1525156" y="5935814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45"/>
            <p:cNvSpPr>
              <a:spLocks/>
            </p:cNvSpPr>
            <p:nvPr/>
          </p:nvSpPr>
          <p:spPr bwMode="auto">
            <a:xfrm>
              <a:off x="1898694" y="5395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1524000" y="512867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47"/>
            <p:cNvSpPr>
              <a:spLocks/>
            </p:cNvSpPr>
            <p:nvPr/>
          </p:nvSpPr>
          <p:spPr bwMode="auto">
            <a:xfrm>
              <a:off x="1905000" y="5660714"/>
              <a:ext cx="1112726" cy="2596"/>
            </a:xfrm>
            <a:custGeom>
              <a:avLst/>
              <a:gdLst>
                <a:gd name="T0" fmla="*/ 392 w 392"/>
                <a:gd name="T1" fmla="*/ 1 h 1"/>
                <a:gd name="T2" fmla="*/ 0 w 392"/>
                <a:gd name="T3" fmla="*/ 0 h 1"/>
                <a:gd name="T4" fmla="*/ 0 60000 65536"/>
                <a:gd name="T5" fmla="*/ 0 60000 65536"/>
                <a:gd name="T6" fmla="*/ 0 w 392"/>
                <a:gd name="T7" fmla="*/ 0 h 1"/>
                <a:gd name="T8" fmla="*/ 392 w 3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2" h="1">
                  <a:moveTo>
                    <a:pt x="392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 Box 48"/>
            <p:cNvSpPr txBox="1">
              <a:spLocks noChangeArrowheads="1"/>
            </p:cNvSpPr>
            <p:nvPr/>
          </p:nvSpPr>
          <p:spPr bwMode="auto">
            <a:xfrm>
              <a:off x="3011416" y="3044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1" name="Text Box 49"/>
            <p:cNvSpPr txBox="1">
              <a:spLocks noChangeArrowheads="1"/>
            </p:cNvSpPr>
            <p:nvPr/>
          </p:nvSpPr>
          <p:spPr bwMode="auto">
            <a:xfrm>
              <a:off x="3011416" y="4038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2" name="Text Box 53"/>
            <p:cNvSpPr txBox="1">
              <a:spLocks noChangeArrowheads="1"/>
            </p:cNvSpPr>
            <p:nvPr/>
          </p:nvSpPr>
          <p:spPr bwMode="auto">
            <a:xfrm>
              <a:off x="3011416" y="4985936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3432799" y="3161440"/>
              <a:ext cx="2696881" cy="26445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Line 30"/>
            <p:cNvSpPr>
              <a:spLocks noChangeShapeType="1"/>
            </p:cNvSpPr>
            <p:nvPr/>
          </p:nvSpPr>
          <p:spPr bwMode="auto">
            <a:xfrm>
              <a:off x="6619291" y="354837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Line 36"/>
            <p:cNvSpPr>
              <a:spLocks noChangeShapeType="1"/>
            </p:cNvSpPr>
            <p:nvPr/>
          </p:nvSpPr>
          <p:spPr bwMode="auto">
            <a:xfrm>
              <a:off x="6619291" y="4544969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Line 42"/>
            <p:cNvSpPr>
              <a:spLocks noChangeShapeType="1"/>
            </p:cNvSpPr>
            <p:nvPr/>
          </p:nvSpPr>
          <p:spPr bwMode="auto">
            <a:xfrm>
              <a:off x="6613613" y="5541564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Text Box 48"/>
            <p:cNvSpPr txBox="1">
              <a:spLocks noChangeArrowheads="1"/>
            </p:cNvSpPr>
            <p:nvPr/>
          </p:nvSpPr>
          <p:spPr bwMode="auto">
            <a:xfrm>
              <a:off x="6594275" y="308750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6" name="Text Box 49"/>
            <p:cNvSpPr txBox="1">
              <a:spLocks noChangeArrowheads="1"/>
            </p:cNvSpPr>
            <p:nvPr/>
          </p:nvSpPr>
          <p:spPr bwMode="auto">
            <a:xfrm>
              <a:off x="6594275" y="4089974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7" name="Text Box 53"/>
            <p:cNvSpPr txBox="1">
              <a:spLocks noChangeArrowheads="1"/>
            </p:cNvSpPr>
            <p:nvPr/>
          </p:nvSpPr>
          <p:spPr bwMode="auto">
            <a:xfrm>
              <a:off x="6583941" y="507112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0" name="Line 32"/>
            <p:cNvSpPr>
              <a:spLocks noChangeShapeType="1"/>
            </p:cNvSpPr>
            <p:nvPr/>
          </p:nvSpPr>
          <p:spPr bwMode="auto">
            <a:xfrm>
              <a:off x="1534008" y="394675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9" name="Rectangle 158"/>
          <p:cNvSpPr/>
          <p:nvPr/>
        </p:nvSpPr>
        <p:spPr>
          <a:xfrm rot="5400000">
            <a:off x="2788447" y="3179140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/>
          <p:cNvSpPr/>
          <p:nvPr/>
        </p:nvSpPr>
        <p:spPr>
          <a:xfrm rot="5400000">
            <a:off x="2608604" y="3178391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 rot="5400000">
            <a:off x="2797791" y="3717292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/>
          <p:cNvSpPr/>
          <p:nvPr/>
        </p:nvSpPr>
        <p:spPr>
          <a:xfrm rot="5400000">
            <a:off x="2622531" y="3717293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/>
          <p:cNvSpPr/>
          <p:nvPr/>
        </p:nvSpPr>
        <p:spPr>
          <a:xfrm rot="5400000">
            <a:off x="2424113" y="3181934"/>
            <a:ext cx="261450" cy="169537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 rot="5400000">
            <a:off x="2248853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 rot="5400000">
            <a:off x="2077941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/>
          <p:cNvSpPr/>
          <p:nvPr/>
        </p:nvSpPr>
        <p:spPr>
          <a:xfrm rot="5400000">
            <a:off x="1902681" y="3181936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Rectangle 171"/>
          <p:cNvSpPr/>
          <p:nvPr/>
        </p:nvSpPr>
        <p:spPr>
          <a:xfrm rot="5400000">
            <a:off x="2791625" y="4445797"/>
            <a:ext cx="263967" cy="17116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1985142" y="4399398"/>
            <a:ext cx="852882" cy="264344"/>
            <a:chOff x="1985142" y="4399398"/>
            <a:chExt cx="852882" cy="264344"/>
          </a:xfrm>
        </p:grpSpPr>
        <p:sp>
          <p:nvSpPr>
            <p:cNvPr id="173" name="Rectangle 172"/>
            <p:cNvSpPr/>
            <p:nvPr/>
          </p:nvSpPr>
          <p:spPr>
            <a:xfrm rot="5400000">
              <a:off x="2620456" y="4446173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2447913" y="4445798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5400000">
              <a:off x="2276744" y="4446174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 rot="5400000">
              <a:off x="2109911" y="4445799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 rot="5400000">
              <a:off x="1938742" y="4446175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 rot="5400000">
            <a:off x="2799063" y="5175658"/>
            <a:ext cx="257640" cy="167065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/>
          <p:cNvSpPr/>
          <p:nvPr/>
        </p:nvSpPr>
        <p:spPr>
          <a:xfrm rot="5400000">
            <a:off x="2799572" y="5717087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/>
          <p:cNvSpPr/>
          <p:nvPr/>
        </p:nvSpPr>
        <p:spPr>
          <a:xfrm rot="5400000">
            <a:off x="2636294" y="5717088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3432799" y="3554880"/>
            <a:ext cx="2696881" cy="1977367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432799" y="3535161"/>
            <a:ext cx="2434601" cy="19719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Multiply 195"/>
          <p:cNvSpPr/>
          <p:nvPr/>
        </p:nvSpPr>
        <p:spPr>
          <a:xfrm>
            <a:off x="4428658" y="3156908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/>
          <p:cNvSpPr/>
          <p:nvPr/>
        </p:nvSpPr>
        <p:spPr>
          <a:xfrm rot="5400000">
            <a:off x="2471710" y="5715785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 rot="5400000">
            <a:off x="2308432" y="5715786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3432799" y="3554880"/>
            <a:ext cx="2696881" cy="1986684"/>
          </a:xfrm>
          <a:prstGeom prst="straightConnector1">
            <a:avLst/>
          </a:prstGeom>
          <a:ln w="63500">
            <a:solidFill>
              <a:schemeClr val="accent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432799" y="5541564"/>
            <a:ext cx="2434601" cy="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0" name="Multiply 209"/>
          <p:cNvSpPr/>
          <p:nvPr/>
        </p:nvSpPr>
        <p:spPr>
          <a:xfrm>
            <a:off x="4428157" y="5120890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3432799" y="4548222"/>
            <a:ext cx="2696881" cy="0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 rot="5400000">
            <a:off x="1733143" y="3180189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8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81"/>
    </mc:Choice>
    <mc:Fallback xmlns="">
      <p:transition xmlns:p14="http://schemas.microsoft.com/office/powerpoint/2010/main" spd="slow" advTm="890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094 L 0.05539 -0.04094 L 0.34948 0.25469 L 0.48316 0.25469 " pathEditMode="relative" ptsTypes="AAAAA">
                                      <p:cBhvr>
                                        <p:cTn id="1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2 0.00023 " pathEditMode="relative" ptsTypes="AA">
                                      <p:cBhvr>
                                        <p:cTn id="1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94 L 0.05452 0.04094 L 0.35052 -0.24659 L 0.48611 -0.24659 " pathEditMode="relative" ptsTypes="AAAAA">
                                      <p:cBhvr>
                                        <p:cTn id="1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L 0.0191 4.81481E-6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2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01961 1.85185E-6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9" grpId="0" animBg="1"/>
      <p:bldP spid="160" grpId="0" animBg="1"/>
      <p:bldP spid="161" grpId="0" animBg="1"/>
      <p:bldP spid="161" grpId="1" animBg="1"/>
      <p:bldP spid="161" grpId="2" animBg="1"/>
      <p:bldP spid="164" grpId="0" animBg="1"/>
      <p:bldP spid="164" grpId="1" animBg="1"/>
      <p:bldP spid="167" grpId="0" animBg="1"/>
      <p:bldP spid="168" grpId="0" animBg="1"/>
      <p:bldP spid="169" grpId="0" animBg="1"/>
      <p:bldP spid="170" grpId="0" animBg="1"/>
      <p:bldP spid="172" grpId="0" animBg="1"/>
      <p:bldP spid="172" grpId="1" animBg="1"/>
      <p:bldP spid="172" grpId="2" animBg="1"/>
      <p:bldP spid="178" grpId="0" animBg="1"/>
      <p:bldP spid="178" grpId="1" animBg="1"/>
      <p:bldP spid="178" grpId="2" animBg="1"/>
      <p:bldP spid="179" grpId="0" animBg="1"/>
      <p:bldP spid="180" grpId="0" animBg="1"/>
      <p:bldP spid="196" grpId="0" animBg="1"/>
      <p:bldP spid="196" grpId="1" animBg="1"/>
      <p:bldP spid="200" grpId="0" animBg="1"/>
      <p:bldP spid="201" grpId="0" animBg="1"/>
      <p:bldP spid="210" grpId="0" animBg="1"/>
      <p:bldP spid="210" grpId="1" animBg="1"/>
      <p:bldP spid="2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590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0" dirty="0" err="1" smtClean="0">
                <a:solidFill>
                  <a:srgbClr val="4F81BD"/>
                </a:solidFill>
                <a:latin typeface="Verdana"/>
                <a:ea typeface="+mn-ea"/>
                <a:cs typeface="Verdana"/>
              </a:rPr>
              <a:t>pFabric</a:t>
            </a:r>
            <a:r>
              <a:rPr lang="en-US" sz="5400" b="0" dirty="0" smtClean="0">
                <a:solidFill>
                  <a:srgbClr val="4F81BD"/>
                </a:solidFill>
                <a:latin typeface="Verdana"/>
                <a:ea typeface="+mn-ea"/>
                <a:cs typeface="Verdana"/>
              </a:rPr>
              <a:t> Design</a:t>
            </a:r>
            <a:endParaRPr lang="en-US" sz="5400" b="0" dirty="0">
              <a:solidFill>
                <a:srgbClr val="4F81BD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6"/>
    </mc:Choice>
    <mc:Fallback xmlns="">
      <p:transition xmlns:p14="http://schemas.microsoft.com/office/powerpoint/2010/main" spd="slow" advTm="183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E1BB27C-B4A0-3247-B4B6-B5820472B513}" type="slidenum">
              <a:rPr lang="en-US" sz="1400" b="0">
                <a:latin typeface="Times New Roman" charset="0"/>
              </a:rPr>
              <a:pPr eaLnBrk="1" hangingPunct="1"/>
              <a:t>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Some Odds and Ends about 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0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63839" y="2971372"/>
            <a:ext cx="2971800" cy="2743628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13303" y="3881697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5253" y="3690088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02139" y="4723855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1784" y="4851329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8739" y="3992913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pFabric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9548" y="3927688"/>
            <a:ext cx="105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Switch Port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30323" y="4431872"/>
            <a:ext cx="705793" cy="762000"/>
            <a:chOff x="6897409" y="2819400"/>
            <a:chExt cx="705793" cy="762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897410" y="28194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897409" y="3204927"/>
              <a:ext cx="7057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561784" y="4851329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2139" y="4723855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5253" y="3690088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15923" y="3881697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68739" y="3992913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16630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Scheduling </a:t>
            </a: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 higher priority packets first</a:t>
            </a:r>
            <a:endParaRPr lang="en-US" sz="2800" dirty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0600" y="166300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Dropping </a:t>
            </a: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drop low priority packets first</a:t>
            </a:r>
            <a:endParaRPr lang="en-US" sz="2800" dirty="0" smtClean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570477" y="4482424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010216" y="4477759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447800" y="4482424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9739" y="3234685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257800" y="5334000"/>
            <a:ext cx="29718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small “bag” of packets per-port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200" y="5791200"/>
            <a:ext cx="4648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b="0" dirty="0" err="1">
                <a:solidFill>
                  <a:srgbClr val="BD0A12"/>
                </a:solidFill>
              </a:rPr>
              <a:t>p</a:t>
            </a:r>
            <a:r>
              <a:rPr lang="en-US" sz="2400" b="0" dirty="0" err="1" smtClean="0">
                <a:solidFill>
                  <a:srgbClr val="BD0A12"/>
                </a:solidFill>
              </a:rPr>
              <a:t>rio</a:t>
            </a:r>
            <a:r>
              <a:rPr lang="en-US" sz="2400" b="0" dirty="0" smtClean="0">
                <a:solidFill>
                  <a:srgbClr val="BD0A12"/>
                </a:solidFill>
              </a:rPr>
              <a:t> = remaining flow size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18"/>
    </mc:Choice>
    <mc:Fallback xmlns="">
      <p:transition xmlns:p14="http://schemas.microsoft.com/office/powerpoint/2010/main" spd="slow" advTm="560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02847 L 0.55677 -0.02847 " pathEditMode="relative" rAng="0" ptsTypes="AAA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86 0.08194 L 0.65677 0.08194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86 L 0.48542 0.00486 L 0.48542 -0.0169 L 0.48542 -0.07129 " pathEditMode="relative" rAng="0" ptsTypes="AAAA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625 L 0.59184 0.00625 L 0.59184 0.01458 L 0.59184 0.03588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8872 -7.4074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035 0.5391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9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72 -2.59259E-6 L 0.50261 -2.59259E-6 L 0.50174 -0.11551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7" grpId="0" animBg="1"/>
      <p:bldP spid="45" grpId="0"/>
      <p:bldP spid="46" grpId="0"/>
      <p:bldP spid="47" grpId="0" animBg="1"/>
      <p:bldP spid="50" grpId="0" animBg="1"/>
      <p:bldP spid="51" grpId="0" animBg="1"/>
      <p:bldP spid="51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Near-Zero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Buffers are very small (~1 BDP)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C=10Gbps, RTT=15µs </a:t>
            </a:r>
            <a:r>
              <a:rPr lang="en-US" dirty="0" smtClean="0">
                <a:latin typeface="+mj-lt"/>
                <a:cs typeface="Arial"/>
              </a:rPr>
              <a:t>→</a:t>
            </a:r>
            <a:r>
              <a:rPr lang="en-US" dirty="0" smtClean="0"/>
              <a:t> BDP = 18.75KB</a:t>
            </a:r>
            <a:r>
              <a:rPr lang="en-US" dirty="0" smtClean="0">
                <a:solidFill>
                  <a:srgbClr val="BD0A12"/>
                </a:solidFill>
              </a:rPr>
              <a:t>   </a:t>
            </a:r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Today’s switch buffers are 10-30x larger</a:t>
            </a:r>
          </a:p>
          <a:p>
            <a:pPr marL="0" lvl="1" indent="0"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Priority Scheduling/Dropping Complexity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Worst-case: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Minimum size packets (64B)</a:t>
            </a:r>
          </a:p>
          <a:p>
            <a:pPr lvl="1"/>
            <a:r>
              <a:rPr lang="en-US" dirty="0" smtClean="0"/>
              <a:t>51.2ns to find min/max of ~300 numbers</a:t>
            </a:r>
          </a:p>
          <a:p>
            <a:pPr lvl="1"/>
            <a:r>
              <a:rPr lang="en-US" dirty="0" smtClean="0"/>
              <a:t>Binary tree implementation takes 9 clock cycles</a:t>
            </a:r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Current ASICs: clock = 1-2ns</a:t>
            </a:r>
            <a:endParaRPr lang="en-US" dirty="0">
              <a:solidFill>
                <a:srgbClr val="BD0A1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5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16"/>
    </mc:Choice>
    <mc:Fallback xmlns="">
      <p:transition xmlns:p14="http://schemas.microsoft.com/office/powerpoint/2010/main" spd="slow" advTm="953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Priority scheduling &amp; dropping in fabric also simplifies rate control</a:t>
            </a:r>
          </a:p>
          <a:p>
            <a:pPr lvl="1"/>
            <a:r>
              <a:rPr lang="en-US" sz="2000" dirty="0" smtClean="0"/>
              <a:t>Queue backlog doesn’t matter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01074" y="2620676"/>
            <a:ext cx="4193123" cy="3572220"/>
            <a:chOff x="2553762" y="2124177"/>
            <a:chExt cx="4193123" cy="3572220"/>
          </a:xfrm>
        </p:grpSpPr>
        <p:sp>
          <p:nvSpPr>
            <p:cNvPr id="7" name="Rectangle 6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2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2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111" name="Cube 110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3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65" name="Cube 64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7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61" name="Cube 60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1" name="Freeform 120"/>
          <p:cNvSpPr/>
          <p:nvPr/>
        </p:nvSpPr>
        <p:spPr>
          <a:xfrm>
            <a:off x="4944097" y="3226162"/>
            <a:ext cx="3367169" cy="2635923"/>
          </a:xfrm>
          <a:custGeom>
            <a:avLst/>
            <a:gdLst>
              <a:gd name="connsiteX0" fmla="*/ 30667 w 3380449"/>
              <a:gd name="connsiteY0" fmla="*/ 2680626 h 2680626"/>
              <a:gd name="connsiteX1" fmla="*/ 21614 w 3380449"/>
              <a:gd name="connsiteY1" fmla="*/ 1847707 h 2680626"/>
              <a:gd name="connsiteX2" fmla="*/ 275111 w 3380449"/>
              <a:gd name="connsiteY2" fmla="*/ 1594210 h 2680626"/>
              <a:gd name="connsiteX3" fmla="*/ 1506382 w 3380449"/>
              <a:gd name="connsiteY3" fmla="*/ 64174 h 2680626"/>
              <a:gd name="connsiteX4" fmla="*/ 1940949 w 3380449"/>
              <a:gd name="connsiteY4" fmla="*/ 435366 h 2680626"/>
              <a:gd name="connsiteX5" fmla="*/ 2918723 w 3380449"/>
              <a:gd name="connsiteY5" fmla="*/ 1784333 h 2680626"/>
              <a:gd name="connsiteX6" fmla="*/ 3380449 w 3380449"/>
              <a:gd name="connsiteY6" fmla="*/ 2680626 h 2680626"/>
              <a:gd name="connsiteX0" fmla="*/ 13128 w 3362910"/>
              <a:gd name="connsiteY0" fmla="*/ 2680626 h 2680626"/>
              <a:gd name="connsiteX1" fmla="*/ 40289 w 3362910"/>
              <a:gd name="connsiteY1" fmla="*/ 1784333 h 2680626"/>
              <a:gd name="connsiteX2" fmla="*/ 257572 w 3362910"/>
              <a:gd name="connsiteY2" fmla="*/ 1594210 h 2680626"/>
              <a:gd name="connsiteX3" fmla="*/ 1488843 w 3362910"/>
              <a:gd name="connsiteY3" fmla="*/ 64174 h 2680626"/>
              <a:gd name="connsiteX4" fmla="*/ 1923410 w 3362910"/>
              <a:gd name="connsiteY4" fmla="*/ 435366 h 2680626"/>
              <a:gd name="connsiteX5" fmla="*/ 2901184 w 3362910"/>
              <a:gd name="connsiteY5" fmla="*/ 1784333 h 2680626"/>
              <a:gd name="connsiteX6" fmla="*/ 3362910 w 3362910"/>
              <a:gd name="connsiteY6" fmla="*/ 2680626 h 2680626"/>
              <a:gd name="connsiteX0" fmla="*/ 26315 w 3376097"/>
              <a:gd name="connsiteY0" fmla="*/ 2658765 h 2658765"/>
              <a:gd name="connsiteX1" fmla="*/ 53476 w 3376097"/>
              <a:gd name="connsiteY1" fmla="*/ 1762472 h 2658765"/>
              <a:gd name="connsiteX2" fmla="*/ 515203 w 3376097"/>
              <a:gd name="connsiteY2" fmla="*/ 1246425 h 2658765"/>
              <a:gd name="connsiteX3" fmla="*/ 1502030 w 3376097"/>
              <a:gd name="connsiteY3" fmla="*/ 42313 h 2658765"/>
              <a:gd name="connsiteX4" fmla="*/ 1936597 w 3376097"/>
              <a:gd name="connsiteY4" fmla="*/ 413505 h 2658765"/>
              <a:gd name="connsiteX5" fmla="*/ 2914371 w 3376097"/>
              <a:gd name="connsiteY5" fmla="*/ 1762472 h 2658765"/>
              <a:gd name="connsiteX6" fmla="*/ 3376097 w 3376097"/>
              <a:gd name="connsiteY6" fmla="*/ 2658765 h 2658765"/>
              <a:gd name="connsiteX0" fmla="*/ 10785 w 3360567"/>
              <a:gd name="connsiteY0" fmla="*/ 2658765 h 2658765"/>
              <a:gd name="connsiteX1" fmla="*/ 83214 w 3360567"/>
              <a:gd name="connsiteY1" fmla="*/ 1798685 h 2658765"/>
              <a:gd name="connsiteX2" fmla="*/ 499673 w 3360567"/>
              <a:gd name="connsiteY2" fmla="*/ 1246425 h 2658765"/>
              <a:gd name="connsiteX3" fmla="*/ 1486500 w 3360567"/>
              <a:gd name="connsiteY3" fmla="*/ 42313 h 2658765"/>
              <a:gd name="connsiteX4" fmla="*/ 1921067 w 3360567"/>
              <a:gd name="connsiteY4" fmla="*/ 413505 h 2658765"/>
              <a:gd name="connsiteX5" fmla="*/ 2898841 w 3360567"/>
              <a:gd name="connsiteY5" fmla="*/ 1762472 h 2658765"/>
              <a:gd name="connsiteX6" fmla="*/ 3360567 w 3360567"/>
              <a:gd name="connsiteY6" fmla="*/ 2658765 h 2658765"/>
              <a:gd name="connsiteX0" fmla="*/ 22010 w 3371792"/>
              <a:gd name="connsiteY0" fmla="*/ 2658765 h 2658765"/>
              <a:gd name="connsiteX1" fmla="*/ 58225 w 3371792"/>
              <a:gd name="connsiteY1" fmla="*/ 1771525 h 2658765"/>
              <a:gd name="connsiteX2" fmla="*/ 510898 w 3371792"/>
              <a:gd name="connsiteY2" fmla="*/ 1246425 h 2658765"/>
              <a:gd name="connsiteX3" fmla="*/ 1497725 w 3371792"/>
              <a:gd name="connsiteY3" fmla="*/ 42313 h 2658765"/>
              <a:gd name="connsiteX4" fmla="*/ 1932292 w 3371792"/>
              <a:gd name="connsiteY4" fmla="*/ 413505 h 2658765"/>
              <a:gd name="connsiteX5" fmla="*/ 2910066 w 3371792"/>
              <a:gd name="connsiteY5" fmla="*/ 1762472 h 2658765"/>
              <a:gd name="connsiteX6" fmla="*/ 3371792 w 3371792"/>
              <a:gd name="connsiteY6" fmla="*/ 2658765 h 2658765"/>
              <a:gd name="connsiteX0" fmla="*/ 5964 w 3355746"/>
              <a:gd name="connsiteY0" fmla="*/ 2658765 h 2658765"/>
              <a:gd name="connsiteX1" fmla="*/ 42179 w 3355746"/>
              <a:gd name="connsiteY1" fmla="*/ 1771525 h 2658765"/>
              <a:gd name="connsiteX2" fmla="*/ 494852 w 3355746"/>
              <a:gd name="connsiteY2" fmla="*/ 1246425 h 2658765"/>
              <a:gd name="connsiteX3" fmla="*/ 1481679 w 3355746"/>
              <a:gd name="connsiteY3" fmla="*/ 42313 h 2658765"/>
              <a:gd name="connsiteX4" fmla="*/ 1916246 w 3355746"/>
              <a:gd name="connsiteY4" fmla="*/ 413505 h 2658765"/>
              <a:gd name="connsiteX5" fmla="*/ 2894020 w 3355746"/>
              <a:gd name="connsiteY5" fmla="*/ 1762472 h 2658765"/>
              <a:gd name="connsiteX6" fmla="*/ 3355746 w 3355746"/>
              <a:gd name="connsiteY6" fmla="*/ 2658765 h 2658765"/>
              <a:gd name="connsiteX0" fmla="*/ 30886 w 3380668"/>
              <a:gd name="connsiteY0" fmla="*/ 2645431 h 2645431"/>
              <a:gd name="connsiteX1" fmla="*/ 67101 w 3380668"/>
              <a:gd name="connsiteY1" fmla="*/ 1758191 h 2645431"/>
              <a:gd name="connsiteX2" fmla="*/ 664630 w 3380668"/>
              <a:gd name="connsiteY2" fmla="*/ 1024861 h 2645431"/>
              <a:gd name="connsiteX3" fmla="*/ 1506601 w 3380668"/>
              <a:gd name="connsiteY3" fmla="*/ 28979 h 2645431"/>
              <a:gd name="connsiteX4" fmla="*/ 1941168 w 3380668"/>
              <a:gd name="connsiteY4" fmla="*/ 400171 h 2645431"/>
              <a:gd name="connsiteX5" fmla="*/ 2918942 w 3380668"/>
              <a:gd name="connsiteY5" fmla="*/ 1749138 h 2645431"/>
              <a:gd name="connsiteX6" fmla="*/ 3380668 w 3380668"/>
              <a:gd name="connsiteY6" fmla="*/ 2645431 h 2645431"/>
              <a:gd name="connsiteX0" fmla="*/ 13428 w 3363210"/>
              <a:gd name="connsiteY0" fmla="*/ 2645431 h 2645431"/>
              <a:gd name="connsiteX1" fmla="*/ 94910 w 3363210"/>
              <a:gd name="connsiteY1" fmla="*/ 1767245 h 2645431"/>
              <a:gd name="connsiteX2" fmla="*/ 647172 w 3363210"/>
              <a:gd name="connsiteY2" fmla="*/ 1024861 h 2645431"/>
              <a:gd name="connsiteX3" fmla="*/ 1489143 w 3363210"/>
              <a:gd name="connsiteY3" fmla="*/ 28979 h 2645431"/>
              <a:gd name="connsiteX4" fmla="*/ 1923710 w 3363210"/>
              <a:gd name="connsiteY4" fmla="*/ 400171 h 2645431"/>
              <a:gd name="connsiteX5" fmla="*/ 2901484 w 3363210"/>
              <a:gd name="connsiteY5" fmla="*/ 1749138 h 2645431"/>
              <a:gd name="connsiteX6" fmla="*/ 3363210 w 3363210"/>
              <a:gd name="connsiteY6" fmla="*/ 2645431 h 2645431"/>
              <a:gd name="connsiteX0" fmla="*/ 14768 w 3364550"/>
              <a:gd name="connsiteY0" fmla="*/ 2639879 h 2639879"/>
              <a:gd name="connsiteX1" fmla="*/ 96250 w 3364550"/>
              <a:gd name="connsiteY1" fmla="*/ 1761693 h 2639879"/>
              <a:gd name="connsiteX2" fmla="*/ 684726 w 3364550"/>
              <a:gd name="connsiteY2" fmla="*/ 928774 h 2639879"/>
              <a:gd name="connsiteX3" fmla="*/ 1490483 w 3364550"/>
              <a:gd name="connsiteY3" fmla="*/ 23427 h 2639879"/>
              <a:gd name="connsiteX4" fmla="*/ 1925050 w 3364550"/>
              <a:gd name="connsiteY4" fmla="*/ 394619 h 2639879"/>
              <a:gd name="connsiteX5" fmla="*/ 2902824 w 3364550"/>
              <a:gd name="connsiteY5" fmla="*/ 1743586 h 2639879"/>
              <a:gd name="connsiteX6" fmla="*/ 3364550 w 3364550"/>
              <a:gd name="connsiteY6" fmla="*/ 2639879 h 2639879"/>
              <a:gd name="connsiteX0" fmla="*/ 16223 w 3366005"/>
              <a:gd name="connsiteY0" fmla="*/ 2641524 h 2641524"/>
              <a:gd name="connsiteX1" fmla="*/ 97705 w 3366005"/>
              <a:gd name="connsiteY1" fmla="*/ 1763338 h 2641524"/>
              <a:gd name="connsiteX2" fmla="*/ 722395 w 3366005"/>
              <a:gd name="connsiteY2" fmla="*/ 957580 h 2641524"/>
              <a:gd name="connsiteX3" fmla="*/ 1491938 w 3366005"/>
              <a:gd name="connsiteY3" fmla="*/ 25072 h 2641524"/>
              <a:gd name="connsiteX4" fmla="*/ 1926505 w 3366005"/>
              <a:gd name="connsiteY4" fmla="*/ 396264 h 2641524"/>
              <a:gd name="connsiteX5" fmla="*/ 2904279 w 3366005"/>
              <a:gd name="connsiteY5" fmla="*/ 1745231 h 2641524"/>
              <a:gd name="connsiteX6" fmla="*/ 3366005 w 3366005"/>
              <a:gd name="connsiteY6" fmla="*/ 2641524 h 2641524"/>
              <a:gd name="connsiteX0" fmla="*/ 16223 w 3366005"/>
              <a:gd name="connsiteY0" fmla="*/ 2633158 h 2633158"/>
              <a:gd name="connsiteX1" fmla="*/ 97705 w 3366005"/>
              <a:gd name="connsiteY1" fmla="*/ 1754972 h 2633158"/>
              <a:gd name="connsiteX2" fmla="*/ 722395 w 3366005"/>
              <a:gd name="connsiteY2" fmla="*/ 949214 h 2633158"/>
              <a:gd name="connsiteX3" fmla="*/ 1546259 w 3366005"/>
              <a:gd name="connsiteY3" fmla="*/ 25759 h 2633158"/>
              <a:gd name="connsiteX4" fmla="*/ 1926505 w 3366005"/>
              <a:gd name="connsiteY4" fmla="*/ 387898 h 2633158"/>
              <a:gd name="connsiteX5" fmla="*/ 2904279 w 3366005"/>
              <a:gd name="connsiteY5" fmla="*/ 1736865 h 2633158"/>
              <a:gd name="connsiteX6" fmla="*/ 3366005 w 3366005"/>
              <a:gd name="connsiteY6" fmla="*/ 2633158 h 2633158"/>
              <a:gd name="connsiteX0" fmla="*/ 16223 w 3366005"/>
              <a:gd name="connsiteY0" fmla="*/ 2607444 h 2607444"/>
              <a:gd name="connsiteX1" fmla="*/ 97705 w 3366005"/>
              <a:gd name="connsiteY1" fmla="*/ 1729258 h 2607444"/>
              <a:gd name="connsiteX2" fmla="*/ 722395 w 3366005"/>
              <a:gd name="connsiteY2" fmla="*/ 923500 h 2607444"/>
              <a:gd name="connsiteX3" fmla="*/ 1546259 w 3366005"/>
              <a:gd name="connsiteY3" fmla="*/ 45 h 2607444"/>
              <a:gd name="connsiteX4" fmla="*/ 2297697 w 3366005"/>
              <a:gd name="connsiteY4" fmla="*/ 887285 h 2607444"/>
              <a:gd name="connsiteX5" fmla="*/ 2904279 w 3366005"/>
              <a:gd name="connsiteY5" fmla="*/ 1711151 h 2607444"/>
              <a:gd name="connsiteX6" fmla="*/ 3366005 w 3366005"/>
              <a:gd name="connsiteY6" fmla="*/ 2607444 h 2607444"/>
              <a:gd name="connsiteX0" fmla="*/ 16223 w 3366005"/>
              <a:gd name="connsiteY0" fmla="*/ 2571232 h 2571232"/>
              <a:gd name="connsiteX1" fmla="*/ 97705 w 3366005"/>
              <a:gd name="connsiteY1" fmla="*/ 1693046 h 2571232"/>
              <a:gd name="connsiteX2" fmla="*/ 722395 w 3366005"/>
              <a:gd name="connsiteY2" fmla="*/ 887288 h 2571232"/>
              <a:gd name="connsiteX3" fmla="*/ 1582473 w 3366005"/>
              <a:gd name="connsiteY3" fmla="*/ 47 h 2571232"/>
              <a:gd name="connsiteX4" fmla="*/ 2297697 w 3366005"/>
              <a:gd name="connsiteY4" fmla="*/ 851073 h 2571232"/>
              <a:gd name="connsiteX5" fmla="*/ 2904279 w 3366005"/>
              <a:gd name="connsiteY5" fmla="*/ 1674939 h 2571232"/>
              <a:gd name="connsiteX6" fmla="*/ 3366005 w 3366005"/>
              <a:gd name="connsiteY6" fmla="*/ 2571232 h 2571232"/>
              <a:gd name="connsiteX0" fmla="*/ 7464 w 3357246"/>
              <a:gd name="connsiteY0" fmla="*/ 2571997 h 2571997"/>
              <a:gd name="connsiteX1" fmla="*/ 88946 w 3357246"/>
              <a:gd name="connsiteY1" fmla="*/ 1693811 h 2571997"/>
              <a:gd name="connsiteX2" fmla="*/ 405818 w 3357246"/>
              <a:gd name="connsiteY2" fmla="*/ 716037 h 2571997"/>
              <a:gd name="connsiteX3" fmla="*/ 1573714 w 3357246"/>
              <a:gd name="connsiteY3" fmla="*/ 812 h 2571997"/>
              <a:gd name="connsiteX4" fmla="*/ 2288938 w 3357246"/>
              <a:gd name="connsiteY4" fmla="*/ 851838 h 2571997"/>
              <a:gd name="connsiteX5" fmla="*/ 2895520 w 3357246"/>
              <a:gd name="connsiteY5" fmla="*/ 1675704 h 2571997"/>
              <a:gd name="connsiteX6" fmla="*/ 3357246 w 3357246"/>
              <a:gd name="connsiteY6" fmla="*/ 2571997 h 2571997"/>
              <a:gd name="connsiteX0" fmla="*/ 7464 w 3357246"/>
              <a:gd name="connsiteY0" fmla="*/ 2590079 h 2590079"/>
              <a:gd name="connsiteX1" fmla="*/ 88946 w 3357246"/>
              <a:gd name="connsiteY1" fmla="*/ 1711893 h 2590079"/>
              <a:gd name="connsiteX2" fmla="*/ 405818 w 3357246"/>
              <a:gd name="connsiteY2" fmla="*/ 734119 h 2590079"/>
              <a:gd name="connsiteX3" fmla="*/ 822276 w 3357246"/>
              <a:gd name="connsiteY3" fmla="*/ 787 h 2590079"/>
              <a:gd name="connsiteX4" fmla="*/ 2288938 w 3357246"/>
              <a:gd name="connsiteY4" fmla="*/ 869920 h 2590079"/>
              <a:gd name="connsiteX5" fmla="*/ 2895520 w 3357246"/>
              <a:gd name="connsiteY5" fmla="*/ 1693786 h 2590079"/>
              <a:gd name="connsiteX6" fmla="*/ 3357246 w 3357246"/>
              <a:gd name="connsiteY6" fmla="*/ 2590079 h 2590079"/>
              <a:gd name="connsiteX0" fmla="*/ 6176 w 3355958"/>
              <a:gd name="connsiteY0" fmla="*/ 2589690 h 2589690"/>
              <a:gd name="connsiteX1" fmla="*/ 87658 w 3355958"/>
              <a:gd name="connsiteY1" fmla="*/ 1711504 h 2589690"/>
              <a:gd name="connsiteX2" fmla="*/ 313995 w 3355958"/>
              <a:gd name="connsiteY2" fmla="*/ 978174 h 2589690"/>
              <a:gd name="connsiteX3" fmla="*/ 820988 w 3355958"/>
              <a:gd name="connsiteY3" fmla="*/ 398 h 2589690"/>
              <a:gd name="connsiteX4" fmla="*/ 2287650 w 3355958"/>
              <a:gd name="connsiteY4" fmla="*/ 869531 h 2589690"/>
              <a:gd name="connsiteX5" fmla="*/ 2894232 w 3355958"/>
              <a:gd name="connsiteY5" fmla="*/ 1693397 h 2589690"/>
              <a:gd name="connsiteX6" fmla="*/ 3355958 w 3355958"/>
              <a:gd name="connsiteY6" fmla="*/ 2589690 h 2589690"/>
              <a:gd name="connsiteX0" fmla="*/ 21206 w 3370988"/>
              <a:gd name="connsiteY0" fmla="*/ 2607081 h 2607081"/>
              <a:gd name="connsiteX1" fmla="*/ 102688 w 3370988"/>
              <a:gd name="connsiteY1" fmla="*/ 1728895 h 2607081"/>
              <a:gd name="connsiteX2" fmla="*/ 836018 w 3370988"/>
              <a:gd name="connsiteY2" fmla="*/ 17789 h 2607081"/>
              <a:gd name="connsiteX3" fmla="*/ 2302680 w 3370988"/>
              <a:gd name="connsiteY3" fmla="*/ 886922 h 2607081"/>
              <a:gd name="connsiteX4" fmla="*/ 2909262 w 3370988"/>
              <a:gd name="connsiteY4" fmla="*/ 1710788 h 2607081"/>
              <a:gd name="connsiteX5" fmla="*/ 3370988 w 3370988"/>
              <a:gd name="connsiteY5" fmla="*/ 2607081 h 2607081"/>
              <a:gd name="connsiteX0" fmla="*/ 17787 w 3367569"/>
              <a:gd name="connsiteY0" fmla="*/ 2624872 h 2624872"/>
              <a:gd name="connsiteX1" fmla="*/ 99269 w 3367569"/>
              <a:gd name="connsiteY1" fmla="*/ 1746686 h 2624872"/>
              <a:gd name="connsiteX2" fmla="*/ 760171 w 3367569"/>
              <a:gd name="connsiteY2" fmla="*/ 17473 h 2624872"/>
              <a:gd name="connsiteX3" fmla="*/ 2299261 w 3367569"/>
              <a:gd name="connsiteY3" fmla="*/ 904713 h 2624872"/>
              <a:gd name="connsiteX4" fmla="*/ 2905843 w 3367569"/>
              <a:gd name="connsiteY4" fmla="*/ 1728579 h 2624872"/>
              <a:gd name="connsiteX5" fmla="*/ 3367569 w 3367569"/>
              <a:gd name="connsiteY5" fmla="*/ 2624872 h 2624872"/>
              <a:gd name="connsiteX0" fmla="*/ 17787 w 3367569"/>
              <a:gd name="connsiteY0" fmla="*/ 2640014 h 2640014"/>
              <a:gd name="connsiteX1" fmla="*/ 99269 w 3367569"/>
              <a:gd name="connsiteY1" fmla="*/ 1761828 h 2640014"/>
              <a:gd name="connsiteX2" fmla="*/ 760171 w 3367569"/>
              <a:gd name="connsiteY2" fmla="*/ 32615 h 2640014"/>
              <a:gd name="connsiteX3" fmla="*/ 2299261 w 3367569"/>
              <a:gd name="connsiteY3" fmla="*/ 919855 h 2640014"/>
              <a:gd name="connsiteX4" fmla="*/ 2905843 w 3367569"/>
              <a:gd name="connsiteY4" fmla="*/ 1743721 h 2640014"/>
              <a:gd name="connsiteX5" fmla="*/ 3367569 w 3367569"/>
              <a:gd name="connsiteY5" fmla="*/ 2640014 h 2640014"/>
              <a:gd name="connsiteX0" fmla="*/ 17787 w 3367569"/>
              <a:gd name="connsiteY0" fmla="*/ 2615542 h 2615542"/>
              <a:gd name="connsiteX1" fmla="*/ 99269 w 3367569"/>
              <a:gd name="connsiteY1" fmla="*/ 1737356 h 2615542"/>
              <a:gd name="connsiteX2" fmla="*/ 760171 w 3367569"/>
              <a:gd name="connsiteY2" fmla="*/ 8143 h 2615542"/>
              <a:gd name="connsiteX3" fmla="*/ 2172513 w 3367569"/>
              <a:gd name="connsiteY3" fmla="*/ 1112666 h 2615542"/>
              <a:gd name="connsiteX4" fmla="*/ 2905843 w 3367569"/>
              <a:gd name="connsiteY4" fmla="*/ 1719249 h 2615542"/>
              <a:gd name="connsiteX5" fmla="*/ 3367569 w 3367569"/>
              <a:gd name="connsiteY5" fmla="*/ 2615542 h 2615542"/>
              <a:gd name="connsiteX0" fmla="*/ 19025 w 3368807"/>
              <a:gd name="connsiteY0" fmla="*/ 2615542 h 2615542"/>
              <a:gd name="connsiteX1" fmla="*/ 100507 w 3368807"/>
              <a:gd name="connsiteY1" fmla="*/ 1737356 h 2615542"/>
              <a:gd name="connsiteX2" fmla="*/ 788569 w 3368807"/>
              <a:gd name="connsiteY2" fmla="*/ 8143 h 2615542"/>
              <a:gd name="connsiteX3" fmla="*/ 2173751 w 3368807"/>
              <a:gd name="connsiteY3" fmla="*/ 1112666 h 2615542"/>
              <a:gd name="connsiteX4" fmla="*/ 2907081 w 3368807"/>
              <a:gd name="connsiteY4" fmla="*/ 1719249 h 2615542"/>
              <a:gd name="connsiteX5" fmla="*/ 3368807 w 3368807"/>
              <a:gd name="connsiteY5" fmla="*/ 2615542 h 2615542"/>
              <a:gd name="connsiteX0" fmla="*/ 19025 w 3368807"/>
              <a:gd name="connsiteY0" fmla="*/ 2608799 h 2608799"/>
              <a:gd name="connsiteX1" fmla="*/ 100507 w 3368807"/>
              <a:gd name="connsiteY1" fmla="*/ 1730613 h 2608799"/>
              <a:gd name="connsiteX2" fmla="*/ 788569 w 3368807"/>
              <a:gd name="connsiteY2" fmla="*/ 1400 h 2608799"/>
              <a:gd name="connsiteX3" fmla="*/ 2173751 w 3368807"/>
              <a:gd name="connsiteY3" fmla="*/ 1105923 h 2608799"/>
              <a:gd name="connsiteX4" fmla="*/ 2907081 w 3368807"/>
              <a:gd name="connsiteY4" fmla="*/ 1712506 h 2608799"/>
              <a:gd name="connsiteX5" fmla="*/ 3368807 w 3368807"/>
              <a:gd name="connsiteY5" fmla="*/ 2608799 h 2608799"/>
              <a:gd name="connsiteX0" fmla="*/ 17387 w 3367169"/>
              <a:gd name="connsiteY0" fmla="*/ 2635923 h 2635923"/>
              <a:gd name="connsiteX1" fmla="*/ 98869 w 3367169"/>
              <a:gd name="connsiteY1" fmla="*/ 1757737 h 2635923"/>
              <a:gd name="connsiteX2" fmla="*/ 750718 w 3367169"/>
              <a:gd name="connsiteY2" fmla="*/ 1364 h 2635923"/>
              <a:gd name="connsiteX3" fmla="*/ 2172113 w 3367169"/>
              <a:gd name="connsiteY3" fmla="*/ 1133047 h 2635923"/>
              <a:gd name="connsiteX4" fmla="*/ 2905443 w 3367169"/>
              <a:gd name="connsiteY4" fmla="*/ 1739630 h 2635923"/>
              <a:gd name="connsiteX5" fmla="*/ 3367169 w 3367169"/>
              <a:gd name="connsiteY5" fmla="*/ 2635923 h 263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169" h="2635923">
                <a:moveTo>
                  <a:pt x="17387" y="2635923"/>
                </a:moveTo>
                <a:cubicBezTo>
                  <a:pt x="-7510" y="2309998"/>
                  <a:pt x="-23353" y="2196830"/>
                  <a:pt x="98869" y="1757737"/>
                </a:cubicBezTo>
                <a:cubicBezTo>
                  <a:pt x="221091" y="1318644"/>
                  <a:pt x="604354" y="42105"/>
                  <a:pt x="750718" y="1364"/>
                </a:cubicBezTo>
                <a:cubicBezTo>
                  <a:pt x="897082" y="-39377"/>
                  <a:pt x="1812992" y="843336"/>
                  <a:pt x="2172113" y="1133047"/>
                </a:cubicBezTo>
                <a:cubicBezTo>
                  <a:pt x="2531234" y="1422758"/>
                  <a:pt x="2706267" y="1489151"/>
                  <a:pt x="2905443" y="1739630"/>
                </a:cubicBezTo>
                <a:cubicBezTo>
                  <a:pt x="3104619" y="1990109"/>
                  <a:pt x="3256264" y="2374881"/>
                  <a:pt x="3367169" y="2635923"/>
                </a:cubicBezTo>
              </a:path>
            </a:pathLst>
          </a:custGeom>
          <a:ln w="88900">
            <a:solidFill>
              <a:schemeClr val="accent6"/>
            </a:solidFill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6369010" y="3269210"/>
            <a:ext cx="1944735" cy="2554546"/>
          </a:xfrm>
          <a:custGeom>
            <a:avLst/>
            <a:gdLst>
              <a:gd name="connsiteX0" fmla="*/ 30667 w 3380449"/>
              <a:gd name="connsiteY0" fmla="*/ 2680626 h 2680626"/>
              <a:gd name="connsiteX1" fmla="*/ 21614 w 3380449"/>
              <a:gd name="connsiteY1" fmla="*/ 1847707 h 2680626"/>
              <a:gd name="connsiteX2" fmla="*/ 275111 w 3380449"/>
              <a:gd name="connsiteY2" fmla="*/ 1594210 h 2680626"/>
              <a:gd name="connsiteX3" fmla="*/ 1506382 w 3380449"/>
              <a:gd name="connsiteY3" fmla="*/ 64174 h 2680626"/>
              <a:gd name="connsiteX4" fmla="*/ 1940949 w 3380449"/>
              <a:gd name="connsiteY4" fmla="*/ 435366 h 2680626"/>
              <a:gd name="connsiteX5" fmla="*/ 2918723 w 3380449"/>
              <a:gd name="connsiteY5" fmla="*/ 1784333 h 2680626"/>
              <a:gd name="connsiteX6" fmla="*/ 3380449 w 3380449"/>
              <a:gd name="connsiteY6" fmla="*/ 2680626 h 2680626"/>
              <a:gd name="connsiteX0" fmla="*/ 13128 w 3362910"/>
              <a:gd name="connsiteY0" fmla="*/ 2680626 h 2680626"/>
              <a:gd name="connsiteX1" fmla="*/ 40289 w 3362910"/>
              <a:gd name="connsiteY1" fmla="*/ 1784333 h 2680626"/>
              <a:gd name="connsiteX2" fmla="*/ 257572 w 3362910"/>
              <a:gd name="connsiteY2" fmla="*/ 1594210 h 2680626"/>
              <a:gd name="connsiteX3" fmla="*/ 1488843 w 3362910"/>
              <a:gd name="connsiteY3" fmla="*/ 64174 h 2680626"/>
              <a:gd name="connsiteX4" fmla="*/ 1923410 w 3362910"/>
              <a:gd name="connsiteY4" fmla="*/ 435366 h 2680626"/>
              <a:gd name="connsiteX5" fmla="*/ 2901184 w 3362910"/>
              <a:gd name="connsiteY5" fmla="*/ 1784333 h 2680626"/>
              <a:gd name="connsiteX6" fmla="*/ 3362910 w 3362910"/>
              <a:gd name="connsiteY6" fmla="*/ 2680626 h 2680626"/>
              <a:gd name="connsiteX0" fmla="*/ 26315 w 3376097"/>
              <a:gd name="connsiteY0" fmla="*/ 2658765 h 2658765"/>
              <a:gd name="connsiteX1" fmla="*/ 53476 w 3376097"/>
              <a:gd name="connsiteY1" fmla="*/ 1762472 h 2658765"/>
              <a:gd name="connsiteX2" fmla="*/ 515203 w 3376097"/>
              <a:gd name="connsiteY2" fmla="*/ 1246425 h 2658765"/>
              <a:gd name="connsiteX3" fmla="*/ 1502030 w 3376097"/>
              <a:gd name="connsiteY3" fmla="*/ 42313 h 2658765"/>
              <a:gd name="connsiteX4" fmla="*/ 1936597 w 3376097"/>
              <a:gd name="connsiteY4" fmla="*/ 413505 h 2658765"/>
              <a:gd name="connsiteX5" fmla="*/ 2914371 w 3376097"/>
              <a:gd name="connsiteY5" fmla="*/ 1762472 h 2658765"/>
              <a:gd name="connsiteX6" fmla="*/ 3376097 w 3376097"/>
              <a:gd name="connsiteY6" fmla="*/ 2658765 h 2658765"/>
              <a:gd name="connsiteX0" fmla="*/ 10785 w 3360567"/>
              <a:gd name="connsiteY0" fmla="*/ 2658765 h 2658765"/>
              <a:gd name="connsiteX1" fmla="*/ 83214 w 3360567"/>
              <a:gd name="connsiteY1" fmla="*/ 1798685 h 2658765"/>
              <a:gd name="connsiteX2" fmla="*/ 499673 w 3360567"/>
              <a:gd name="connsiteY2" fmla="*/ 1246425 h 2658765"/>
              <a:gd name="connsiteX3" fmla="*/ 1486500 w 3360567"/>
              <a:gd name="connsiteY3" fmla="*/ 42313 h 2658765"/>
              <a:gd name="connsiteX4" fmla="*/ 1921067 w 3360567"/>
              <a:gd name="connsiteY4" fmla="*/ 413505 h 2658765"/>
              <a:gd name="connsiteX5" fmla="*/ 2898841 w 3360567"/>
              <a:gd name="connsiteY5" fmla="*/ 1762472 h 2658765"/>
              <a:gd name="connsiteX6" fmla="*/ 3360567 w 3360567"/>
              <a:gd name="connsiteY6" fmla="*/ 2658765 h 2658765"/>
              <a:gd name="connsiteX0" fmla="*/ 22010 w 3371792"/>
              <a:gd name="connsiteY0" fmla="*/ 2658765 h 2658765"/>
              <a:gd name="connsiteX1" fmla="*/ 58225 w 3371792"/>
              <a:gd name="connsiteY1" fmla="*/ 1771525 h 2658765"/>
              <a:gd name="connsiteX2" fmla="*/ 510898 w 3371792"/>
              <a:gd name="connsiteY2" fmla="*/ 1246425 h 2658765"/>
              <a:gd name="connsiteX3" fmla="*/ 1497725 w 3371792"/>
              <a:gd name="connsiteY3" fmla="*/ 42313 h 2658765"/>
              <a:gd name="connsiteX4" fmla="*/ 1932292 w 3371792"/>
              <a:gd name="connsiteY4" fmla="*/ 413505 h 2658765"/>
              <a:gd name="connsiteX5" fmla="*/ 2910066 w 3371792"/>
              <a:gd name="connsiteY5" fmla="*/ 1762472 h 2658765"/>
              <a:gd name="connsiteX6" fmla="*/ 3371792 w 3371792"/>
              <a:gd name="connsiteY6" fmla="*/ 2658765 h 2658765"/>
              <a:gd name="connsiteX0" fmla="*/ 5964 w 3355746"/>
              <a:gd name="connsiteY0" fmla="*/ 2658765 h 2658765"/>
              <a:gd name="connsiteX1" fmla="*/ 42179 w 3355746"/>
              <a:gd name="connsiteY1" fmla="*/ 1771525 h 2658765"/>
              <a:gd name="connsiteX2" fmla="*/ 494852 w 3355746"/>
              <a:gd name="connsiteY2" fmla="*/ 1246425 h 2658765"/>
              <a:gd name="connsiteX3" fmla="*/ 1481679 w 3355746"/>
              <a:gd name="connsiteY3" fmla="*/ 42313 h 2658765"/>
              <a:gd name="connsiteX4" fmla="*/ 1916246 w 3355746"/>
              <a:gd name="connsiteY4" fmla="*/ 413505 h 2658765"/>
              <a:gd name="connsiteX5" fmla="*/ 2894020 w 3355746"/>
              <a:gd name="connsiteY5" fmla="*/ 1762472 h 2658765"/>
              <a:gd name="connsiteX6" fmla="*/ 3355746 w 3355746"/>
              <a:gd name="connsiteY6" fmla="*/ 2658765 h 2658765"/>
              <a:gd name="connsiteX0" fmla="*/ 30886 w 3380668"/>
              <a:gd name="connsiteY0" fmla="*/ 2645431 h 2645431"/>
              <a:gd name="connsiteX1" fmla="*/ 67101 w 3380668"/>
              <a:gd name="connsiteY1" fmla="*/ 1758191 h 2645431"/>
              <a:gd name="connsiteX2" fmla="*/ 664630 w 3380668"/>
              <a:gd name="connsiteY2" fmla="*/ 1024861 h 2645431"/>
              <a:gd name="connsiteX3" fmla="*/ 1506601 w 3380668"/>
              <a:gd name="connsiteY3" fmla="*/ 28979 h 2645431"/>
              <a:gd name="connsiteX4" fmla="*/ 1941168 w 3380668"/>
              <a:gd name="connsiteY4" fmla="*/ 400171 h 2645431"/>
              <a:gd name="connsiteX5" fmla="*/ 2918942 w 3380668"/>
              <a:gd name="connsiteY5" fmla="*/ 1749138 h 2645431"/>
              <a:gd name="connsiteX6" fmla="*/ 3380668 w 3380668"/>
              <a:gd name="connsiteY6" fmla="*/ 2645431 h 2645431"/>
              <a:gd name="connsiteX0" fmla="*/ 13428 w 3363210"/>
              <a:gd name="connsiteY0" fmla="*/ 2645431 h 2645431"/>
              <a:gd name="connsiteX1" fmla="*/ 94910 w 3363210"/>
              <a:gd name="connsiteY1" fmla="*/ 1767245 h 2645431"/>
              <a:gd name="connsiteX2" fmla="*/ 647172 w 3363210"/>
              <a:gd name="connsiteY2" fmla="*/ 1024861 h 2645431"/>
              <a:gd name="connsiteX3" fmla="*/ 1489143 w 3363210"/>
              <a:gd name="connsiteY3" fmla="*/ 28979 h 2645431"/>
              <a:gd name="connsiteX4" fmla="*/ 1923710 w 3363210"/>
              <a:gd name="connsiteY4" fmla="*/ 400171 h 2645431"/>
              <a:gd name="connsiteX5" fmla="*/ 2901484 w 3363210"/>
              <a:gd name="connsiteY5" fmla="*/ 1749138 h 2645431"/>
              <a:gd name="connsiteX6" fmla="*/ 3363210 w 3363210"/>
              <a:gd name="connsiteY6" fmla="*/ 2645431 h 2645431"/>
              <a:gd name="connsiteX0" fmla="*/ 14768 w 3364550"/>
              <a:gd name="connsiteY0" fmla="*/ 2639879 h 2639879"/>
              <a:gd name="connsiteX1" fmla="*/ 96250 w 3364550"/>
              <a:gd name="connsiteY1" fmla="*/ 1761693 h 2639879"/>
              <a:gd name="connsiteX2" fmla="*/ 684726 w 3364550"/>
              <a:gd name="connsiteY2" fmla="*/ 928774 h 2639879"/>
              <a:gd name="connsiteX3" fmla="*/ 1490483 w 3364550"/>
              <a:gd name="connsiteY3" fmla="*/ 23427 h 2639879"/>
              <a:gd name="connsiteX4" fmla="*/ 1925050 w 3364550"/>
              <a:gd name="connsiteY4" fmla="*/ 394619 h 2639879"/>
              <a:gd name="connsiteX5" fmla="*/ 2902824 w 3364550"/>
              <a:gd name="connsiteY5" fmla="*/ 1743586 h 2639879"/>
              <a:gd name="connsiteX6" fmla="*/ 3364550 w 3364550"/>
              <a:gd name="connsiteY6" fmla="*/ 2639879 h 2639879"/>
              <a:gd name="connsiteX0" fmla="*/ 16223 w 3366005"/>
              <a:gd name="connsiteY0" fmla="*/ 2641524 h 2641524"/>
              <a:gd name="connsiteX1" fmla="*/ 97705 w 3366005"/>
              <a:gd name="connsiteY1" fmla="*/ 1763338 h 2641524"/>
              <a:gd name="connsiteX2" fmla="*/ 722395 w 3366005"/>
              <a:gd name="connsiteY2" fmla="*/ 957580 h 2641524"/>
              <a:gd name="connsiteX3" fmla="*/ 1491938 w 3366005"/>
              <a:gd name="connsiteY3" fmla="*/ 25072 h 2641524"/>
              <a:gd name="connsiteX4" fmla="*/ 1926505 w 3366005"/>
              <a:gd name="connsiteY4" fmla="*/ 396264 h 2641524"/>
              <a:gd name="connsiteX5" fmla="*/ 2904279 w 3366005"/>
              <a:gd name="connsiteY5" fmla="*/ 1745231 h 2641524"/>
              <a:gd name="connsiteX6" fmla="*/ 3366005 w 3366005"/>
              <a:gd name="connsiteY6" fmla="*/ 2641524 h 2641524"/>
              <a:gd name="connsiteX0" fmla="*/ 16223 w 3366005"/>
              <a:gd name="connsiteY0" fmla="*/ 2633158 h 2633158"/>
              <a:gd name="connsiteX1" fmla="*/ 97705 w 3366005"/>
              <a:gd name="connsiteY1" fmla="*/ 1754972 h 2633158"/>
              <a:gd name="connsiteX2" fmla="*/ 722395 w 3366005"/>
              <a:gd name="connsiteY2" fmla="*/ 949214 h 2633158"/>
              <a:gd name="connsiteX3" fmla="*/ 1546259 w 3366005"/>
              <a:gd name="connsiteY3" fmla="*/ 25759 h 2633158"/>
              <a:gd name="connsiteX4" fmla="*/ 1926505 w 3366005"/>
              <a:gd name="connsiteY4" fmla="*/ 387898 h 2633158"/>
              <a:gd name="connsiteX5" fmla="*/ 2904279 w 3366005"/>
              <a:gd name="connsiteY5" fmla="*/ 1736865 h 2633158"/>
              <a:gd name="connsiteX6" fmla="*/ 3366005 w 3366005"/>
              <a:gd name="connsiteY6" fmla="*/ 2633158 h 2633158"/>
              <a:gd name="connsiteX0" fmla="*/ 16223 w 3366005"/>
              <a:gd name="connsiteY0" fmla="*/ 2607444 h 2607444"/>
              <a:gd name="connsiteX1" fmla="*/ 97705 w 3366005"/>
              <a:gd name="connsiteY1" fmla="*/ 1729258 h 2607444"/>
              <a:gd name="connsiteX2" fmla="*/ 722395 w 3366005"/>
              <a:gd name="connsiteY2" fmla="*/ 923500 h 2607444"/>
              <a:gd name="connsiteX3" fmla="*/ 1546259 w 3366005"/>
              <a:gd name="connsiteY3" fmla="*/ 45 h 2607444"/>
              <a:gd name="connsiteX4" fmla="*/ 2297697 w 3366005"/>
              <a:gd name="connsiteY4" fmla="*/ 887285 h 2607444"/>
              <a:gd name="connsiteX5" fmla="*/ 2904279 w 3366005"/>
              <a:gd name="connsiteY5" fmla="*/ 1711151 h 2607444"/>
              <a:gd name="connsiteX6" fmla="*/ 3366005 w 3366005"/>
              <a:gd name="connsiteY6" fmla="*/ 2607444 h 2607444"/>
              <a:gd name="connsiteX0" fmla="*/ 16223 w 3366005"/>
              <a:gd name="connsiteY0" fmla="*/ 2571232 h 2571232"/>
              <a:gd name="connsiteX1" fmla="*/ 97705 w 3366005"/>
              <a:gd name="connsiteY1" fmla="*/ 1693046 h 2571232"/>
              <a:gd name="connsiteX2" fmla="*/ 722395 w 3366005"/>
              <a:gd name="connsiteY2" fmla="*/ 887288 h 2571232"/>
              <a:gd name="connsiteX3" fmla="*/ 1582473 w 3366005"/>
              <a:gd name="connsiteY3" fmla="*/ 47 h 2571232"/>
              <a:gd name="connsiteX4" fmla="*/ 2297697 w 3366005"/>
              <a:gd name="connsiteY4" fmla="*/ 851073 h 2571232"/>
              <a:gd name="connsiteX5" fmla="*/ 2904279 w 3366005"/>
              <a:gd name="connsiteY5" fmla="*/ 1674939 h 2571232"/>
              <a:gd name="connsiteX6" fmla="*/ 3366005 w 3366005"/>
              <a:gd name="connsiteY6" fmla="*/ 2571232 h 2571232"/>
              <a:gd name="connsiteX0" fmla="*/ 1708 w 3668361"/>
              <a:gd name="connsiteY0" fmla="*/ 2516911 h 2571232"/>
              <a:gd name="connsiteX1" fmla="*/ 400061 w 3668361"/>
              <a:gd name="connsiteY1" fmla="*/ 1693046 h 2571232"/>
              <a:gd name="connsiteX2" fmla="*/ 1024751 w 3668361"/>
              <a:gd name="connsiteY2" fmla="*/ 887288 h 2571232"/>
              <a:gd name="connsiteX3" fmla="*/ 1884829 w 3668361"/>
              <a:gd name="connsiteY3" fmla="*/ 47 h 2571232"/>
              <a:gd name="connsiteX4" fmla="*/ 2600053 w 3668361"/>
              <a:gd name="connsiteY4" fmla="*/ 851073 h 2571232"/>
              <a:gd name="connsiteX5" fmla="*/ 3206635 w 3668361"/>
              <a:gd name="connsiteY5" fmla="*/ 1674939 h 2571232"/>
              <a:gd name="connsiteX6" fmla="*/ 3668361 w 3668361"/>
              <a:gd name="connsiteY6" fmla="*/ 2571232 h 2571232"/>
              <a:gd name="connsiteX0" fmla="*/ 0 w 3666653"/>
              <a:gd name="connsiteY0" fmla="*/ 2516911 h 2571232"/>
              <a:gd name="connsiteX1" fmla="*/ 398353 w 3666653"/>
              <a:gd name="connsiteY1" fmla="*/ 1693046 h 2571232"/>
              <a:gd name="connsiteX2" fmla="*/ 1023043 w 3666653"/>
              <a:gd name="connsiteY2" fmla="*/ 887288 h 2571232"/>
              <a:gd name="connsiteX3" fmla="*/ 1883121 w 3666653"/>
              <a:gd name="connsiteY3" fmla="*/ 47 h 2571232"/>
              <a:gd name="connsiteX4" fmla="*/ 2598345 w 3666653"/>
              <a:gd name="connsiteY4" fmla="*/ 851073 h 2571232"/>
              <a:gd name="connsiteX5" fmla="*/ 3204927 w 3666653"/>
              <a:gd name="connsiteY5" fmla="*/ 1674939 h 2571232"/>
              <a:gd name="connsiteX6" fmla="*/ 3666653 w 3666653"/>
              <a:gd name="connsiteY6" fmla="*/ 2571232 h 2571232"/>
              <a:gd name="connsiteX0" fmla="*/ 0 w 3666653"/>
              <a:gd name="connsiteY0" fmla="*/ 2516911 h 2571232"/>
              <a:gd name="connsiteX1" fmla="*/ 443620 w 3666653"/>
              <a:gd name="connsiteY1" fmla="*/ 1656833 h 2571232"/>
              <a:gd name="connsiteX2" fmla="*/ 1023043 w 3666653"/>
              <a:gd name="connsiteY2" fmla="*/ 887288 h 2571232"/>
              <a:gd name="connsiteX3" fmla="*/ 1883121 w 3666653"/>
              <a:gd name="connsiteY3" fmla="*/ 47 h 2571232"/>
              <a:gd name="connsiteX4" fmla="*/ 2598345 w 3666653"/>
              <a:gd name="connsiteY4" fmla="*/ 851073 h 2571232"/>
              <a:gd name="connsiteX5" fmla="*/ 3204927 w 3666653"/>
              <a:gd name="connsiteY5" fmla="*/ 1674939 h 2571232"/>
              <a:gd name="connsiteX6" fmla="*/ 3666653 w 3666653"/>
              <a:gd name="connsiteY6" fmla="*/ 2571232 h 2571232"/>
              <a:gd name="connsiteX0" fmla="*/ 0 w 3666653"/>
              <a:gd name="connsiteY0" fmla="*/ 2562175 h 2616496"/>
              <a:gd name="connsiteX1" fmla="*/ 443620 w 3666653"/>
              <a:gd name="connsiteY1" fmla="*/ 1702097 h 2616496"/>
              <a:gd name="connsiteX2" fmla="*/ 1023043 w 3666653"/>
              <a:gd name="connsiteY2" fmla="*/ 932552 h 2616496"/>
              <a:gd name="connsiteX3" fmla="*/ 1421394 w 3666653"/>
              <a:gd name="connsiteY3" fmla="*/ 44 h 2616496"/>
              <a:gd name="connsiteX4" fmla="*/ 2598345 w 3666653"/>
              <a:gd name="connsiteY4" fmla="*/ 896337 h 2616496"/>
              <a:gd name="connsiteX5" fmla="*/ 3204927 w 3666653"/>
              <a:gd name="connsiteY5" fmla="*/ 1720203 h 2616496"/>
              <a:gd name="connsiteX6" fmla="*/ 3666653 w 3666653"/>
              <a:gd name="connsiteY6" fmla="*/ 2616496 h 2616496"/>
              <a:gd name="connsiteX0" fmla="*/ 0 w 3666653"/>
              <a:gd name="connsiteY0" fmla="*/ 2562134 h 2616455"/>
              <a:gd name="connsiteX1" fmla="*/ 443620 w 3666653"/>
              <a:gd name="connsiteY1" fmla="*/ 1702056 h 2616455"/>
              <a:gd name="connsiteX2" fmla="*/ 878188 w 3666653"/>
              <a:gd name="connsiteY2" fmla="*/ 887243 h 2616455"/>
              <a:gd name="connsiteX3" fmla="*/ 1421394 w 3666653"/>
              <a:gd name="connsiteY3" fmla="*/ 3 h 2616455"/>
              <a:gd name="connsiteX4" fmla="*/ 2598345 w 3666653"/>
              <a:gd name="connsiteY4" fmla="*/ 896296 h 2616455"/>
              <a:gd name="connsiteX5" fmla="*/ 3204927 w 3666653"/>
              <a:gd name="connsiteY5" fmla="*/ 1720162 h 2616455"/>
              <a:gd name="connsiteX6" fmla="*/ 3666653 w 3666653"/>
              <a:gd name="connsiteY6" fmla="*/ 2616455 h 2616455"/>
              <a:gd name="connsiteX0" fmla="*/ 0 w 3666653"/>
              <a:gd name="connsiteY0" fmla="*/ 2516868 h 2571189"/>
              <a:gd name="connsiteX1" fmla="*/ 443620 w 3666653"/>
              <a:gd name="connsiteY1" fmla="*/ 1656790 h 2571189"/>
              <a:gd name="connsiteX2" fmla="*/ 878188 w 3666653"/>
              <a:gd name="connsiteY2" fmla="*/ 841977 h 2571189"/>
              <a:gd name="connsiteX3" fmla="*/ 1466661 w 3666653"/>
              <a:gd name="connsiteY3" fmla="*/ 4 h 2571189"/>
              <a:gd name="connsiteX4" fmla="*/ 2598345 w 3666653"/>
              <a:gd name="connsiteY4" fmla="*/ 851030 h 2571189"/>
              <a:gd name="connsiteX5" fmla="*/ 3204927 w 3666653"/>
              <a:gd name="connsiteY5" fmla="*/ 1674896 h 2571189"/>
              <a:gd name="connsiteX6" fmla="*/ 3666653 w 3666653"/>
              <a:gd name="connsiteY6" fmla="*/ 2571189 h 2571189"/>
              <a:gd name="connsiteX0" fmla="*/ 0 w 3666653"/>
              <a:gd name="connsiteY0" fmla="*/ 2531574 h 2585895"/>
              <a:gd name="connsiteX1" fmla="*/ 443620 w 3666653"/>
              <a:gd name="connsiteY1" fmla="*/ 1671496 h 2585895"/>
              <a:gd name="connsiteX2" fmla="*/ 878188 w 3666653"/>
              <a:gd name="connsiteY2" fmla="*/ 856683 h 2585895"/>
              <a:gd name="connsiteX3" fmla="*/ 1466661 w 3666653"/>
              <a:gd name="connsiteY3" fmla="*/ 14710 h 2585895"/>
              <a:gd name="connsiteX4" fmla="*/ 1991762 w 3666653"/>
              <a:gd name="connsiteY4" fmla="*/ 1599067 h 2585895"/>
              <a:gd name="connsiteX5" fmla="*/ 3204927 w 3666653"/>
              <a:gd name="connsiteY5" fmla="*/ 1689602 h 2585895"/>
              <a:gd name="connsiteX6" fmla="*/ 3666653 w 3666653"/>
              <a:gd name="connsiteY6" fmla="*/ 2585895 h 2585895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204927 w 3666653"/>
              <a:gd name="connsiteY5" fmla="*/ 1691501 h 2587794"/>
              <a:gd name="connsiteX6" fmla="*/ 3666653 w 3666653"/>
              <a:gd name="connsiteY6" fmla="*/ 2587794 h 2587794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204927 w 3666653"/>
              <a:gd name="connsiteY5" fmla="*/ 1691501 h 2587794"/>
              <a:gd name="connsiteX6" fmla="*/ 3666653 w 3666653"/>
              <a:gd name="connsiteY6" fmla="*/ 2587794 h 2587794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666653 w 3666653"/>
              <a:gd name="connsiteY5" fmla="*/ 2587794 h 2587794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18893 w 1947281"/>
              <a:gd name="connsiteY0" fmla="*/ 2524420 h 2524420"/>
              <a:gd name="connsiteX1" fmla="*/ 9840 w 1947281"/>
              <a:gd name="connsiteY1" fmla="*/ 1673395 h 2524420"/>
              <a:gd name="connsiteX2" fmla="*/ 444408 w 1947281"/>
              <a:gd name="connsiteY2" fmla="*/ 858582 h 2524420"/>
              <a:gd name="connsiteX3" fmla="*/ 1032881 w 1947281"/>
              <a:gd name="connsiteY3" fmla="*/ 16609 h 2524420"/>
              <a:gd name="connsiteX4" fmla="*/ 1494608 w 1947281"/>
              <a:gd name="connsiteY4" fmla="*/ 1655287 h 2524420"/>
              <a:gd name="connsiteX5" fmla="*/ 1947281 w 1947281"/>
              <a:gd name="connsiteY5" fmla="*/ 2524420 h 2524420"/>
              <a:gd name="connsiteX0" fmla="*/ 29054 w 1957442"/>
              <a:gd name="connsiteY0" fmla="*/ 2524420 h 2524420"/>
              <a:gd name="connsiteX1" fmla="*/ 20001 w 1957442"/>
              <a:gd name="connsiteY1" fmla="*/ 1673395 h 2524420"/>
              <a:gd name="connsiteX2" fmla="*/ 454569 w 1957442"/>
              <a:gd name="connsiteY2" fmla="*/ 858582 h 2524420"/>
              <a:gd name="connsiteX3" fmla="*/ 1043042 w 1957442"/>
              <a:gd name="connsiteY3" fmla="*/ 16609 h 2524420"/>
              <a:gd name="connsiteX4" fmla="*/ 1504769 w 1957442"/>
              <a:gd name="connsiteY4" fmla="*/ 1655287 h 2524420"/>
              <a:gd name="connsiteX5" fmla="*/ 1957442 w 1957442"/>
              <a:gd name="connsiteY5" fmla="*/ 2524420 h 2524420"/>
              <a:gd name="connsiteX0" fmla="*/ 5413 w 1933801"/>
              <a:gd name="connsiteY0" fmla="*/ 2524301 h 2524301"/>
              <a:gd name="connsiteX1" fmla="*/ 23520 w 1933801"/>
              <a:gd name="connsiteY1" fmla="*/ 1637062 h 2524301"/>
              <a:gd name="connsiteX2" fmla="*/ 430928 w 1933801"/>
              <a:gd name="connsiteY2" fmla="*/ 858463 h 2524301"/>
              <a:gd name="connsiteX3" fmla="*/ 1019401 w 1933801"/>
              <a:gd name="connsiteY3" fmla="*/ 16490 h 2524301"/>
              <a:gd name="connsiteX4" fmla="*/ 1481128 w 1933801"/>
              <a:gd name="connsiteY4" fmla="*/ 1655168 h 2524301"/>
              <a:gd name="connsiteX5" fmla="*/ 1933801 w 1933801"/>
              <a:gd name="connsiteY5" fmla="*/ 2524301 h 2524301"/>
              <a:gd name="connsiteX0" fmla="*/ 0 w 1928388"/>
              <a:gd name="connsiteY0" fmla="*/ 2524301 h 2524301"/>
              <a:gd name="connsiteX1" fmla="*/ 18107 w 1928388"/>
              <a:gd name="connsiteY1" fmla="*/ 1637062 h 2524301"/>
              <a:gd name="connsiteX2" fmla="*/ 425515 w 1928388"/>
              <a:gd name="connsiteY2" fmla="*/ 858463 h 2524301"/>
              <a:gd name="connsiteX3" fmla="*/ 1013988 w 1928388"/>
              <a:gd name="connsiteY3" fmla="*/ 16490 h 2524301"/>
              <a:gd name="connsiteX4" fmla="*/ 1475715 w 1928388"/>
              <a:gd name="connsiteY4" fmla="*/ 1655168 h 2524301"/>
              <a:gd name="connsiteX5" fmla="*/ 1928388 w 1928388"/>
              <a:gd name="connsiteY5" fmla="*/ 2524301 h 2524301"/>
              <a:gd name="connsiteX0" fmla="*/ 0 w 1928388"/>
              <a:gd name="connsiteY0" fmla="*/ 2524301 h 2524301"/>
              <a:gd name="connsiteX1" fmla="*/ 18107 w 1928388"/>
              <a:gd name="connsiteY1" fmla="*/ 1637062 h 2524301"/>
              <a:gd name="connsiteX2" fmla="*/ 425515 w 1928388"/>
              <a:gd name="connsiteY2" fmla="*/ 858463 h 2524301"/>
              <a:gd name="connsiteX3" fmla="*/ 1013988 w 1928388"/>
              <a:gd name="connsiteY3" fmla="*/ 16490 h 2524301"/>
              <a:gd name="connsiteX4" fmla="*/ 1475715 w 1928388"/>
              <a:gd name="connsiteY4" fmla="*/ 1655168 h 2524301"/>
              <a:gd name="connsiteX5" fmla="*/ 1928388 w 1928388"/>
              <a:gd name="connsiteY5" fmla="*/ 2524301 h 2524301"/>
              <a:gd name="connsiteX0" fmla="*/ 16347 w 1944735"/>
              <a:gd name="connsiteY0" fmla="*/ 2554546 h 2554546"/>
              <a:gd name="connsiteX1" fmla="*/ 34454 w 1944735"/>
              <a:gd name="connsiteY1" fmla="*/ 1667307 h 2554546"/>
              <a:gd name="connsiteX2" fmla="*/ 595771 w 1944735"/>
              <a:gd name="connsiteY2" fmla="*/ 553729 h 2554546"/>
              <a:gd name="connsiteX3" fmla="*/ 1030335 w 1944735"/>
              <a:gd name="connsiteY3" fmla="*/ 46735 h 2554546"/>
              <a:gd name="connsiteX4" fmla="*/ 1492062 w 1944735"/>
              <a:gd name="connsiteY4" fmla="*/ 1685413 h 2554546"/>
              <a:gd name="connsiteX5" fmla="*/ 1944735 w 1944735"/>
              <a:gd name="connsiteY5" fmla="*/ 2554546 h 25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735" h="2554546">
                <a:moveTo>
                  <a:pt x="16347" y="2554546"/>
                </a:moveTo>
                <a:cubicBezTo>
                  <a:pt x="81985" y="2074712"/>
                  <a:pt x="-62117" y="2000776"/>
                  <a:pt x="34454" y="1667307"/>
                </a:cubicBezTo>
                <a:cubicBezTo>
                  <a:pt x="131025" y="1333838"/>
                  <a:pt x="429791" y="823824"/>
                  <a:pt x="595771" y="553729"/>
                </a:cubicBezTo>
                <a:cubicBezTo>
                  <a:pt x="761751" y="283634"/>
                  <a:pt x="880953" y="-141879"/>
                  <a:pt x="1030335" y="46735"/>
                </a:cubicBezTo>
                <a:cubicBezTo>
                  <a:pt x="1179717" y="235349"/>
                  <a:pt x="1339662" y="1267444"/>
                  <a:pt x="1492062" y="1685413"/>
                </a:cubicBezTo>
                <a:cubicBezTo>
                  <a:pt x="1644462" y="2103382"/>
                  <a:pt x="1881361" y="2315006"/>
                  <a:pt x="1944735" y="2554546"/>
                </a:cubicBezTo>
              </a:path>
            </a:pathLst>
          </a:custGeom>
          <a:ln w="88900">
            <a:solidFill>
              <a:schemeClr val="accent3"/>
            </a:solidFill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24800" y="3962400"/>
            <a:ext cx="926119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50% Loss</a:t>
            </a:r>
            <a:endParaRPr lang="en-US" sz="24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04800" y="3200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task: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revent congestion collapse when elephants collide</a:t>
            </a:r>
            <a:endParaRPr lang="en-US" sz="24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7" name="Picture 126" descr="ba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4707" y="4676600"/>
            <a:ext cx="844412" cy="844412"/>
          </a:xfrm>
          <a:prstGeom prst="rect">
            <a:avLst/>
          </a:prstGeom>
        </p:spPr>
      </p:pic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99"/>
    </mc:Choice>
    <mc:Fallback xmlns="">
      <p:transition xmlns:p14="http://schemas.microsoft.com/office/powerpoint/2010/main" spd="slow" advTm="889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24" grpId="0" animBg="1"/>
      <p:bldP spid="1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382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Minimal version of TCP</a:t>
            </a:r>
          </a:p>
          <a:p>
            <a:pPr marL="0" indent="0">
              <a:buNone/>
            </a:pPr>
            <a:endParaRPr lang="en-US" sz="5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Start at line-rate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Initial window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arger than BDP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retransmission timeout </a:t>
            </a:r>
            <a:r>
              <a:rPr lang="en-US" dirty="0" smtClean="0"/>
              <a:t>estimation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Fix RTO near round-trip time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No fast retransmission on 3-dupacks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Allow packet reordering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00"/>
    </mc:Choice>
    <mc:Fallback xmlns="">
      <p:transition xmlns:p14="http://schemas.microsoft.com/office/powerpoint/2010/main" spd="slow" advTm="833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458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Key observation: 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Need the highest priority packet destined for a port </a:t>
            </a:r>
            <a:r>
              <a:rPr lang="en-US" sz="2400" b="1" dirty="0" smtClean="0">
                <a:solidFill>
                  <a:srgbClr val="BD0A12"/>
                </a:solidFill>
              </a:rPr>
              <a:t>available at the port </a:t>
            </a:r>
            <a:r>
              <a:rPr lang="en-US" sz="2400" dirty="0" smtClean="0"/>
              <a:t>at any given time.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b="1" dirty="0" smtClean="0">
                <a:solidFill>
                  <a:srgbClr val="BD0A12"/>
                </a:solidFill>
              </a:rPr>
              <a:t>Priority scheduling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High priority packets traverse fabric as quickly as possible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400" b="1" dirty="0" smtClean="0">
                <a:solidFill>
                  <a:srgbClr val="BD0A12"/>
                </a:solidFill>
              </a:rPr>
              <a:t>What about dropped packets?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L</a:t>
            </a:r>
            <a:r>
              <a:rPr lang="en-US" sz="2000" dirty="0" smtClean="0"/>
              <a:t>owest priority </a:t>
            </a:r>
            <a:r>
              <a:rPr lang="en-US" sz="2000" dirty="0" smtClean="0">
                <a:latin typeface="+mj-lt"/>
              </a:rPr>
              <a:t>→</a:t>
            </a:r>
            <a:r>
              <a:rPr lang="en-US" sz="2000" dirty="0" smtClean="0"/>
              <a:t> not needed till all other packets depart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Buffer larger than BDP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→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/>
              <a:t>more than RTT to retransmit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1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15"/>
    </mc:Choice>
    <mc:Fallback xmlns="">
      <p:transition xmlns:p14="http://schemas.microsoft.com/office/powerpoint/2010/main" spd="slow" advTm="1064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2"/>
          <a:stretch/>
        </p:blipFill>
        <p:spPr>
          <a:xfrm>
            <a:off x="685800" y="3364045"/>
            <a:ext cx="7270865" cy="2768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04517" y="3304864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9026" y="3304864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4650" y="4772911"/>
            <a:ext cx="2133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739045"/>
            <a:ext cx="216226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7432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54 port fat-</a:t>
            </a:r>
            <a:r>
              <a:rPr lang="en-US" dirty="0" smtClean="0"/>
              <a:t>tree: 10Gbps </a:t>
            </a:r>
            <a:r>
              <a:rPr lang="en-US" dirty="0"/>
              <a:t>links, </a:t>
            </a:r>
            <a:r>
              <a:rPr lang="en-US" dirty="0" smtClean="0"/>
              <a:t>RTT = ~</a:t>
            </a:r>
            <a:r>
              <a:rPr lang="en-US" dirty="0"/>
              <a:t>12µs</a:t>
            </a:r>
          </a:p>
          <a:p>
            <a:pPr marL="285750" indent="-285750"/>
            <a:r>
              <a:rPr lang="en-US" dirty="0"/>
              <a:t>Realistic traffic </a:t>
            </a:r>
            <a:r>
              <a:rPr lang="en-US" dirty="0" smtClean="0"/>
              <a:t>workloads</a:t>
            </a:r>
          </a:p>
          <a:p>
            <a:pPr marL="685800" lvl="1"/>
            <a:r>
              <a:rPr lang="en-US" dirty="0" smtClean="0"/>
              <a:t>Web search, Data mining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4600" y="2667000"/>
            <a:ext cx="224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 From </a:t>
            </a:r>
            <a:r>
              <a:rPr lang="en-US" sz="18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Alizadeh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[SIGCOMM 2010]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3600" y="4073822"/>
            <a:ext cx="1654143" cy="534909"/>
            <a:chOff x="2286000" y="4419600"/>
            <a:chExt cx="1654143" cy="53490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86000" y="4954509"/>
              <a:ext cx="1654143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stealth" w="lg" len="med"/>
              <a:tailEnd type="non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622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&lt;</a:t>
              </a: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100KB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16574" y="3999131"/>
            <a:ext cx="1613026" cy="533400"/>
            <a:chOff x="6768974" y="4419600"/>
            <a:chExt cx="1613026" cy="533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768974" y="4953000"/>
              <a:ext cx="1403287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none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580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&gt;10MB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0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8"/>
    </mc:Choice>
    <mc:Fallback xmlns="">
      <p:transition xmlns:p14="http://schemas.microsoft.com/office/powerpoint/2010/main" spd="slow" advTm="850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Mice FCT </a:t>
            </a:r>
            <a:br>
              <a:rPr lang="en-US" dirty="0" smtClean="0"/>
            </a:br>
            <a:r>
              <a:rPr lang="en-US" sz="4000" dirty="0" smtClean="0"/>
              <a:t>(&lt;100KB)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" y="2320705"/>
            <a:ext cx="4104504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96" y="2286000"/>
            <a:ext cx="4104504" cy="329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701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endParaRPr lang="en-US" sz="32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701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</a:t>
            </a:r>
            <a:r>
              <a:rPr lang="en-US" sz="3200" b="0" baseline="30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Percentile</a:t>
            </a:r>
            <a:endParaRPr lang="en-US" sz="32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5715000"/>
            <a:ext cx="62484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Near-ideal: almost no jitter</a:t>
            </a:r>
            <a:endParaRPr lang="en-US" sz="28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2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72"/>
    </mc:Choice>
    <mc:Fallback xmlns="">
      <p:transition xmlns:p14="http://schemas.microsoft.com/office/powerpoint/2010/main" spd="slow" advTm="904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Elephant FCT </a:t>
            </a:r>
            <a:br>
              <a:rPr lang="en-US" dirty="0" smtClean="0"/>
            </a:br>
            <a:r>
              <a:rPr lang="en-US" sz="4000" dirty="0" smtClean="0"/>
              <a:t>(&gt;10MB)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81" y="2154920"/>
            <a:ext cx="5236519" cy="41696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029200" y="1600200"/>
            <a:ext cx="3886200" cy="15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Congestion collapse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high load w/o rate </a:t>
            </a:r>
            <a:r>
              <a:rPr lang="en-US" sz="2800" b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ontrol</a:t>
            </a:r>
            <a:endParaRPr lang="en-US" sz="28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5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7"/>
    </mc:Choice>
    <mc:Fallback xmlns="">
      <p:transition xmlns:p14="http://schemas.microsoft.com/office/powerpoint/2010/main" spd="slow" advTm="857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4F81BD"/>
                </a:solidFill>
              </a:rPr>
              <a:t>pFabric’s</a:t>
            </a:r>
            <a:r>
              <a:rPr lang="en-US" b="1" dirty="0" smtClean="0">
                <a:solidFill>
                  <a:srgbClr val="4F81BD"/>
                </a:solidFill>
              </a:rPr>
              <a:t> entire design: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ear-ideal flow scheduling across DC fabric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500" b="1" dirty="0" smtClean="0">
              <a:solidFill>
                <a:srgbClr val="4F81BD"/>
              </a:solidFill>
            </a:endParaRPr>
          </a:p>
          <a:p>
            <a:r>
              <a:rPr lang="en-US" sz="2400" b="1" dirty="0" smtClean="0">
                <a:solidFill>
                  <a:srgbClr val="BD0A12"/>
                </a:solidFill>
              </a:rPr>
              <a:t>Switches</a:t>
            </a:r>
          </a:p>
          <a:p>
            <a:pPr lvl="1"/>
            <a:r>
              <a:rPr lang="en-US" sz="2200" dirty="0" smtClean="0"/>
              <a:t>Locally schedule &amp; drop based on priority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sz="2400" b="1" dirty="0" smtClean="0">
                <a:solidFill>
                  <a:srgbClr val="BD0A12"/>
                </a:solidFill>
              </a:rPr>
              <a:t>Hosts </a:t>
            </a:r>
          </a:p>
          <a:p>
            <a:pPr lvl="1"/>
            <a:r>
              <a:rPr lang="en-US" sz="2200" dirty="0" smtClean="0"/>
              <a:t>Aggressively send &amp; retransmit</a:t>
            </a:r>
          </a:p>
          <a:p>
            <a:pPr lvl="1"/>
            <a:r>
              <a:rPr lang="en-US" sz="2200" dirty="0" smtClean="0"/>
              <a:t>Minimal rate control to avoid congestion collapse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2"/>
    </mc:Choice>
    <mc:Fallback xmlns="">
      <p:transition xmlns:p14="http://schemas.microsoft.com/office/powerpoint/2010/main" spd="slow" advTm="46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about TCP “Modes”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Slow-start </a:t>
            </a:r>
            <a:r>
              <a:rPr lang="en-US" dirty="0" smtClean="0"/>
              <a:t>mode:</a:t>
            </a:r>
          </a:p>
          <a:p>
            <a:pPr lvl="1"/>
            <a:r>
              <a:rPr lang="en-US" dirty="0" smtClean="0"/>
              <a:t>CWND =+ MSS on every ACK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[use at beginning, and after time-out]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Congestion avoidance</a:t>
            </a:r>
            <a:r>
              <a:rPr lang="en-US" dirty="0" smtClean="0"/>
              <a:t> mode:</a:t>
            </a:r>
          </a:p>
          <a:p>
            <a:pPr lvl="1"/>
            <a:r>
              <a:rPr lang="en-US" dirty="0" smtClean="0"/>
              <a:t>CWND =+ MSS/(CWND/MSS) on every ACK</a:t>
            </a:r>
          </a:p>
          <a:p>
            <a:pPr lvl="1"/>
            <a:r>
              <a:rPr lang="en-US" b="1" dirty="0" smtClean="0">
                <a:solidFill>
                  <a:srgbClr val="F47A00"/>
                </a:solidFill>
              </a:rPr>
              <a:t>[use after CWND&gt;SSTHRESH in slow-start]</a:t>
            </a:r>
          </a:p>
          <a:p>
            <a:pPr lvl="1"/>
            <a:r>
              <a:rPr lang="en-US" b="1" dirty="0" smtClean="0">
                <a:solidFill>
                  <a:srgbClr val="F47A00"/>
                </a:solidFill>
              </a:rPr>
              <a:t>[and after fast retransmit]</a:t>
            </a:r>
          </a:p>
          <a:p>
            <a:pPr lvl="8"/>
            <a:endParaRPr lang="en-US" dirty="0"/>
          </a:p>
          <a:p>
            <a:r>
              <a:rPr lang="en-US" b="1" dirty="0" smtClean="0"/>
              <a:t>Fast restart </a:t>
            </a:r>
            <a:r>
              <a:rPr lang="en-US" dirty="0" smtClean="0"/>
              <a:t>mode </a:t>
            </a:r>
            <a:r>
              <a:rPr lang="en-US" b="1" dirty="0" smtClean="0">
                <a:solidFill>
                  <a:srgbClr val="F47A00"/>
                </a:solidFill>
              </a:rPr>
              <a:t>[after fast retransmit]</a:t>
            </a:r>
          </a:p>
          <a:p>
            <a:pPr lvl="1"/>
            <a:r>
              <a:rPr lang="en-US" dirty="0" smtClean="0"/>
              <a:t>CWND =+ MSS on every </a:t>
            </a:r>
            <a:r>
              <a:rPr lang="en-US" dirty="0" err="1" smtClean="0"/>
              <a:t>dupACK</a:t>
            </a:r>
            <a:r>
              <a:rPr lang="en-US" dirty="0" smtClean="0"/>
              <a:t> until hole is filled</a:t>
            </a:r>
          </a:p>
          <a:p>
            <a:pPr lvl="1"/>
            <a:r>
              <a:rPr lang="en-US" dirty="0" smtClean="0"/>
              <a:t>Then revert back to congestion avoidance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4492-3577-BD47-9557-7E89EFBEB119}" type="slidenum">
              <a:rPr lang="en-US"/>
              <a:pPr/>
              <a:t>8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</a:t>
            </a:r>
            <a:r>
              <a:rPr lang="en-US" dirty="0" smtClean="0"/>
              <a:t>Acknowledgments (FYI)</a:t>
            </a:r>
            <a:endParaRPr lang="en-US" dirty="0"/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Receiver generally delays sending an ACK</a:t>
            </a:r>
          </a:p>
          <a:p>
            <a:pPr lvl="1"/>
            <a:r>
              <a:rPr lang="en-US"/>
              <a:t>Upon receiving a packet, sets a timer</a:t>
            </a:r>
          </a:p>
          <a:p>
            <a:pPr lvl="2"/>
            <a:r>
              <a:rPr lang="en-US"/>
              <a:t>Typically, 200 msec; at most, 500 msec</a:t>
            </a:r>
          </a:p>
          <a:p>
            <a:pPr lvl="1"/>
            <a:r>
              <a:rPr lang="en-US"/>
              <a:t>If application generates data, go ahead and send</a:t>
            </a:r>
          </a:p>
          <a:p>
            <a:pPr lvl="2"/>
            <a:r>
              <a:rPr lang="en-US"/>
              <a:t>And piggyback the acknowledgment</a:t>
            </a:r>
          </a:p>
          <a:p>
            <a:pPr lvl="1"/>
            <a:r>
              <a:rPr lang="en-US"/>
              <a:t>If the timer expires, send a (non-piggybacked) ACK</a:t>
            </a:r>
          </a:p>
          <a:p>
            <a:pPr lvl="1"/>
            <a:r>
              <a:rPr lang="en-US"/>
              <a:t>If out-of-order segment arrives, immediately ack</a:t>
            </a:r>
          </a:p>
          <a:p>
            <a:pPr lvl="1"/>
            <a:r>
              <a:rPr lang="en-US"/>
              <a:t>(if available window changes, send an ACK)</a:t>
            </a:r>
          </a:p>
          <a:p>
            <a:r>
              <a:rPr lang="en-US"/>
              <a:t>Limiting the wait</a:t>
            </a:r>
          </a:p>
          <a:p>
            <a:pPr lvl="1"/>
            <a:r>
              <a:rPr lang="en-US"/>
              <a:t>Receiver supposed to ACK at least every second full-sized packet (</a:t>
            </a:r>
            <a:r>
              <a:rPr lang="ja-JP" altLang="en-US"/>
              <a:t>“</a:t>
            </a:r>
            <a:r>
              <a:rPr lang="en-US">
                <a:solidFill>
                  <a:srgbClr val="0000FF"/>
                </a:solidFill>
              </a:rPr>
              <a:t>ack every other</a:t>
            </a:r>
            <a:r>
              <a:rPr lang="ja-JP" altLang="en-US"/>
              <a:t>”</a:t>
            </a:r>
            <a:r>
              <a:rPr lang="en-US"/>
              <a:t>)</a:t>
            </a:r>
          </a:p>
          <a:p>
            <a:pPr lvl="2"/>
            <a:r>
              <a:rPr lang="en-US"/>
              <a:t>This is the usual case for </a:t>
            </a:r>
            <a:r>
              <a:rPr lang="ja-JP" altLang="en-US"/>
              <a:t>“</a:t>
            </a:r>
            <a:r>
              <a:rPr lang="en-US"/>
              <a:t>streaming</a:t>
            </a:r>
            <a:r>
              <a:rPr lang="ja-JP" altLang="en-US"/>
              <a:t>”</a:t>
            </a:r>
            <a:r>
              <a:rPr lang="en-US"/>
              <a:t> transfers</a:t>
            </a:r>
          </a:p>
        </p:txBody>
      </p:sp>
    </p:spTree>
    <p:extLst>
      <p:ext uri="{BB962C8B-B14F-4D97-AF65-F5344CB8AC3E}">
        <p14:creationId xmlns:p14="http://schemas.microsoft.com/office/powerpoint/2010/main" val="229284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53B-417C-1F43-86B6-EC525986AD42}" type="slidenum">
              <a:rPr lang="en-US"/>
              <a:pPr/>
              <a:t>9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Performance Effects of Acking Policies</a:t>
            </a:r>
            <a:endParaRPr lang="en-US"/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do delayed ACKs affect performance?</a:t>
            </a:r>
          </a:p>
          <a:p>
            <a:pPr lvl="1">
              <a:lnSpc>
                <a:spcPct val="90000"/>
              </a:lnSpc>
            </a:pPr>
            <a:r>
              <a:rPr lang="en-US"/>
              <a:t>Increases RTT</a:t>
            </a:r>
          </a:p>
          <a:p>
            <a:pPr lvl="1">
              <a:lnSpc>
                <a:spcPct val="90000"/>
              </a:lnSpc>
            </a:pPr>
            <a:r>
              <a:rPr lang="en-US"/>
              <a:t>Window slides a bit later </a:t>
            </a:r>
            <a:r>
              <a:rPr lang="en-US">
                <a:sym typeface="Symbol" charset="0"/>
              </a:rPr>
              <a:t> throughput a bit lower</a:t>
            </a:r>
          </a:p>
          <a:p>
            <a:pPr lvl="1">
              <a:lnSpc>
                <a:spcPct val="90000"/>
              </a:lnSpc>
            </a:pPr>
            <a:endParaRPr lang="en-US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/>
              <a:t>How does ack-every-other affect performance?</a:t>
            </a:r>
          </a:p>
          <a:p>
            <a:pPr lvl="1">
              <a:lnSpc>
                <a:spcPct val="90000"/>
              </a:lnSpc>
            </a:pPr>
            <a:r>
              <a:rPr lang="en-US" b="1" i="1"/>
              <a:t>If</a:t>
            </a:r>
            <a:r>
              <a:rPr lang="en-US"/>
              <a:t> sender adjusts CWND on incoming ACKs, then CWND opens more slowly</a:t>
            </a:r>
          </a:p>
          <a:p>
            <a:pPr lvl="2">
              <a:lnSpc>
                <a:spcPct val="90000"/>
              </a:lnSpc>
            </a:pPr>
            <a:r>
              <a:rPr lang="en-US"/>
              <a:t>In slow start, 50% increase/RTT rather than 100%</a:t>
            </a:r>
          </a:p>
          <a:p>
            <a:pPr lvl="2">
              <a:lnSpc>
                <a:spcPct val="90000"/>
              </a:lnSpc>
            </a:pPr>
            <a:r>
              <a:rPr lang="en-US"/>
              <a:t>In congestion avoidance, +1 MSS / 2 RTT, not +1 MSS / RTT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What does this suggest about how a receiver might </a:t>
            </a:r>
            <a:r>
              <a:rPr lang="en-US">
                <a:solidFill>
                  <a:srgbClr val="FF0000"/>
                </a:solidFill>
              </a:rPr>
              <a:t>cheat</a:t>
            </a:r>
            <a:r>
              <a:rPr lang="en-US"/>
              <a:t> and speed up a transfer?</a:t>
            </a:r>
          </a:p>
        </p:txBody>
      </p:sp>
    </p:spTree>
    <p:extLst>
      <p:ext uri="{BB962C8B-B14F-4D97-AF65-F5344CB8AC3E}">
        <p14:creationId xmlns:p14="http://schemas.microsoft.com/office/powerpoint/2010/main" val="370294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.8|4|6.1|3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2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10.3|3.1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8.5|1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1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5.2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3|18.9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7|2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7.2|10.7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4.3|2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8|16.5|17|4.5|3.1|3.4|0.2|1.2|0.5|0.6|0.6|3.8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6|1.1|1.9|2.9|2.7|2.6"/>
</p:tagLst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T_white_06">
  <a:themeElements>
    <a:clrScheme name="BT_white_06 3">
      <a:dk1>
        <a:srgbClr val="000033"/>
      </a:dk1>
      <a:lt1>
        <a:srgbClr val="FFFFFF"/>
      </a:lt1>
      <a:dk2>
        <a:srgbClr val="FF0000"/>
      </a:dk2>
      <a:lt2>
        <a:srgbClr val="000066"/>
      </a:lt2>
      <a:accent1>
        <a:srgbClr val="FF9900"/>
      </a:accent1>
      <a:accent2>
        <a:srgbClr val="009900"/>
      </a:accent2>
      <a:accent3>
        <a:srgbClr val="FFFFFF"/>
      </a:accent3>
      <a:accent4>
        <a:srgbClr val="00002A"/>
      </a:accent4>
      <a:accent5>
        <a:srgbClr val="FFCAAA"/>
      </a:accent5>
      <a:accent6>
        <a:srgbClr val="008A00"/>
      </a:accent6>
      <a:hlink>
        <a:srgbClr val="0099CC"/>
      </a:hlink>
      <a:folHlink>
        <a:srgbClr val="FF3399"/>
      </a:folHlink>
    </a:clrScheme>
    <a:fontScheme name="BT_white_0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BT_white_06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_white_06 2">
        <a:dk1>
          <a:srgbClr val="000033"/>
        </a:dk1>
        <a:lt1>
          <a:srgbClr val="FFFFFF"/>
        </a:lt1>
        <a:dk2>
          <a:srgbClr val="FF0000"/>
        </a:dk2>
        <a:lt2>
          <a:srgbClr val="000066"/>
        </a:lt2>
        <a:accent1>
          <a:srgbClr val="FF9900"/>
        </a:accent1>
        <a:accent2>
          <a:srgbClr val="009900"/>
        </a:accent2>
        <a:accent3>
          <a:srgbClr val="FFFFFF"/>
        </a:accent3>
        <a:accent4>
          <a:srgbClr val="00002A"/>
        </a:accent4>
        <a:accent5>
          <a:srgbClr val="FFCAAA"/>
        </a:accent5>
        <a:accent6>
          <a:srgbClr val="008A00"/>
        </a:accent6>
        <a:hlink>
          <a:srgbClr val="0066CC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_white_06 3">
        <a:dk1>
          <a:srgbClr val="000033"/>
        </a:dk1>
        <a:lt1>
          <a:srgbClr val="FFFFFF"/>
        </a:lt1>
        <a:dk2>
          <a:srgbClr val="FF0000"/>
        </a:dk2>
        <a:lt2>
          <a:srgbClr val="000066"/>
        </a:lt2>
        <a:accent1>
          <a:srgbClr val="FF9900"/>
        </a:accent1>
        <a:accent2>
          <a:srgbClr val="009900"/>
        </a:accent2>
        <a:accent3>
          <a:srgbClr val="FFFFFF"/>
        </a:accent3>
        <a:accent4>
          <a:srgbClr val="00002A"/>
        </a:accent4>
        <a:accent5>
          <a:srgbClr val="FFCAAA"/>
        </a:accent5>
        <a:accent6>
          <a:srgbClr val="008A00"/>
        </a:accent6>
        <a:hlink>
          <a:srgbClr val="0099CC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14036</TotalTime>
  <Words>3076</Words>
  <Application>Microsoft Macintosh PowerPoint</Application>
  <PresentationFormat>On-screen Show (4:3)</PresentationFormat>
  <Paragraphs>784</Paragraphs>
  <Slides>68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cs426</vt:lpstr>
      <vt:lpstr>Office Theme</vt:lpstr>
      <vt:lpstr>BT_white_06</vt:lpstr>
      <vt:lpstr>Microsoft Excel Chart</vt:lpstr>
      <vt:lpstr>Microsoft Drawing</vt:lpstr>
      <vt:lpstr>Advanced Topics in Congestion Control</vt:lpstr>
      <vt:lpstr>New Lecture Schedule</vt:lpstr>
      <vt:lpstr>Office Hours This Week</vt:lpstr>
      <vt:lpstr>Announcements</vt:lpstr>
      <vt:lpstr>Project 3: Ask Panda</vt:lpstr>
      <vt:lpstr>Some Odds and Ends about  Congestion Control</vt:lpstr>
      <vt:lpstr>Clarification about TCP “Modes”</vt:lpstr>
      <vt:lpstr>Delayed Acknowledgments (FYI)</vt:lpstr>
      <vt:lpstr>Performance Effects of Acking Policies</vt:lpstr>
      <vt:lpstr>ACK-splitting</vt:lpstr>
      <vt:lpstr>10 line change to Linux TCP</vt:lpstr>
      <vt:lpstr>Problems with Current Approach to Congestion Control</vt:lpstr>
      <vt:lpstr>Goal of Today’s Lecture</vt:lpstr>
      <vt:lpstr>Problems with Current Approach?</vt:lpstr>
      <vt:lpstr>TCP fills up queues</vt:lpstr>
      <vt:lpstr>Random Early Drop (or Detection)</vt:lpstr>
      <vt:lpstr>RED Dropping Probability</vt:lpstr>
      <vt:lpstr>Advantages of RED</vt:lpstr>
      <vt:lpstr>What if loss isn’t congestion-related?</vt:lpstr>
      <vt:lpstr>How does AIMD work at high speed?</vt:lpstr>
      <vt:lpstr>Adapting TCP to High Speed</vt:lpstr>
      <vt:lpstr>High-Speed TCP Proposal</vt:lpstr>
      <vt:lpstr>This changes the TCP Equation</vt:lpstr>
      <vt:lpstr>How “Fair” is TCP?</vt:lpstr>
      <vt:lpstr>What happens if hosts “cheat”?</vt:lpstr>
      <vt:lpstr>Router-Assisted Congestion Control</vt:lpstr>
      <vt:lpstr>Adjustment</vt:lpstr>
      <vt:lpstr>Isolation/fairness</vt:lpstr>
      <vt:lpstr>Isolation: Intuition</vt:lpstr>
      <vt:lpstr>Max-Min Fairness</vt:lpstr>
      <vt:lpstr>Example</vt:lpstr>
      <vt:lpstr>Example</vt:lpstr>
      <vt:lpstr>Fair Queuing (FQ)</vt:lpstr>
      <vt:lpstr>Enforcing fairness through dropping</vt:lpstr>
      <vt:lpstr>With Fair Queueing or AFD Routers</vt:lpstr>
      <vt:lpstr>FQ is really “processor sharing”</vt:lpstr>
      <vt:lpstr>RCP Algorithm</vt:lpstr>
      <vt:lpstr>Fair Sharing is more than a moral issue</vt:lpstr>
      <vt:lpstr>Flow Completion Time: TCP vs. PS (and XCP)</vt:lpstr>
      <vt:lpstr>Why the improvement?</vt:lpstr>
      <vt:lpstr>RCP (and similar schemes)</vt:lpstr>
      <vt:lpstr>Summary of Router Assisted CC</vt:lpstr>
      <vt:lpstr>Why is Scott a Moron?</vt:lpstr>
      <vt:lpstr>Giving equal shares to “flows” is silly</vt:lpstr>
      <vt:lpstr>flow rate fairness dismantling a religion &lt;draft-briscoe-tsvarea-fair-01.pdf&gt;</vt:lpstr>
      <vt:lpstr>Charge people for congestion!</vt:lpstr>
      <vt:lpstr>Datacenter Networks</vt:lpstr>
      <vt:lpstr>What makes them special?</vt:lpstr>
      <vt:lpstr>Deconstructing Datacenter Packet Transport</vt:lpstr>
      <vt:lpstr>Transport in Datacenters</vt:lpstr>
      <vt:lpstr>Transport in Datacenters</vt:lpstr>
      <vt:lpstr>pFabric in 1 Slide</vt:lpstr>
      <vt:lpstr>DC Fabric: Just a Giant Switch!</vt:lpstr>
      <vt:lpstr>DC Fabric: Just a Giant Switch!</vt:lpstr>
      <vt:lpstr>DC Fabric: Just a Giant Switch!</vt:lpstr>
      <vt:lpstr>DC Fabric: Just a Giant Switch!</vt:lpstr>
      <vt:lpstr>PowerPoint Presentation</vt:lpstr>
      <vt:lpstr>“Ideal” Flow Scheduling</vt:lpstr>
      <vt:lpstr>PowerPoint Presentation</vt:lpstr>
      <vt:lpstr>pFabric Switch</vt:lpstr>
      <vt:lpstr>Near-Zero Buffers</vt:lpstr>
      <vt:lpstr>pFabric Rate Control</vt:lpstr>
      <vt:lpstr>pFabric Rate Control</vt:lpstr>
      <vt:lpstr>Why does this work?</vt:lpstr>
      <vt:lpstr>Evaluation</vt:lpstr>
      <vt:lpstr>Evaluation: Mice FCT  (&lt;100KB)</vt:lpstr>
      <vt:lpstr>Evaluation: Elephant FCT  (&gt;10MB)</vt:lpstr>
      <vt:lpstr>Summary</vt:lpstr>
    </vt:vector>
  </TitlesOfParts>
  <Company>ICSI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122: Introduction To Communication Networks</dc:title>
  <dc:creator>Vern Paxson</dc:creator>
  <cp:lastModifiedBy>Scott Shenker</cp:lastModifiedBy>
  <cp:revision>633</cp:revision>
  <cp:lastPrinted>2012-11-04T16:38:48Z</cp:lastPrinted>
  <dcterms:created xsi:type="dcterms:W3CDTF">2007-08-31T05:34:37Z</dcterms:created>
  <dcterms:modified xsi:type="dcterms:W3CDTF">2012-11-05T17:15:13Z</dcterms:modified>
</cp:coreProperties>
</file>