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09" r:id="rId2"/>
    <p:sldMasterId id="2147483721" r:id="rId3"/>
  </p:sldMasterIdLst>
  <p:notesMasterIdLst>
    <p:notesMasterId r:id="rId80"/>
  </p:notesMasterIdLst>
  <p:handoutMasterIdLst>
    <p:handoutMasterId r:id="rId81"/>
  </p:handoutMasterIdLst>
  <p:sldIdLst>
    <p:sldId id="335" r:id="rId4"/>
    <p:sldId id="736" r:id="rId5"/>
    <p:sldId id="625" r:id="rId6"/>
    <p:sldId id="629" r:id="rId7"/>
    <p:sldId id="757" r:id="rId8"/>
    <p:sldId id="758" r:id="rId9"/>
    <p:sldId id="650" r:id="rId10"/>
    <p:sldId id="742" r:id="rId11"/>
    <p:sldId id="756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45" r:id="rId28"/>
    <p:sldId id="646" r:id="rId29"/>
    <p:sldId id="647" r:id="rId30"/>
    <p:sldId id="648" r:id="rId31"/>
    <p:sldId id="767" r:id="rId32"/>
    <p:sldId id="649" r:id="rId33"/>
    <p:sldId id="759" r:id="rId34"/>
    <p:sldId id="768" r:id="rId35"/>
    <p:sldId id="624" r:id="rId36"/>
    <p:sldId id="735" r:id="rId37"/>
    <p:sldId id="626" r:id="rId38"/>
    <p:sldId id="627" r:id="rId39"/>
    <p:sldId id="752" r:id="rId40"/>
    <p:sldId id="743" r:id="rId41"/>
    <p:sldId id="744" r:id="rId42"/>
    <p:sldId id="751" r:id="rId43"/>
    <p:sldId id="753" r:id="rId44"/>
    <p:sldId id="754" r:id="rId45"/>
    <p:sldId id="755" r:id="rId46"/>
    <p:sldId id="628" r:id="rId47"/>
    <p:sldId id="761" r:id="rId48"/>
    <p:sldId id="762" r:id="rId49"/>
    <p:sldId id="542" r:id="rId50"/>
    <p:sldId id="543" r:id="rId51"/>
    <p:sldId id="619" r:id="rId52"/>
    <p:sldId id="544" r:id="rId53"/>
    <p:sldId id="763" r:id="rId54"/>
    <p:sldId id="565" r:id="rId55"/>
    <p:sldId id="566" r:id="rId56"/>
    <p:sldId id="764" r:id="rId57"/>
    <p:sldId id="545" r:id="rId58"/>
    <p:sldId id="546" r:id="rId59"/>
    <p:sldId id="547" r:id="rId60"/>
    <p:sldId id="765" r:id="rId61"/>
    <p:sldId id="548" r:id="rId62"/>
    <p:sldId id="549" r:id="rId63"/>
    <p:sldId id="550" r:id="rId64"/>
    <p:sldId id="551" r:id="rId65"/>
    <p:sldId id="552" r:id="rId66"/>
    <p:sldId id="553" r:id="rId67"/>
    <p:sldId id="766" r:id="rId68"/>
    <p:sldId id="554" r:id="rId69"/>
    <p:sldId id="555" r:id="rId70"/>
    <p:sldId id="556" r:id="rId71"/>
    <p:sldId id="557" r:id="rId72"/>
    <p:sldId id="558" r:id="rId73"/>
    <p:sldId id="559" r:id="rId74"/>
    <p:sldId id="560" r:id="rId75"/>
    <p:sldId id="561" r:id="rId76"/>
    <p:sldId id="562" r:id="rId77"/>
    <p:sldId id="563" r:id="rId78"/>
    <p:sldId id="564" r:id="rId79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99"/>
    <a:srgbClr val="FFCC99"/>
    <a:srgbClr val="FF3300"/>
    <a:srgbClr val="CCFFFF"/>
    <a:srgbClr val="FFCC00"/>
    <a:srgbClr val="FF7C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1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4864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6852AFBC-D5DF-5B4B-BA66-7B341C78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D6AF786-1F47-0B4B-A763-80AC864C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0CE26-0361-414C-90C9-5EFABCBC4EFB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D6737C-B179-D845-B152-B42D6FA1BC9D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B7D685D-641C-4E45-944F-F3A459353847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913A48-CEFF-2046-9361-D4DCB3B458D6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354344-F6C3-3143-AE45-83511A948FD8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A26171-3446-B541-82A0-CF00CA940687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C1439B-E4C7-2D46-9583-753C19F616F8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EA2C17-2F61-DB4C-89E8-647DA37C52BA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1F39BE1-61A6-5A40-A67B-B00D00359A53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EE428C5-67C3-464D-BEA5-87E00D0E0D91}" type="slidenum">
              <a:rPr lang="en-US" sz="1300" b="0">
                <a:latin typeface="Times New Roman" charset="0"/>
              </a:rPr>
              <a:pPr eaLnBrk="1" hangingPunct="1"/>
              <a:t>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658ED71-CD67-6944-8579-412ECFF2CC69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87F164-EFC6-A245-A586-0A84C6603116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87F164-EFC6-A245-A586-0A84C6603116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87F164-EFC6-A245-A586-0A84C6603116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364A78F8-1C80-4F91-8299-2ABBA6E77E4D}" type="slidenum">
              <a:rPr lang="en-US" sz="1300" b="0" smtClean="0">
                <a:latin typeface="Times New Roman" pitchFamily="18" charset="0"/>
              </a:rPr>
              <a:pPr eaLnBrk="1" hangingPunct="1"/>
              <a:t>38</a:t>
            </a:fld>
            <a:endParaRPr lang="en-US" sz="1300" b="0" smtClean="0">
              <a:latin typeface="Times New Roman" pitchFamily="18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8" tIns="47869" rIns="95738" bIns="47869" anchor="b"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F76B88C-0D8E-4EDF-A1EC-12C6827AE001}" type="slidenum">
              <a:rPr lang="en-US" sz="1300" b="0">
                <a:latin typeface="Times New Roman" pitchFamily="18" charset="0"/>
              </a:rPr>
              <a:pPr eaLnBrk="1" hangingPunct="1"/>
              <a:t>38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5AD936D-978B-4B81-9C71-2847A45038B4}" type="slidenum">
              <a:rPr lang="en-US" sz="1300" b="0" smtClean="0">
                <a:latin typeface="Times New Roman" pitchFamily="18" charset="0"/>
              </a:rPr>
              <a:pPr eaLnBrk="1" hangingPunct="1"/>
              <a:t>39</a:t>
            </a:fld>
            <a:endParaRPr lang="en-US" sz="1300" b="0" smtClean="0">
              <a:latin typeface="Times New Roman" pitchFamily="18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8" tIns="47869" rIns="95738" bIns="47869" anchor="b"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39C30EBB-6FF4-4AB6-B3AE-3FEE31131A12}" type="slidenum">
              <a:rPr lang="en-US" sz="1300" b="0">
                <a:latin typeface="Times New Roman" pitchFamily="18" charset="0"/>
              </a:rPr>
              <a:pPr eaLnBrk="1" hangingPunct="1"/>
              <a:t>39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95AD936D-978B-4B81-9C71-2847A45038B4}" type="slidenum">
              <a:rPr lang="en-US" sz="1300" b="0" smtClean="0">
                <a:latin typeface="Times New Roman" pitchFamily="18" charset="0"/>
              </a:rPr>
              <a:pPr eaLnBrk="1" hangingPunct="1"/>
              <a:t>42</a:t>
            </a:fld>
            <a:endParaRPr lang="en-US" sz="1300" b="0" smtClean="0">
              <a:latin typeface="Times New Roman" pitchFamily="18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8" tIns="47869" rIns="95738" bIns="47869" anchor="b"/>
          <a:lstStyle>
            <a:lvl1pPr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defTabSz="957263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39C30EBB-6FF4-4AB6-B3AE-3FEE31131A12}" type="slidenum">
              <a:rPr lang="en-US" sz="1300" b="0">
                <a:latin typeface="Times New Roman" pitchFamily="18" charset="0"/>
              </a:rPr>
              <a:pPr eaLnBrk="1" hangingPunct="1"/>
              <a:t>42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87F164-EFC6-A245-A586-0A84C6603116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5E09E-C8A3-CB48-89C9-C736783AD834}" type="slidenum">
              <a:rPr lang="en-GB">
                <a:solidFill>
                  <a:srgbClr val="000000"/>
                </a:solidFill>
              </a:rPr>
              <a:pPr/>
              <a:t>49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2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978C27-07F7-AF4A-8B89-42352EB4CE52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87F164-EFC6-A245-A586-0A84C6603116}" type="slidenum">
              <a:rPr lang="en-US" sz="1300" b="0">
                <a:latin typeface="Times New Roman" charset="0"/>
              </a:rPr>
              <a:pPr eaLnBrk="1" hangingPunct="1"/>
              <a:t>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D446E8-DBAD-1949-A951-F3E61BACA410}" type="slidenum">
              <a:rPr lang="en-US" sz="1300" b="0">
                <a:latin typeface="Times New Roman" charset="0"/>
              </a:rPr>
              <a:pPr eaLnBrk="1" hangingPunct="1"/>
              <a:t>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F09355-F47D-8647-B762-42F05A40347D}" type="slidenum">
              <a:rPr lang="en-US" sz="1300" b="0">
                <a:latin typeface="Times New Roman" charset="0"/>
              </a:rPr>
              <a:pPr eaLnBrk="1" hangingPunct="1"/>
              <a:t>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FFF812-591B-9242-8A78-00A6FDD502B4}" type="slidenum">
              <a:rPr lang="en-US" sz="1300" b="0">
                <a:latin typeface="Times New Roman" charset="0"/>
              </a:rPr>
              <a:pPr eaLnBrk="1" hangingPunct="1"/>
              <a:t>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Stay on this slide a bit…..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029E76-E466-8747-9E8B-1A2BCBA3B9C6}" type="slidenum">
              <a:rPr lang="en-US" sz="1300" b="0">
                <a:latin typeface="Times New Roman" charset="0"/>
              </a:rPr>
              <a:pPr eaLnBrk="1" hangingPunct="1"/>
              <a:t>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Bandwidth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plentiful in link; don’t worry about wasting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0B5F1E-A1C0-6342-AE77-E4217556930B}" type="slidenum">
              <a:rPr lang="en-US" sz="1300" b="0">
                <a:latin typeface="Times New Roman" charset="0"/>
              </a:rPr>
              <a:pPr eaLnBrk="1" hangingPunct="1"/>
              <a:t>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4BB47-49BE-2C4C-A667-9129E520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7211-D01C-6C4D-8851-BF658F2C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0EE-95BE-9542-B98C-65A2B9CB9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71329" y="1430708"/>
            <a:ext cx="861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62C-AE33-E04D-8C58-1B5AB9B0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apes 04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"/>
          <a:stretch>
            <a:fillRect/>
          </a:stretch>
        </p:blipFill>
        <p:spPr bwMode="auto">
          <a:xfrm>
            <a:off x="0" y="0"/>
            <a:ext cx="9132888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0625" y="2532063"/>
            <a:ext cx="5732463" cy="91757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60625" y="5416550"/>
            <a:ext cx="3116263" cy="7493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sz="1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7173" name="Picture 5" descr="logo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734050"/>
            <a:ext cx="1885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4" name="Object 6"/>
          <p:cNvGraphicFramePr>
            <a:graphicFrameLocks noChangeAspect="1"/>
          </p:cNvGraphicFramePr>
          <p:nvPr userDrawn="1"/>
        </p:nvGraphicFramePr>
        <p:xfrm>
          <a:off x="1116013" y="5946775"/>
          <a:ext cx="584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94" name="Microsoft Drawing" r:id="rId5" imgW="2629267" imgH="3247619" progId="MSDraw">
                  <p:embed/>
                </p:oleObj>
              </mc:Choice>
              <mc:Fallback>
                <p:oleObj name="Microsoft Drawing" r:id="rId5" imgW="2629267" imgH="3247619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6775"/>
                        <a:ext cx="5842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EF0B08-1AA0-F845-9736-3629384903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DDA0A-8C47-7C40-BF87-7C12FD62C1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75" y="1811338"/>
            <a:ext cx="37004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811338"/>
            <a:ext cx="370205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2EA02-19FC-774C-AED9-B66801CBA8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FF72E-F883-2544-B487-3A07C1C421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CD84E8-B65B-3E4C-B533-18D061F0A5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DB0F8-8F44-1D4B-BC7F-60C0AD6FCA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CE20-EEA1-AA41-8131-8019F66F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88F493-9BA2-424B-B48F-E08254D49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6B1B7E-804F-8946-BE3C-C6884B14EA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446569-4247-FB4D-8361-C2DA994080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715963"/>
            <a:ext cx="1938338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475" y="715963"/>
            <a:ext cx="5667375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4E95A0-9953-6543-9C56-50C576EC83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56D2-2C54-664C-AB53-F3D5FDE5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4FC4-2BDF-C147-B40B-F40EE2622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F619-A754-B943-A0E1-8831E8AB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DC3D-FB0B-4942-A582-B9EC4430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67F3-6F24-CB4E-88CE-EBF35DBF9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5B74-03BA-B14D-BBB7-6ABB36F45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11B7A896-D686-C448-A44E-7FCC4B2DF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C99A5B-5B03-425B-9284-2F10A88898BE}" type="slidenum">
              <a:rPr lang="en-US" b="0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7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9475" y="715963"/>
            <a:ext cx="77581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2675" y="1811338"/>
            <a:ext cx="7554913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9475" y="474663"/>
            <a:ext cx="36925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3366CC"/>
                </a:solidFill>
              </a:defRPr>
            </a:lvl1pPr>
          </a:lstStyle>
          <a:p>
            <a:pPr eaLnBrk="0" hangingPunct="0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524625"/>
            <a:ext cx="11525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366CC"/>
                </a:solidFill>
              </a:defRPr>
            </a:lvl1pPr>
          </a:lstStyle>
          <a:p>
            <a:pPr eaLnBrk="0" hangingPunct="0"/>
            <a:fld id="{C18FFD79-5BD9-6345-81C3-DDF58F34BD30}" type="slidenum">
              <a:rPr lang="en-GB" b="0" smtClean="0">
                <a:latin typeface="Arial" charset="0"/>
                <a:cs typeface="Arial" charset="0"/>
              </a:rPr>
              <a:pPr eaLnBrk="0" hangingPunct="0"/>
              <a:t>‹#›</a:t>
            </a:fld>
            <a:endParaRPr lang="en-GB" b="0" smtClean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66CC"/>
          </a:solidFill>
          <a:latin typeface="Arial" charset="0"/>
          <a:ea typeface="ＭＳ Ｐゴシック" charset="0"/>
        </a:defRPr>
      </a:lvl9pPr>
    </p:titleStyle>
    <p:bodyStyle>
      <a:lvl1pPr marL="284163" indent="-284163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81025" indent="-295275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</a:defRPr>
      </a:lvl2pPr>
      <a:lvl3pPr marL="852488" indent="-269875" algn="l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</a:defRPr>
      </a:lvl3pPr>
      <a:lvl4pPr marL="1138238" indent="-284163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+mn-ea"/>
        </a:defRPr>
      </a:lvl4pPr>
      <a:lvl5pPr marL="14351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5pPr>
      <a:lvl6pPr marL="18923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6pPr>
      <a:lvl7pPr marL="23495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7pPr>
      <a:lvl8pPr marL="28067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8pPr>
      <a:lvl9pPr marL="3263900" indent="-295275" algn="l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ietf.org/internet-drafts/draft-briscoe-tsvarea-fair-01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gi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2.w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5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E1A0D6B-30D6-704B-A190-0595DA43D5C4}" type="slidenum">
              <a:rPr lang="en-US" sz="1400" b="0">
                <a:latin typeface="Times New Roman" charset="0"/>
              </a:rPr>
              <a:pPr eaLnBrk="1" hangingPunct="1"/>
              <a:t>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Miscellaneous Topics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680325" cy="27432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EE122 Fall </a:t>
            </a:r>
            <a:r>
              <a:rPr lang="en-US" sz="2400" dirty="0" smtClean="0">
                <a:latin typeface="Arial" charset="0"/>
              </a:rPr>
              <a:t>2012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Scott Shenker</a:t>
            </a:r>
          </a:p>
          <a:p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inst.eecs.berkeley.edu</a:t>
            </a:r>
            <a:r>
              <a:rPr lang="en-US" sz="2000" dirty="0">
                <a:latin typeface="Arial" charset="0"/>
              </a:rPr>
              <a:t>/~ee122/</a:t>
            </a:r>
          </a:p>
          <a:p>
            <a:r>
              <a:rPr lang="en-US" sz="2000" dirty="0">
                <a:latin typeface="Arial" charset="0"/>
              </a:rPr>
              <a:t>Materials with thanks to Jennifer Rexford, Ion </a:t>
            </a:r>
            <a:r>
              <a:rPr lang="en-US" sz="2000" dirty="0" err="1">
                <a:latin typeface="Arial" charset="0"/>
              </a:rPr>
              <a:t>Stoica</a:t>
            </a:r>
            <a:r>
              <a:rPr lang="en-US" sz="2000" dirty="0">
                <a:latin typeface="Arial" charset="0"/>
              </a:rPr>
              <a:t>, Vern </a:t>
            </a:r>
            <a:r>
              <a:rPr lang="en-US" sz="2000" dirty="0" err="1">
                <a:latin typeface="Arial" charset="0"/>
              </a:rPr>
              <a:t>Paxson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and other colleagues at Princeton and UC Berkeley</a:t>
            </a:r>
          </a:p>
        </p:txBody>
      </p:sp>
      <p:pic>
        <p:nvPicPr>
          <p:cNvPr id="139268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5288"/>
            <a:ext cx="29575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Motivating Example: Internet Radio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Internet concert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 than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100,000 simultaneous online listeners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Could we do this with parallel unicast streams?</a:t>
            </a:r>
          </a:p>
          <a:p>
            <a:pPr lvl="4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Bandwidth usage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each stream was 1Mbps, concert requires &gt; 100Gbps</a:t>
            </a:r>
          </a:p>
          <a:p>
            <a:pPr lvl="5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Coordination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Hard to keep track of each listener as they come and go</a:t>
            </a:r>
          </a:p>
          <a:p>
            <a:pPr lvl="5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Multicast addresses both problems….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0DA4C1-2842-1246-AC85-D450371E52B2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69893D-52F4-DB45-A508-38404A84CD63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Unicast approach does not scale…</a:t>
            </a:r>
          </a:p>
        </p:txBody>
      </p:sp>
      <p:grpSp>
        <p:nvGrpSpPr>
          <p:cNvPr id="23557" name="Group 3"/>
          <p:cNvGrpSpPr>
            <a:grpSpLocks/>
          </p:cNvGrpSpPr>
          <p:nvPr/>
        </p:nvGrpSpPr>
        <p:grpSpPr bwMode="auto">
          <a:xfrm>
            <a:off x="2092325" y="3554413"/>
            <a:ext cx="2065338" cy="1135062"/>
            <a:chOff x="144" y="1584"/>
            <a:chExt cx="1584" cy="960"/>
          </a:xfrm>
        </p:grpSpPr>
        <p:sp>
          <p:nvSpPr>
            <p:cNvPr id="23914" name="Line 4"/>
            <p:cNvSpPr>
              <a:spLocks noChangeShapeType="1"/>
            </p:cNvSpPr>
            <p:nvPr/>
          </p:nvSpPr>
          <p:spPr bwMode="auto">
            <a:xfrm flipH="1" flipV="1">
              <a:off x="1344" y="196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5" name="Line 5"/>
            <p:cNvSpPr>
              <a:spLocks noChangeShapeType="1"/>
            </p:cNvSpPr>
            <p:nvPr/>
          </p:nvSpPr>
          <p:spPr bwMode="auto">
            <a:xfrm flipH="1">
              <a:off x="960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6" name="Line 6"/>
            <p:cNvSpPr>
              <a:spLocks noChangeShapeType="1"/>
            </p:cNvSpPr>
            <p:nvPr/>
          </p:nvSpPr>
          <p:spPr bwMode="auto">
            <a:xfrm flipH="1">
              <a:off x="480" y="19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17" name="Group 7"/>
            <p:cNvGrpSpPr>
              <a:grpSpLocks/>
            </p:cNvGrpSpPr>
            <p:nvPr/>
          </p:nvGrpSpPr>
          <p:grpSpPr bwMode="auto">
            <a:xfrm>
              <a:off x="144" y="1584"/>
              <a:ext cx="1584" cy="960"/>
              <a:chOff x="144" y="1584"/>
              <a:chExt cx="1584" cy="960"/>
            </a:xfrm>
          </p:grpSpPr>
          <p:grpSp>
            <p:nvGrpSpPr>
              <p:cNvPr id="23918" name="Group 8"/>
              <p:cNvGrpSpPr>
                <a:grpSpLocks/>
              </p:cNvGrpSpPr>
              <p:nvPr/>
            </p:nvGrpSpPr>
            <p:grpSpPr bwMode="auto">
              <a:xfrm>
                <a:off x="144" y="1584"/>
                <a:ext cx="1584" cy="960"/>
                <a:chOff x="384" y="1584"/>
                <a:chExt cx="1584" cy="960"/>
              </a:xfrm>
            </p:grpSpPr>
            <p:grpSp>
              <p:nvGrpSpPr>
                <p:cNvPr id="23920" name="Group 9"/>
                <p:cNvGrpSpPr>
                  <a:grpSpLocks/>
                </p:cNvGrpSpPr>
                <p:nvPr/>
              </p:nvGrpSpPr>
              <p:grpSpPr bwMode="auto">
                <a:xfrm>
                  <a:off x="912" y="1584"/>
                  <a:ext cx="768" cy="384"/>
                  <a:chOff x="336" y="1632"/>
                  <a:chExt cx="1680" cy="1152"/>
                </a:xfrm>
              </p:grpSpPr>
              <p:sp>
                <p:nvSpPr>
                  <p:cNvPr id="2395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5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5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5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5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96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824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160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01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6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3921" name="Picture 24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824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922" name="Picture 25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923" name="Picture 26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924" name="Group 27"/>
                <p:cNvGrpSpPr>
                  <a:grpSpLocks/>
                </p:cNvGrpSpPr>
                <p:nvPr/>
              </p:nvGrpSpPr>
              <p:grpSpPr bwMode="auto">
                <a:xfrm>
                  <a:off x="384" y="2064"/>
                  <a:ext cx="576" cy="192"/>
                  <a:chOff x="720" y="2400"/>
                  <a:chExt cx="576" cy="192"/>
                </a:xfrm>
              </p:grpSpPr>
              <p:sp>
                <p:nvSpPr>
                  <p:cNvPr id="2394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4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4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4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4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950" name="Picture 3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51" name="Picture 34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52" name="Picture 3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53" name="Picture 3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3925" name="Group 37"/>
                <p:cNvGrpSpPr>
                  <a:grpSpLocks/>
                </p:cNvGrpSpPr>
                <p:nvPr/>
              </p:nvGrpSpPr>
              <p:grpSpPr bwMode="auto">
                <a:xfrm>
                  <a:off x="768" y="2352"/>
                  <a:ext cx="576" cy="192"/>
                  <a:chOff x="720" y="2400"/>
                  <a:chExt cx="576" cy="192"/>
                </a:xfrm>
              </p:grpSpPr>
              <p:sp>
                <p:nvSpPr>
                  <p:cNvPr id="2393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3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3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3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4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941" name="Picture 4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42" name="Picture 44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43" name="Picture 4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44" name="Picture 4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3926" name="Group 47"/>
                <p:cNvGrpSpPr>
                  <a:grpSpLocks/>
                </p:cNvGrpSpPr>
                <p:nvPr/>
              </p:nvGrpSpPr>
              <p:grpSpPr bwMode="auto">
                <a:xfrm>
                  <a:off x="1392" y="2160"/>
                  <a:ext cx="576" cy="192"/>
                  <a:chOff x="720" y="2400"/>
                  <a:chExt cx="576" cy="192"/>
                </a:xfrm>
              </p:grpSpPr>
              <p:sp>
                <p:nvSpPr>
                  <p:cNvPr id="2392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2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2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3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3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932" name="Picture 5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33" name="Picture 54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34" name="Picture 5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935" name="Picture 5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3919" name="Text Box 57"/>
              <p:cNvSpPr txBox="1">
                <a:spLocks noChangeArrowheads="1"/>
              </p:cNvSpPr>
              <p:nvPr/>
            </p:nvSpPr>
            <p:spPr bwMode="auto">
              <a:xfrm>
                <a:off x="816" y="1630"/>
                <a:ext cx="14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</p:grpSp>
      <p:grpSp>
        <p:nvGrpSpPr>
          <p:cNvPr id="23558" name="Group 58"/>
          <p:cNvGrpSpPr>
            <a:grpSpLocks/>
          </p:cNvGrpSpPr>
          <p:nvPr/>
        </p:nvGrpSpPr>
        <p:grpSpPr bwMode="auto">
          <a:xfrm>
            <a:off x="3844925" y="2759075"/>
            <a:ext cx="2378075" cy="1079500"/>
            <a:chOff x="1488" y="960"/>
            <a:chExt cx="1824" cy="720"/>
          </a:xfrm>
        </p:grpSpPr>
        <p:grpSp>
          <p:nvGrpSpPr>
            <p:cNvPr id="23898" name="Group 59"/>
            <p:cNvGrpSpPr>
              <a:grpSpLocks/>
            </p:cNvGrpSpPr>
            <p:nvPr/>
          </p:nvGrpSpPr>
          <p:grpSpPr bwMode="auto">
            <a:xfrm>
              <a:off x="1488" y="960"/>
              <a:ext cx="1824" cy="720"/>
              <a:chOff x="336" y="1632"/>
              <a:chExt cx="1680" cy="1152"/>
            </a:xfrm>
          </p:grpSpPr>
          <p:sp>
            <p:nvSpPr>
              <p:cNvPr id="23900" name="Oval 60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1" name="Oval 61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2" name="Oval 6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3" name="Oval 63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4" name="Oval 64"/>
              <p:cNvSpPr>
                <a:spLocks noChangeArrowheads="1"/>
              </p:cNvSpPr>
              <p:nvPr/>
            </p:nvSpPr>
            <p:spPr bwMode="auto">
              <a:xfrm>
                <a:off x="1344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5" name="Oval 65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6" name="Oval 66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7" name="Oval 67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8" name="Oval 68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09" name="Oval 69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0" name="Oval 70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1" name="Oval 71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2" name="Oval 72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13" name="Oval 7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899" name="Text Box 74"/>
            <p:cNvSpPr txBox="1">
              <a:spLocks noChangeArrowheads="1"/>
            </p:cNvSpPr>
            <p:nvPr/>
          </p:nvSpPr>
          <p:spPr bwMode="auto">
            <a:xfrm>
              <a:off x="1921" y="1100"/>
              <a:ext cx="100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Backbone</a:t>
              </a:r>
            </a:p>
            <a:p>
              <a:pPr algn="ctr" eaLnBrk="1" hangingPunct="1"/>
              <a:r>
                <a:rPr lang="en-US"/>
                <a:t>ISP</a:t>
              </a:r>
            </a:p>
          </p:txBody>
        </p:sp>
      </p:grpSp>
      <p:grpSp>
        <p:nvGrpSpPr>
          <p:cNvPr id="23559" name="Group 75"/>
          <p:cNvGrpSpPr>
            <a:grpSpLocks/>
          </p:cNvGrpSpPr>
          <p:nvPr/>
        </p:nvGrpSpPr>
        <p:grpSpPr bwMode="auto">
          <a:xfrm>
            <a:off x="5784850" y="3611563"/>
            <a:ext cx="2065338" cy="1135062"/>
            <a:chOff x="144" y="1584"/>
            <a:chExt cx="1584" cy="960"/>
          </a:xfrm>
        </p:grpSpPr>
        <p:sp>
          <p:nvSpPr>
            <p:cNvPr id="23844" name="Line 76"/>
            <p:cNvSpPr>
              <a:spLocks noChangeShapeType="1"/>
            </p:cNvSpPr>
            <p:nvPr/>
          </p:nvSpPr>
          <p:spPr bwMode="auto">
            <a:xfrm flipH="1" flipV="1">
              <a:off x="1344" y="196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5" name="Line 77"/>
            <p:cNvSpPr>
              <a:spLocks noChangeShapeType="1"/>
            </p:cNvSpPr>
            <p:nvPr/>
          </p:nvSpPr>
          <p:spPr bwMode="auto">
            <a:xfrm flipH="1">
              <a:off x="960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6" name="Line 78"/>
            <p:cNvSpPr>
              <a:spLocks noChangeShapeType="1"/>
            </p:cNvSpPr>
            <p:nvPr/>
          </p:nvSpPr>
          <p:spPr bwMode="auto">
            <a:xfrm flipH="1">
              <a:off x="480" y="19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847" name="Group 79"/>
            <p:cNvGrpSpPr>
              <a:grpSpLocks/>
            </p:cNvGrpSpPr>
            <p:nvPr/>
          </p:nvGrpSpPr>
          <p:grpSpPr bwMode="auto">
            <a:xfrm>
              <a:off x="144" y="1584"/>
              <a:ext cx="1584" cy="960"/>
              <a:chOff x="144" y="1584"/>
              <a:chExt cx="1584" cy="960"/>
            </a:xfrm>
          </p:grpSpPr>
          <p:grpSp>
            <p:nvGrpSpPr>
              <p:cNvPr id="23848" name="Group 80"/>
              <p:cNvGrpSpPr>
                <a:grpSpLocks/>
              </p:cNvGrpSpPr>
              <p:nvPr/>
            </p:nvGrpSpPr>
            <p:grpSpPr bwMode="auto">
              <a:xfrm>
                <a:off x="144" y="1584"/>
                <a:ext cx="1584" cy="960"/>
                <a:chOff x="384" y="1584"/>
                <a:chExt cx="1584" cy="960"/>
              </a:xfrm>
            </p:grpSpPr>
            <p:grpSp>
              <p:nvGrpSpPr>
                <p:cNvPr id="23850" name="Group 81"/>
                <p:cNvGrpSpPr>
                  <a:grpSpLocks/>
                </p:cNvGrpSpPr>
                <p:nvPr/>
              </p:nvGrpSpPr>
              <p:grpSpPr bwMode="auto">
                <a:xfrm>
                  <a:off x="912" y="1584"/>
                  <a:ext cx="768" cy="384"/>
                  <a:chOff x="336" y="1632"/>
                  <a:chExt cx="1680" cy="1152"/>
                </a:xfrm>
              </p:grpSpPr>
              <p:sp>
                <p:nvSpPr>
                  <p:cNvPr id="23884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7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9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96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1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824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160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3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5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01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3851" name="Picture 96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824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852" name="Picture 97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853" name="Picture 9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854" name="Group 99"/>
                <p:cNvGrpSpPr>
                  <a:grpSpLocks/>
                </p:cNvGrpSpPr>
                <p:nvPr/>
              </p:nvGrpSpPr>
              <p:grpSpPr bwMode="auto">
                <a:xfrm>
                  <a:off x="384" y="2064"/>
                  <a:ext cx="576" cy="192"/>
                  <a:chOff x="720" y="2400"/>
                  <a:chExt cx="576" cy="192"/>
                </a:xfrm>
              </p:grpSpPr>
              <p:sp>
                <p:nvSpPr>
                  <p:cNvPr id="23875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880" name="Picture 10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81" name="Picture 10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82" name="Picture 10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83" name="Picture 108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3855" name="Group 109"/>
                <p:cNvGrpSpPr>
                  <a:grpSpLocks/>
                </p:cNvGrpSpPr>
                <p:nvPr/>
              </p:nvGrpSpPr>
              <p:grpSpPr bwMode="auto">
                <a:xfrm>
                  <a:off x="768" y="2352"/>
                  <a:ext cx="576" cy="192"/>
                  <a:chOff x="720" y="2400"/>
                  <a:chExt cx="576" cy="192"/>
                </a:xfrm>
              </p:grpSpPr>
              <p:sp>
                <p:nvSpPr>
                  <p:cNvPr id="23866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7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9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871" name="Picture 11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72" name="Picture 11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73" name="Picture 11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74" name="Picture 118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3856" name="Group 119"/>
                <p:cNvGrpSpPr>
                  <a:grpSpLocks/>
                </p:cNvGrpSpPr>
                <p:nvPr/>
              </p:nvGrpSpPr>
              <p:grpSpPr bwMode="auto">
                <a:xfrm>
                  <a:off x="1392" y="2160"/>
                  <a:ext cx="576" cy="192"/>
                  <a:chOff x="720" y="2400"/>
                  <a:chExt cx="576" cy="192"/>
                </a:xfrm>
              </p:grpSpPr>
              <p:sp>
                <p:nvSpPr>
                  <p:cNvPr id="23857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9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1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862" name="Picture 12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63" name="Picture 12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64" name="Picture 12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65" name="Picture 128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3849" name="Text Box 129"/>
              <p:cNvSpPr txBox="1">
                <a:spLocks noChangeArrowheads="1"/>
              </p:cNvSpPr>
              <p:nvPr/>
            </p:nvSpPr>
            <p:spPr bwMode="auto">
              <a:xfrm>
                <a:off x="816" y="1630"/>
                <a:ext cx="14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</p:grpSp>
      <p:grpSp>
        <p:nvGrpSpPr>
          <p:cNvPr id="23560" name="Group 130"/>
          <p:cNvGrpSpPr>
            <a:grpSpLocks/>
          </p:cNvGrpSpPr>
          <p:nvPr/>
        </p:nvGrpSpPr>
        <p:grpSpPr bwMode="auto">
          <a:xfrm>
            <a:off x="3844925" y="4122738"/>
            <a:ext cx="2065338" cy="1135062"/>
            <a:chOff x="144" y="1584"/>
            <a:chExt cx="1584" cy="960"/>
          </a:xfrm>
        </p:grpSpPr>
        <p:sp>
          <p:nvSpPr>
            <p:cNvPr id="23790" name="Line 131"/>
            <p:cNvSpPr>
              <a:spLocks noChangeShapeType="1"/>
            </p:cNvSpPr>
            <p:nvPr/>
          </p:nvSpPr>
          <p:spPr bwMode="auto">
            <a:xfrm flipH="1" flipV="1">
              <a:off x="1344" y="196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1" name="Line 132"/>
            <p:cNvSpPr>
              <a:spLocks noChangeShapeType="1"/>
            </p:cNvSpPr>
            <p:nvPr/>
          </p:nvSpPr>
          <p:spPr bwMode="auto">
            <a:xfrm flipH="1">
              <a:off x="960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2" name="Line 133"/>
            <p:cNvSpPr>
              <a:spLocks noChangeShapeType="1"/>
            </p:cNvSpPr>
            <p:nvPr/>
          </p:nvSpPr>
          <p:spPr bwMode="auto">
            <a:xfrm flipH="1">
              <a:off x="480" y="19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793" name="Group 134"/>
            <p:cNvGrpSpPr>
              <a:grpSpLocks/>
            </p:cNvGrpSpPr>
            <p:nvPr/>
          </p:nvGrpSpPr>
          <p:grpSpPr bwMode="auto">
            <a:xfrm>
              <a:off x="144" y="1584"/>
              <a:ext cx="1584" cy="960"/>
              <a:chOff x="144" y="1584"/>
              <a:chExt cx="1584" cy="960"/>
            </a:xfrm>
          </p:grpSpPr>
          <p:grpSp>
            <p:nvGrpSpPr>
              <p:cNvPr id="23794" name="Group 135"/>
              <p:cNvGrpSpPr>
                <a:grpSpLocks/>
              </p:cNvGrpSpPr>
              <p:nvPr/>
            </p:nvGrpSpPr>
            <p:grpSpPr bwMode="auto">
              <a:xfrm>
                <a:off x="144" y="1584"/>
                <a:ext cx="1584" cy="960"/>
                <a:chOff x="384" y="1584"/>
                <a:chExt cx="1584" cy="960"/>
              </a:xfrm>
            </p:grpSpPr>
            <p:grpSp>
              <p:nvGrpSpPr>
                <p:cNvPr id="23796" name="Group 136"/>
                <p:cNvGrpSpPr>
                  <a:grpSpLocks/>
                </p:cNvGrpSpPr>
                <p:nvPr/>
              </p:nvGrpSpPr>
              <p:grpSpPr bwMode="auto">
                <a:xfrm>
                  <a:off x="912" y="1584"/>
                  <a:ext cx="768" cy="384"/>
                  <a:chOff x="336" y="1632"/>
                  <a:chExt cx="1680" cy="1152"/>
                </a:xfrm>
              </p:grpSpPr>
              <p:sp>
                <p:nvSpPr>
                  <p:cNvPr id="23830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1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2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3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4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5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96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7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824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8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160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39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0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1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01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2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3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3797" name="Picture 151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824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798" name="Picture 152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799" name="Picture 15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800" name="Group 154"/>
                <p:cNvGrpSpPr>
                  <a:grpSpLocks/>
                </p:cNvGrpSpPr>
                <p:nvPr/>
              </p:nvGrpSpPr>
              <p:grpSpPr bwMode="auto">
                <a:xfrm>
                  <a:off x="384" y="2064"/>
                  <a:ext cx="576" cy="192"/>
                  <a:chOff x="720" y="2400"/>
                  <a:chExt cx="576" cy="192"/>
                </a:xfrm>
              </p:grpSpPr>
              <p:sp>
                <p:nvSpPr>
                  <p:cNvPr id="2382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2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2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2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2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826" name="Picture 160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27" name="Picture 161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28" name="Picture 162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29" name="Picture 16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3801" name="Group 164"/>
                <p:cNvGrpSpPr>
                  <a:grpSpLocks/>
                </p:cNvGrpSpPr>
                <p:nvPr/>
              </p:nvGrpSpPr>
              <p:grpSpPr bwMode="auto">
                <a:xfrm>
                  <a:off x="768" y="2352"/>
                  <a:ext cx="576" cy="192"/>
                  <a:chOff x="720" y="2400"/>
                  <a:chExt cx="576" cy="192"/>
                </a:xfrm>
              </p:grpSpPr>
              <p:sp>
                <p:nvSpPr>
                  <p:cNvPr id="23812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1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14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15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16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817" name="Picture 170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18" name="Picture 171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19" name="Picture 172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20" name="Picture 17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3802" name="Group 174"/>
                <p:cNvGrpSpPr>
                  <a:grpSpLocks/>
                </p:cNvGrpSpPr>
                <p:nvPr/>
              </p:nvGrpSpPr>
              <p:grpSpPr bwMode="auto">
                <a:xfrm>
                  <a:off x="1392" y="2160"/>
                  <a:ext cx="576" cy="192"/>
                  <a:chOff x="720" y="2400"/>
                  <a:chExt cx="576" cy="192"/>
                </a:xfrm>
              </p:grpSpPr>
              <p:sp>
                <p:nvSpPr>
                  <p:cNvPr id="23803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04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05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06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07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3808" name="Picture 180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09" name="Picture 181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10" name="Picture 182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811" name="Picture 18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3795" name="Text Box 184"/>
              <p:cNvSpPr txBox="1">
                <a:spLocks noChangeArrowheads="1"/>
              </p:cNvSpPr>
              <p:nvPr/>
            </p:nvSpPr>
            <p:spPr bwMode="auto">
              <a:xfrm>
                <a:off x="816" y="1630"/>
                <a:ext cx="14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</p:grpSp>
      <p:grpSp>
        <p:nvGrpSpPr>
          <p:cNvPr id="23561" name="Group 185"/>
          <p:cNvGrpSpPr>
            <a:grpSpLocks/>
          </p:cNvGrpSpPr>
          <p:nvPr/>
        </p:nvGrpSpPr>
        <p:grpSpPr bwMode="auto">
          <a:xfrm>
            <a:off x="3719513" y="3497263"/>
            <a:ext cx="438150" cy="284162"/>
            <a:chOff x="4282" y="248"/>
            <a:chExt cx="351" cy="165"/>
          </a:xfrm>
        </p:grpSpPr>
        <p:grpSp>
          <p:nvGrpSpPr>
            <p:cNvPr id="23772" name="Group 186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3787" name="Rectangle 187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8" name="Oval 188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9" name="Oval 189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73" name="Rectangle 190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4" name="Oval 191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5" name="Oval 192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76" name="Group 193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3777" name="Group 194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3783" name="Freeform 195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4" name="Freeform 196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5" name="Freeform 197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6" name="Freeform 198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78" name="Group 199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3779" name="Freeform 200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0" name="Freeform 201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1" name="Freeform 202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2" name="Freeform 203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562" name="Group 204"/>
          <p:cNvGrpSpPr>
            <a:grpSpLocks/>
          </p:cNvGrpSpPr>
          <p:nvPr/>
        </p:nvGrpSpPr>
        <p:grpSpPr bwMode="auto">
          <a:xfrm>
            <a:off x="4783138" y="3838575"/>
            <a:ext cx="438150" cy="284163"/>
            <a:chOff x="4282" y="248"/>
            <a:chExt cx="351" cy="165"/>
          </a:xfrm>
        </p:grpSpPr>
        <p:grpSp>
          <p:nvGrpSpPr>
            <p:cNvPr id="23754" name="Group 205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3769" name="Rectangle 206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0" name="Oval 207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1" name="Oval 208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55" name="Rectangle 209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Oval 210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Oval 211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58" name="Group 212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3759" name="Group 213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3765" name="Freeform 214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6" name="Freeform 215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7" name="Freeform 216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8" name="Freeform 217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60" name="Group 218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3761" name="Freeform 219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2" name="Freeform 220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3" name="Freeform 221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4" name="Freeform 222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563" name="Group 223"/>
          <p:cNvGrpSpPr>
            <a:grpSpLocks/>
          </p:cNvGrpSpPr>
          <p:nvPr/>
        </p:nvGrpSpPr>
        <p:grpSpPr bwMode="auto">
          <a:xfrm>
            <a:off x="6097588" y="3554413"/>
            <a:ext cx="438150" cy="284162"/>
            <a:chOff x="4282" y="248"/>
            <a:chExt cx="351" cy="165"/>
          </a:xfrm>
        </p:grpSpPr>
        <p:grpSp>
          <p:nvGrpSpPr>
            <p:cNvPr id="23736" name="Group 224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3751" name="Rectangle 225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2" name="Oval 226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3" name="Oval 227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37" name="Rectangle 228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Oval 229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Oval 230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40" name="Group 231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3741" name="Group 232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3747" name="Freeform 233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8" name="Freeform 234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9" name="Freeform 235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0" name="Freeform 236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42" name="Group 237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3743" name="Freeform 238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4" name="Freeform 239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5" name="Freeform 240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6" name="Freeform 241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564" name="Group 242"/>
          <p:cNvGrpSpPr>
            <a:grpSpLocks/>
          </p:cNvGrpSpPr>
          <p:nvPr/>
        </p:nvGrpSpPr>
        <p:grpSpPr bwMode="auto">
          <a:xfrm>
            <a:off x="2906713" y="2532063"/>
            <a:ext cx="1000125" cy="568325"/>
            <a:chOff x="960" y="1440"/>
            <a:chExt cx="768" cy="480"/>
          </a:xfrm>
        </p:grpSpPr>
        <p:grpSp>
          <p:nvGrpSpPr>
            <p:cNvPr id="23720" name="Group 243"/>
            <p:cNvGrpSpPr>
              <a:grpSpLocks/>
            </p:cNvGrpSpPr>
            <p:nvPr/>
          </p:nvGrpSpPr>
          <p:grpSpPr bwMode="auto">
            <a:xfrm>
              <a:off x="960" y="1440"/>
              <a:ext cx="768" cy="480"/>
              <a:chOff x="336" y="1632"/>
              <a:chExt cx="1680" cy="1152"/>
            </a:xfrm>
          </p:grpSpPr>
          <p:sp>
            <p:nvSpPr>
              <p:cNvPr id="23722" name="Oval 24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3" name="Oval 245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4" name="Oval 246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5" name="Oval 247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6" name="Oval 248"/>
              <p:cNvSpPr>
                <a:spLocks noChangeArrowheads="1"/>
              </p:cNvSpPr>
              <p:nvPr/>
            </p:nvSpPr>
            <p:spPr bwMode="auto">
              <a:xfrm>
                <a:off x="1344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7" name="Oval 249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8" name="Oval 250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9" name="Oval 251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0" name="Oval 252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1" name="Oval 253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2" name="Oval 254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3" name="Oval 255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4" name="Oval 256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5" name="Oval 257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21" name="Text Box 258"/>
            <p:cNvSpPr txBox="1">
              <a:spLocks noChangeArrowheads="1"/>
            </p:cNvSpPr>
            <p:nvPr/>
          </p:nvSpPr>
          <p:spPr bwMode="auto">
            <a:xfrm>
              <a:off x="1104" y="1534"/>
              <a:ext cx="14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grpSp>
        <p:nvGrpSpPr>
          <p:cNvPr id="23565" name="Group 259"/>
          <p:cNvGrpSpPr>
            <a:grpSpLocks/>
          </p:cNvGrpSpPr>
          <p:nvPr/>
        </p:nvGrpSpPr>
        <p:grpSpPr bwMode="auto">
          <a:xfrm>
            <a:off x="3783013" y="2873375"/>
            <a:ext cx="436562" cy="284163"/>
            <a:chOff x="4282" y="248"/>
            <a:chExt cx="351" cy="165"/>
          </a:xfrm>
        </p:grpSpPr>
        <p:grpSp>
          <p:nvGrpSpPr>
            <p:cNvPr id="23702" name="Group 260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3717" name="Rectangle 261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8" name="Oval 262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9" name="Oval 263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03" name="Rectangle 264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Oval 265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Oval 266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06" name="Group 267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3707" name="Group 268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3713" name="Freeform 269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4" name="Freeform 270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5" name="Freeform 271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6" name="Freeform 272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08" name="Group 273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3709" name="Freeform 274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0" name="Freeform 275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1" name="Freeform 276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2" name="Freeform 277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566" name="Group 278"/>
          <p:cNvGrpSpPr>
            <a:grpSpLocks/>
          </p:cNvGrpSpPr>
          <p:nvPr/>
        </p:nvGrpSpPr>
        <p:grpSpPr bwMode="auto">
          <a:xfrm>
            <a:off x="5910263" y="2362200"/>
            <a:ext cx="1001712" cy="568325"/>
            <a:chOff x="960" y="1440"/>
            <a:chExt cx="768" cy="480"/>
          </a:xfrm>
        </p:grpSpPr>
        <p:grpSp>
          <p:nvGrpSpPr>
            <p:cNvPr id="23686" name="Group 279"/>
            <p:cNvGrpSpPr>
              <a:grpSpLocks/>
            </p:cNvGrpSpPr>
            <p:nvPr/>
          </p:nvGrpSpPr>
          <p:grpSpPr bwMode="auto">
            <a:xfrm>
              <a:off x="960" y="1440"/>
              <a:ext cx="768" cy="480"/>
              <a:chOff x="336" y="1632"/>
              <a:chExt cx="1680" cy="1152"/>
            </a:xfrm>
          </p:grpSpPr>
          <p:sp>
            <p:nvSpPr>
              <p:cNvPr id="23688" name="Oval 280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9" name="Oval 281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Oval 28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Oval 283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2" name="Oval 284"/>
              <p:cNvSpPr>
                <a:spLocks noChangeArrowheads="1"/>
              </p:cNvSpPr>
              <p:nvPr/>
            </p:nvSpPr>
            <p:spPr bwMode="auto">
              <a:xfrm>
                <a:off x="1344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3" name="Oval 285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4" name="Oval 286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5" name="Oval 287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6" name="Oval 288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7" name="Oval 289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8" name="Oval 290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9" name="Oval 291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0" name="Oval 292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1" name="Oval 29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87" name="Text Box 294"/>
            <p:cNvSpPr txBox="1">
              <a:spLocks noChangeArrowheads="1"/>
            </p:cNvSpPr>
            <p:nvPr/>
          </p:nvSpPr>
          <p:spPr bwMode="auto">
            <a:xfrm>
              <a:off x="1104" y="1534"/>
              <a:ext cx="14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grpSp>
        <p:nvGrpSpPr>
          <p:cNvPr id="23567" name="Group 295"/>
          <p:cNvGrpSpPr>
            <a:grpSpLocks/>
          </p:cNvGrpSpPr>
          <p:nvPr/>
        </p:nvGrpSpPr>
        <p:grpSpPr bwMode="auto">
          <a:xfrm>
            <a:off x="5722938" y="2759075"/>
            <a:ext cx="436562" cy="284163"/>
            <a:chOff x="4282" y="248"/>
            <a:chExt cx="351" cy="165"/>
          </a:xfrm>
        </p:grpSpPr>
        <p:grpSp>
          <p:nvGrpSpPr>
            <p:cNvPr id="2" name="Group 296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3683" name="Rectangle 297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4" name="Oval 298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5" name="Oval 299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69" name="Rectangle 300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301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302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72" name="Group 303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3673" name="Group 304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3679" name="Freeform 305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0" name="Freeform 306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1" name="Freeform 307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2" name="Freeform 308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74" name="Group 309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3675" name="Freeform 310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6" name="Freeform 311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7" name="Freeform 312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8" name="Freeform 313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625" name="Group 314"/>
          <p:cNvGrpSpPr>
            <a:grpSpLocks/>
          </p:cNvGrpSpPr>
          <p:nvPr/>
        </p:nvGrpSpPr>
        <p:grpSpPr bwMode="auto">
          <a:xfrm>
            <a:off x="2209800" y="2676525"/>
            <a:ext cx="5553075" cy="2438400"/>
            <a:chOff x="1296" y="2550"/>
            <a:chExt cx="3498" cy="1536"/>
          </a:xfrm>
        </p:grpSpPr>
        <p:sp>
          <p:nvSpPr>
            <p:cNvPr id="23632" name="Freeform 315"/>
            <p:cNvSpPr>
              <a:spLocks/>
            </p:cNvSpPr>
            <p:nvPr/>
          </p:nvSpPr>
          <p:spPr bwMode="auto">
            <a:xfrm>
              <a:off x="1404" y="2688"/>
              <a:ext cx="1140" cy="816"/>
            </a:xfrm>
            <a:custGeom>
              <a:avLst/>
              <a:gdLst>
                <a:gd name="T0" fmla="*/ 0 w 1140"/>
                <a:gd name="T1" fmla="*/ 816 h 816"/>
                <a:gd name="T2" fmla="*/ 984 w 1140"/>
                <a:gd name="T3" fmla="*/ 435 h 816"/>
                <a:gd name="T4" fmla="*/ 1140 w 1140"/>
                <a:gd name="T5" fmla="*/ 44 h 816"/>
                <a:gd name="T6" fmla="*/ 328 w 1140"/>
                <a:gd name="T7" fmla="*/ 65 h 816"/>
                <a:gd name="T8" fmla="*/ 57 w 1140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0"/>
                <a:gd name="T16" fmla="*/ 0 h 816"/>
                <a:gd name="T17" fmla="*/ 1140 w 1140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0" h="816">
                  <a:moveTo>
                    <a:pt x="0" y="816"/>
                  </a:moveTo>
                  <a:lnTo>
                    <a:pt x="984" y="435"/>
                  </a:lnTo>
                  <a:lnTo>
                    <a:pt x="1140" y="44"/>
                  </a:lnTo>
                  <a:lnTo>
                    <a:pt x="328" y="65"/>
                  </a:lnTo>
                  <a:lnTo>
                    <a:pt x="57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Freeform 316"/>
            <p:cNvSpPr>
              <a:spLocks/>
            </p:cNvSpPr>
            <p:nvPr/>
          </p:nvSpPr>
          <p:spPr bwMode="auto">
            <a:xfrm>
              <a:off x="1296" y="2640"/>
              <a:ext cx="1164" cy="762"/>
            </a:xfrm>
            <a:custGeom>
              <a:avLst/>
              <a:gdLst>
                <a:gd name="T0" fmla="*/ 0 w 1164"/>
                <a:gd name="T1" fmla="*/ 762 h 762"/>
                <a:gd name="T2" fmla="*/ 1140 w 1164"/>
                <a:gd name="T3" fmla="*/ 435 h 762"/>
                <a:gd name="T4" fmla="*/ 1164 w 1164"/>
                <a:gd name="T5" fmla="*/ 138 h 762"/>
                <a:gd name="T6" fmla="*/ 484 w 1164"/>
                <a:gd name="T7" fmla="*/ 65 h 762"/>
                <a:gd name="T8" fmla="*/ 213 w 1164"/>
                <a:gd name="T9" fmla="*/ 0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"/>
                <a:gd name="T16" fmla="*/ 0 h 762"/>
                <a:gd name="T17" fmla="*/ 1164 w 1164"/>
                <a:gd name="T18" fmla="*/ 762 h 7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" h="762">
                  <a:moveTo>
                    <a:pt x="0" y="762"/>
                  </a:moveTo>
                  <a:lnTo>
                    <a:pt x="1140" y="435"/>
                  </a:lnTo>
                  <a:lnTo>
                    <a:pt x="1164" y="138"/>
                  </a:lnTo>
                  <a:lnTo>
                    <a:pt x="484" y="65"/>
                  </a:lnTo>
                  <a:lnTo>
                    <a:pt x="213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Freeform 317"/>
            <p:cNvSpPr>
              <a:spLocks/>
            </p:cNvSpPr>
            <p:nvPr/>
          </p:nvSpPr>
          <p:spPr bwMode="auto">
            <a:xfrm>
              <a:off x="1353" y="2651"/>
              <a:ext cx="1203" cy="767"/>
            </a:xfrm>
            <a:custGeom>
              <a:avLst/>
              <a:gdLst>
                <a:gd name="T0" fmla="*/ 0 w 1203"/>
                <a:gd name="T1" fmla="*/ 767 h 767"/>
                <a:gd name="T2" fmla="*/ 1132 w 1203"/>
                <a:gd name="T3" fmla="*/ 411 h 767"/>
                <a:gd name="T4" fmla="*/ 1203 w 1203"/>
                <a:gd name="T5" fmla="*/ 55 h 767"/>
                <a:gd name="T6" fmla="*/ 467 w 1203"/>
                <a:gd name="T7" fmla="*/ 58 h 767"/>
                <a:gd name="T8" fmla="*/ 194 w 1203"/>
                <a:gd name="T9" fmla="*/ 0 h 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3"/>
                <a:gd name="T16" fmla="*/ 0 h 767"/>
                <a:gd name="T17" fmla="*/ 1203 w 1203"/>
                <a:gd name="T18" fmla="*/ 767 h 7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3" h="767">
                  <a:moveTo>
                    <a:pt x="0" y="767"/>
                  </a:moveTo>
                  <a:lnTo>
                    <a:pt x="1132" y="411"/>
                  </a:lnTo>
                  <a:lnTo>
                    <a:pt x="1203" y="55"/>
                  </a:lnTo>
                  <a:lnTo>
                    <a:pt x="467" y="58"/>
                  </a:lnTo>
                  <a:lnTo>
                    <a:pt x="194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Freeform 318"/>
            <p:cNvSpPr>
              <a:spLocks/>
            </p:cNvSpPr>
            <p:nvPr/>
          </p:nvSpPr>
          <p:spPr bwMode="auto">
            <a:xfrm>
              <a:off x="1488" y="2616"/>
              <a:ext cx="906" cy="846"/>
            </a:xfrm>
            <a:custGeom>
              <a:avLst/>
              <a:gdLst>
                <a:gd name="T0" fmla="*/ 36 w 906"/>
                <a:gd name="T1" fmla="*/ 846 h 846"/>
                <a:gd name="T2" fmla="*/ 888 w 906"/>
                <a:gd name="T3" fmla="*/ 420 h 846"/>
                <a:gd name="T4" fmla="*/ 906 w 906"/>
                <a:gd name="T5" fmla="*/ 30 h 846"/>
                <a:gd name="T6" fmla="*/ 172 w 906"/>
                <a:gd name="T7" fmla="*/ 89 h 846"/>
                <a:gd name="T8" fmla="*/ 0 w 906"/>
                <a:gd name="T9" fmla="*/ 0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6"/>
                <a:gd name="T16" fmla="*/ 0 h 846"/>
                <a:gd name="T17" fmla="*/ 906 w 906"/>
                <a:gd name="T18" fmla="*/ 846 h 8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6" h="846">
                  <a:moveTo>
                    <a:pt x="36" y="846"/>
                  </a:moveTo>
                  <a:lnTo>
                    <a:pt x="888" y="420"/>
                  </a:lnTo>
                  <a:lnTo>
                    <a:pt x="906" y="30"/>
                  </a:lnTo>
                  <a:lnTo>
                    <a:pt x="172" y="8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Freeform 319"/>
            <p:cNvSpPr>
              <a:spLocks/>
            </p:cNvSpPr>
            <p:nvPr/>
          </p:nvSpPr>
          <p:spPr bwMode="auto">
            <a:xfrm>
              <a:off x="1542" y="2604"/>
              <a:ext cx="906" cy="1038"/>
            </a:xfrm>
            <a:custGeom>
              <a:avLst/>
              <a:gdLst>
                <a:gd name="T0" fmla="*/ 138 w 906"/>
                <a:gd name="T1" fmla="*/ 1038 h 1038"/>
                <a:gd name="T2" fmla="*/ 336 w 906"/>
                <a:gd name="T3" fmla="*/ 840 h 1038"/>
                <a:gd name="T4" fmla="*/ 906 w 906"/>
                <a:gd name="T5" fmla="*/ 588 h 1038"/>
                <a:gd name="T6" fmla="*/ 810 w 906"/>
                <a:gd name="T7" fmla="*/ 156 h 1038"/>
                <a:gd name="T8" fmla="*/ 0 w 906"/>
                <a:gd name="T9" fmla="*/ 0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6"/>
                <a:gd name="T16" fmla="*/ 0 h 1038"/>
                <a:gd name="T17" fmla="*/ 906 w 906"/>
                <a:gd name="T18" fmla="*/ 1038 h 10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6" h="1038">
                  <a:moveTo>
                    <a:pt x="138" y="1038"/>
                  </a:moveTo>
                  <a:lnTo>
                    <a:pt x="336" y="840"/>
                  </a:lnTo>
                  <a:lnTo>
                    <a:pt x="906" y="588"/>
                  </a:lnTo>
                  <a:lnTo>
                    <a:pt x="810" y="15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Freeform 320"/>
            <p:cNvSpPr>
              <a:spLocks/>
            </p:cNvSpPr>
            <p:nvPr/>
          </p:nvSpPr>
          <p:spPr bwMode="auto">
            <a:xfrm>
              <a:off x="1584" y="2640"/>
              <a:ext cx="906" cy="1038"/>
            </a:xfrm>
            <a:custGeom>
              <a:avLst/>
              <a:gdLst>
                <a:gd name="T0" fmla="*/ 138 w 906"/>
                <a:gd name="T1" fmla="*/ 1038 h 1038"/>
                <a:gd name="T2" fmla="*/ 336 w 906"/>
                <a:gd name="T3" fmla="*/ 840 h 1038"/>
                <a:gd name="T4" fmla="*/ 786 w 906"/>
                <a:gd name="T5" fmla="*/ 642 h 1038"/>
                <a:gd name="T6" fmla="*/ 906 w 906"/>
                <a:gd name="T7" fmla="*/ 588 h 1038"/>
                <a:gd name="T8" fmla="*/ 810 w 906"/>
                <a:gd name="T9" fmla="*/ 156 h 1038"/>
                <a:gd name="T10" fmla="*/ 0 w 906"/>
                <a:gd name="T11" fmla="*/ 0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6"/>
                <a:gd name="T19" fmla="*/ 0 h 1038"/>
                <a:gd name="T20" fmla="*/ 906 w 906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6" h="1038">
                  <a:moveTo>
                    <a:pt x="138" y="1038"/>
                  </a:moveTo>
                  <a:lnTo>
                    <a:pt x="336" y="840"/>
                  </a:lnTo>
                  <a:lnTo>
                    <a:pt x="786" y="642"/>
                  </a:lnTo>
                  <a:lnTo>
                    <a:pt x="906" y="588"/>
                  </a:lnTo>
                  <a:lnTo>
                    <a:pt x="810" y="15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Freeform 321"/>
            <p:cNvSpPr>
              <a:spLocks/>
            </p:cNvSpPr>
            <p:nvPr/>
          </p:nvSpPr>
          <p:spPr bwMode="auto">
            <a:xfrm>
              <a:off x="1632" y="2640"/>
              <a:ext cx="906" cy="1038"/>
            </a:xfrm>
            <a:custGeom>
              <a:avLst/>
              <a:gdLst>
                <a:gd name="T0" fmla="*/ 138 w 906"/>
                <a:gd name="T1" fmla="*/ 1038 h 1038"/>
                <a:gd name="T2" fmla="*/ 336 w 906"/>
                <a:gd name="T3" fmla="*/ 840 h 1038"/>
                <a:gd name="T4" fmla="*/ 786 w 906"/>
                <a:gd name="T5" fmla="*/ 642 h 1038"/>
                <a:gd name="T6" fmla="*/ 906 w 906"/>
                <a:gd name="T7" fmla="*/ 588 h 1038"/>
                <a:gd name="T8" fmla="*/ 810 w 906"/>
                <a:gd name="T9" fmla="*/ 156 h 1038"/>
                <a:gd name="T10" fmla="*/ 0 w 906"/>
                <a:gd name="T11" fmla="*/ 0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6"/>
                <a:gd name="T19" fmla="*/ 0 h 1038"/>
                <a:gd name="T20" fmla="*/ 906 w 906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6" h="1038">
                  <a:moveTo>
                    <a:pt x="138" y="1038"/>
                  </a:moveTo>
                  <a:lnTo>
                    <a:pt x="336" y="840"/>
                  </a:lnTo>
                  <a:lnTo>
                    <a:pt x="786" y="642"/>
                  </a:lnTo>
                  <a:lnTo>
                    <a:pt x="906" y="588"/>
                  </a:lnTo>
                  <a:lnTo>
                    <a:pt x="810" y="15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Freeform 322"/>
            <p:cNvSpPr>
              <a:spLocks/>
            </p:cNvSpPr>
            <p:nvPr/>
          </p:nvSpPr>
          <p:spPr bwMode="auto">
            <a:xfrm>
              <a:off x="1728" y="2640"/>
              <a:ext cx="810" cy="1038"/>
            </a:xfrm>
            <a:custGeom>
              <a:avLst/>
              <a:gdLst>
                <a:gd name="T0" fmla="*/ 138 w 810"/>
                <a:gd name="T1" fmla="*/ 1038 h 1038"/>
                <a:gd name="T2" fmla="*/ 444 w 810"/>
                <a:gd name="T3" fmla="*/ 792 h 1038"/>
                <a:gd name="T4" fmla="*/ 696 w 810"/>
                <a:gd name="T5" fmla="*/ 690 h 1038"/>
                <a:gd name="T6" fmla="*/ 786 w 810"/>
                <a:gd name="T7" fmla="*/ 534 h 1038"/>
                <a:gd name="T8" fmla="*/ 810 w 810"/>
                <a:gd name="T9" fmla="*/ 156 h 1038"/>
                <a:gd name="T10" fmla="*/ 0 w 810"/>
                <a:gd name="T11" fmla="*/ 0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0"/>
                <a:gd name="T19" fmla="*/ 0 h 1038"/>
                <a:gd name="T20" fmla="*/ 810 w 810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0" h="1038">
                  <a:moveTo>
                    <a:pt x="138" y="1038"/>
                  </a:moveTo>
                  <a:lnTo>
                    <a:pt x="444" y="792"/>
                  </a:lnTo>
                  <a:lnTo>
                    <a:pt x="696" y="690"/>
                  </a:lnTo>
                  <a:lnTo>
                    <a:pt x="786" y="534"/>
                  </a:lnTo>
                  <a:lnTo>
                    <a:pt x="810" y="15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Freeform 323"/>
            <p:cNvSpPr>
              <a:spLocks/>
            </p:cNvSpPr>
            <p:nvPr/>
          </p:nvSpPr>
          <p:spPr bwMode="auto">
            <a:xfrm>
              <a:off x="1560" y="2562"/>
              <a:ext cx="930" cy="1020"/>
            </a:xfrm>
            <a:custGeom>
              <a:avLst/>
              <a:gdLst>
                <a:gd name="T0" fmla="*/ 594 w 930"/>
                <a:gd name="T1" fmla="*/ 1020 h 1020"/>
                <a:gd name="T2" fmla="*/ 696 w 930"/>
                <a:gd name="T3" fmla="*/ 858 h 1020"/>
                <a:gd name="T4" fmla="*/ 930 w 930"/>
                <a:gd name="T5" fmla="*/ 612 h 1020"/>
                <a:gd name="T6" fmla="*/ 858 w 930"/>
                <a:gd name="T7" fmla="*/ 162 h 1020"/>
                <a:gd name="T8" fmla="*/ 0 w 930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1020"/>
                <a:gd name="T17" fmla="*/ 930 w 930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1020">
                  <a:moveTo>
                    <a:pt x="594" y="1020"/>
                  </a:moveTo>
                  <a:lnTo>
                    <a:pt x="696" y="858"/>
                  </a:lnTo>
                  <a:lnTo>
                    <a:pt x="930" y="612"/>
                  </a:lnTo>
                  <a:lnTo>
                    <a:pt x="858" y="16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Freeform 324"/>
            <p:cNvSpPr>
              <a:spLocks/>
            </p:cNvSpPr>
            <p:nvPr/>
          </p:nvSpPr>
          <p:spPr bwMode="auto">
            <a:xfrm>
              <a:off x="1632" y="2592"/>
              <a:ext cx="930" cy="1020"/>
            </a:xfrm>
            <a:custGeom>
              <a:avLst/>
              <a:gdLst>
                <a:gd name="T0" fmla="*/ 594 w 930"/>
                <a:gd name="T1" fmla="*/ 1020 h 1020"/>
                <a:gd name="T2" fmla="*/ 558 w 930"/>
                <a:gd name="T3" fmla="*/ 828 h 1020"/>
                <a:gd name="T4" fmla="*/ 930 w 930"/>
                <a:gd name="T5" fmla="*/ 612 h 1020"/>
                <a:gd name="T6" fmla="*/ 858 w 930"/>
                <a:gd name="T7" fmla="*/ 162 h 1020"/>
                <a:gd name="T8" fmla="*/ 0 w 930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1020"/>
                <a:gd name="T17" fmla="*/ 930 w 930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1020">
                  <a:moveTo>
                    <a:pt x="594" y="1020"/>
                  </a:moveTo>
                  <a:lnTo>
                    <a:pt x="558" y="828"/>
                  </a:lnTo>
                  <a:lnTo>
                    <a:pt x="930" y="612"/>
                  </a:lnTo>
                  <a:lnTo>
                    <a:pt x="858" y="16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Freeform 325"/>
            <p:cNvSpPr>
              <a:spLocks/>
            </p:cNvSpPr>
            <p:nvPr/>
          </p:nvSpPr>
          <p:spPr bwMode="auto">
            <a:xfrm>
              <a:off x="1728" y="2592"/>
              <a:ext cx="858" cy="1020"/>
            </a:xfrm>
            <a:custGeom>
              <a:avLst/>
              <a:gdLst>
                <a:gd name="T0" fmla="*/ 594 w 858"/>
                <a:gd name="T1" fmla="*/ 1020 h 1020"/>
                <a:gd name="T2" fmla="*/ 492 w 858"/>
                <a:gd name="T3" fmla="*/ 786 h 1020"/>
                <a:gd name="T4" fmla="*/ 678 w 858"/>
                <a:gd name="T5" fmla="*/ 540 h 1020"/>
                <a:gd name="T6" fmla="*/ 858 w 858"/>
                <a:gd name="T7" fmla="*/ 162 h 1020"/>
                <a:gd name="T8" fmla="*/ 0 w 858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8"/>
                <a:gd name="T16" fmla="*/ 0 h 1020"/>
                <a:gd name="T17" fmla="*/ 858 w 858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8" h="1020">
                  <a:moveTo>
                    <a:pt x="594" y="1020"/>
                  </a:moveTo>
                  <a:lnTo>
                    <a:pt x="492" y="786"/>
                  </a:lnTo>
                  <a:lnTo>
                    <a:pt x="678" y="540"/>
                  </a:lnTo>
                  <a:lnTo>
                    <a:pt x="858" y="16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Freeform 326"/>
            <p:cNvSpPr>
              <a:spLocks/>
            </p:cNvSpPr>
            <p:nvPr/>
          </p:nvSpPr>
          <p:spPr bwMode="auto">
            <a:xfrm>
              <a:off x="1638" y="2556"/>
              <a:ext cx="840" cy="1008"/>
            </a:xfrm>
            <a:custGeom>
              <a:avLst/>
              <a:gdLst>
                <a:gd name="T0" fmla="*/ 828 w 840"/>
                <a:gd name="T1" fmla="*/ 1008 h 1008"/>
                <a:gd name="T2" fmla="*/ 618 w 840"/>
                <a:gd name="T3" fmla="*/ 840 h 1008"/>
                <a:gd name="T4" fmla="*/ 840 w 840"/>
                <a:gd name="T5" fmla="*/ 618 h 1008"/>
                <a:gd name="T6" fmla="*/ 828 w 840"/>
                <a:gd name="T7" fmla="*/ 150 h 1008"/>
                <a:gd name="T8" fmla="*/ 0 w 840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1008"/>
                <a:gd name="T17" fmla="*/ 840 w 840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1008">
                  <a:moveTo>
                    <a:pt x="828" y="1008"/>
                  </a:moveTo>
                  <a:lnTo>
                    <a:pt x="618" y="840"/>
                  </a:lnTo>
                  <a:lnTo>
                    <a:pt x="840" y="618"/>
                  </a:lnTo>
                  <a:lnTo>
                    <a:pt x="828" y="15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Freeform 327"/>
            <p:cNvSpPr>
              <a:spLocks/>
            </p:cNvSpPr>
            <p:nvPr/>
          </p:nvSpPr>
          <p:spPr bwMode="auto">
            <a:xfrm>
              <a:off x="1548" y="2664"/>
              <a:ext cx="1542" cy="1170"/>
            </a:xfrm>
            <a:custGeom>
              <a:avLst/>
              <a:gdLst>
                <a:gd name="T0" fmla="*/ 864 w 1542"/>
                <a:gd name="T1" fmla="*/ 1170 h 1170"/>
                <a:gd name="T2" fmla="*/ 1230 w 1542"/>
                <a:gd name="T3" fmla="*/ 1002 h 1170"/>
                <a:gd name="T4" fmla="*/ 1542 w 1542"/>
                <a:gd name="T5" fmla="*/ 702 h 1170"/>
                <a:gd name="T6" fmla="*/ 900 w 1542"/>
                <a:gd name="T7" fmla="*/ 72 h 1170"/>
                <a:gd name="T8" fmla="*/ 0 w 1542"/>
                <a:gd name="T9" fmla="*/ 0 h 1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2"/>
                <a:gd name="T16" fmla="*/ 0 h 1170"/>
                <a:gd name="T17" fmla="*/ 1542 w 1542"/>
                <a:gd name="T18" fmla="*/ 1170 h 1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2" h="1170">
                  <a:moveTo>
                    <a:pt x="864" y="1170"/>
                  </a:moveTo>
                  <a:lnTo>
                    <a:pt x="1230" y="1002"/>
                  </a:lnTo>
                  <a:lnTo>
                    <a:pt x="1542" y="702"/>
                  </a:lnTo>
                  <a:lnTo>
                    <a:pt x="900" y="7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Freeform 328"/>
            <p:cNvSpPr>
              <a:spLocks/>
            </p:cNvSpPr>
            <p:nvPr/>
          </p:nvSpPr>
          <p:spPr bwMode="auto">
            <a:xfrm>
              <a:off x="1584" y="2688"/>
              <a:ext cx="1440" cy="1140"/>
            </a:xfrm>
            <a:custGeom>
              <a:avLst/>
              <a:gdLst>
                <a:gd name="T0" fmla="*/ 960 w 1440"/>
                <a:gd name="T1" fmla="*/ 1140 h 1140"/>
                <a:gd name="T2" fmla="*/ 1230 w 1440"/>
                <a:gd name="T3" fmla="*/ 1002 h 1140"/>
                <a:gd name="T4" fmla="*/ 1440 w 1440"/>
                <a:gd name="T5" fmla="*/ 642 h 1140"/>
                <a:gd name="T6" fmla="*/ 900 w 1440"/>
                <a:gd name="T7" fmla="*/ 72 h 1140"/>
                <a:gd name="T8" fmla="*/ 0 w 1440"/>
                <a:gd name="T9" fmla="*/ 0 h 1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0"/>
                <a:gd name="T16" fmla="*/ 0 h 1140"/>
                <a:gd name="T17" fmla="*/ 1440 w 1440"/>
                <a:gd name="T18" fmla="*/ 1140 h 1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0" h="1140">
                  <a:moveTo>
                    <a:pt x="960" y="1140"/>
                  </a:moveTo>
                  <a:lnTo>
                    <a:pt x="1230" y="1002"/>
                  </a:lnTo>
                  <a:lnTo>
                    <a:pt x="1440" y="642"/>
                  </a:lnTo>
                  <a:lnTo>
                    <a:pt x="900" y="7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Freeform 329"/>
            <p:cNvSpPr>
              <a:spLocks/>
            </p:cNvSpPr>
            <p:nvPr/>
          </p:nvSpPr>
          <p:spPr bwMode="auto">
            <a:xfrm>
              <a:off x="1680" y="2688"/>
              <a:ext cx="1308" cy="1152"/>
            </a:xfrm>
            <a:custGeom>
              <a:avLst/>
              <a:gdLst>
                <a:gd name="T0" fmla="*/ 960 w 1308"/>
                <a:gd name="T1" fmla="*/ 1152 h 1152"/>
                <a:gd name="T2" fmla="*/ 1104 w 1308"/>
                <a:gd name="T3" fmla="*/ 1002 h 1152"/>
                <a:gd name="T4" fmla="*/ 1308 w 1308"/>
                <a:gd name="T5" fmla="*/ 648 h 1152"/>
                <a:gd name="T6" fmla="*/ 900 w 1308"/>
                <a:gd name="T7" fmla="*/ 72 h 1152"/>
                <a:gd name="T8" fmla="*/ 0 w 1308"/>
                <a:gd name="T9" fmla="*/ 0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"/>
                <a:gd name="T16" fmla="*/ 0 h 1152"/>
                <a:gd name="T17" fmla="*/ 1308 w 1308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" h="1152">
                  <a:moveTo>
                    <a:pt x="960" y="1152"/>
                  </a:moveTo>
                  <a:lnTo>
                    <a:pt x="1104" y="1002"/>
                  </a:lnTo>
                  <a:lnTo>
                    <a:pt x="1308" y="648"/>
                  </a:lnTo>
                  <a:lnTo>
                    <a:pt x="900" y="7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Freeform 330"/>
            <p:cNvSpPr>
              <a:spLocks/>
            </p:cNvSpPr>
            <p:nvPr/>
          </p:nvSpPr>
          <p:spPr bwMode="auto">
            <a:xfrm>
              <a:off x="1824" y="2640"/>
              <a:ext cx="1188" cy="1206"/>
            </a:xfrm>
            <a:custGeom>
              <a:avLst/>
              <a:gdLst>
                <a:gd name="T0" fmla="*/ 894 w 1188"/>
                <a:gd name="T1" fmla="*/ 1206 h 1206"/>
                <a:gd name="T2" fmla="*/ 990 w 1188"/>
                <a:gd name="T3" fmla="*/ 1080 h 1206"/>
                <a:gd name="T4" fmla="*/ 1188 w 1188"/>
                <a:gd name="T5" fmla="*/ 738 h 1206"/>
                <a:gd name="T6" fmla="*/ 654 w 1188"/>
                <a:gd name="T7" fmla="*/ 102 h 1206"/>
                <a:gd name="T8" fmla="*/ 0 w 1188"/>
                <a:gd name="T9" fmla="*/ 0 h 1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8"/>
                <a:gd name="T16" fmla="*/ 0 h 1206"/>
                <a:gd name="T17" fmla="*/ 1188 w 1188"/>
                <a:gd name="T18" fmla="*/ 1206 h 1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8" h="1206">
                  <a:moveTo>
                    <a:pt x="894" y="1206"/>
                  </a:moveTo>
                  <a:lnTo>
                    <a:pt x="990" y="1080"/>
                  </a:lnTo>
                  <a:lnTo>
                    <a:pt x="1188" y="738"/>
                  </a:lnTo>
                  <a:lnTo>
                    <a:pt x="654" y="10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Freeform 331"/>
            <p:cNvSpPr>
              <a:spLocks/>
            </p:cNvSpPr>
            <p:nvPr/>
          </p:nvSpPr>
          <p:spPr bwMode="auto">
            <a:xfrm>
              <a:off x="1566" y="2616"/>
              <a:ext cx="1506" cy="1470"/>
            </a:xfrm>
            <a:custGeom>
              <a:avLst/>
              <a:gdLst>
                <a:gd name="T0" fmla="*/ 1104 w 1506"/>
                <a:gd name="T1" fmla="*/ 1470 h 1470"/>
                <a:gd name="T2" fmla="*/ 1446 w 1506"/>
                <a:gd name="T3" fmla="*/ 1158 h 1470"/>
                <a:gd name="T4" fmla="*/ 1506 w 1506"/>
                <a:gd name="T5" fmla="*/ 714 h 1470"/>
                <a:gd name="T6" fmla="*/ 1110 w 1506"/>
                <a:gd name="T7" fmla="*/ 336 h 1470"/>
                <a:gd name="T8" fmla="*/ 0 w 1506"/>
                <a:gd name="T9" fmla="*/ 0 h 1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6"/>
                <a:gd name="T16" fmla="*/ 0 h 1470"/>
                <a:gd name="T17" fmla="*/ 1506 w 1506"/>
                <a:gd name="T18" fmla="*/ 1470 h 14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6" h="1470">
                  <a:moveTo>
                    <a:pt x="1104" y="1470"/>
                  </a:moveTo>
                  <a:lnTo>
                    <a:pt x="1446" y="1158"/>
                  </a:lnTo>
                  <a:lnTo>
                    <a:pt x="1506" y="714"/>
                  </a:lnTo>
                  <a:lnTo>
                    <a:pt x="1110" y="33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Freeform 332"/>
            <p:cNvSpPr>
              <a:spLocks/>
            </p:cNvSpPr>
            <p:nvPr/>
          </p:nvSpPr>
          <p:spPr bwMode="auto">
            <a:xfrm>
              <a:off x="1626" y="2634"/>
              <a:ext cx="1434" cy="1428"/>
            </a:xfrm>
            <a:custGeom>
              <a:avLst/>
              <a:gdLst>
                <a:gd name="T0" fmla="*/ 1206 w 1434"/>
                <a:gd name="T1" fmla="*/ 1428 h 1428"/>
                <a:gd name="T2" fmla="*/ 1410 w 1434"/>
                <a:gd name="T3" fmla="*/ 1182 h 1428"/>
                <a:gd name="T4" fmla="*/ 1434 w 1434"/>
                <a:gd name="T5" fmla="*/ 720 h 1428"/>
                <a:gd name="T6" fmla="*/ 1212 w 1434"/>
                <a:gd name="T7" fmla="*/ 294 h 1428"/>
                <a:gd name="T8" fmla="*/ 834 w 1434"/>
                <a:gd name="T9" fmla="*/ 126 h 1428"/>
                <a:gd name="T10" fmla="*/ 0 w 1434"/>
                <a:gd name="T11" fmla="*/ 0 h 14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4"/>
                <a:gd name="T19" fmla="*/ 0 h 1428"/>
                <a:gd name="T20" fmla="*/ 1434 w 1434"/>
                <a:gd name="T21" fmla="*/ 1428 h 14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4" h="1428">
                  <a:moveTo>
                    <a:pt x="1206" y="1428"/>
                  </a:moveTo>
                  <a:lnTo>
                    <a:pt x="1410" y="1182"/>
                  </a:lnTo>
                  <a:lnTo>
                    <a:pt x="1434" y="720"/>
                  </a:lnTo>
                  <a:lnTo>
                    <a:pt x="1212" y="294"/>
                  </a:lnTo>
                  <a:lnTo>
                    <a:pt x="834" y="12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0" name="Freeform 333"/>
            <p:cNvSpPr>
              <a:spLocks/>
            </p:cNvSpPr>
            <p:nvPr/>
          </p:nvSpPr>
          <p:spPr bwMode="auto">
            <a:xfrm>
              <a:off x="1656" y="2604"/>
              <a:ext cx="1368" cy="1458"/>
            </a:xfrm>
            <a:custGeom>
              <a:avLst/>
              <a:gdLst>
                <a:gd name="T0" fmla="*/ 1272 w 1368"/>
                <a:gd name="T1" fmla="*/ 1458 h 1458"/>
                <a:gd name="T2" fmla="*/ 1368 w 1368"/>
                <a:gd name="T3" fmla="*/ 1176 h 1458"/>
                <a:gd name="T4" fmla="*/ 1368 w 1368"/>
                <a:gd name="T5" fmla="*/ 768 h 1458"/>
                <a:gd name="T6" fmla="*/ 786 w 1368"/>
                <a:gd name="T7" fmla="*/ 192 h 1458"/>
                <a:gd name="T8" fmla="*/ 0 w 1368"/>
                <a:gd name="T9" fmla="*/ 0 h 1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8"/>
                <a:gd name="T16" fmla="*/ 0 h 1458"/>
                <a:gd name="T17" fmla="*/ 1368 w 1368"/>
                <a:gd name="T18" fmla="*/ 1458 h 1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8" h="1458">
                  <a:moveTo>
                    <a:pt x="1272" y="1458"/>
                  </a:moveTo>
                  <a:lnTo>
                    <a:pt x="1368" y="1176"/>
                  </a:lnTo>
                  <a:lnTo>
                    <a:pt x="1368" y="768"/>
                  </a:lnTo>
                  <a:lnTo>
                    <a:pt x="786" y="19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1" name="Freeform 334"/>
            <p:cNvSpPr>
              <a:spLocks/>
            </p:cNvSpPr>
            <p:nvPr/>
          </p:nvSpPr>
          <p:spPr bwMode="auto">
            <a:xfrm>
              <a:off x="1602" y="2574"/>
              <a:ext cx="1524" cy="1440"/>
            </a:xfrm>
            <a:custGeom>
              <a:avLst/>
              <a:gdLst>
                <a:gd name="T0" fmla="*/ 1470 w 1524"/>
                <a:gd name="T1" fmla="*/ 1440 h 1440"/>
                <a:gd name="T2" fmla="*/ 1458 w 1524"/>
                <a:gd name="T3" fmla="*/ 1200 h 1440"/>
                <a:gd name="T4" fmla="*/ 1524 w 1524"/>
                <a:gd name="T5" fmla="*/ 780 h 1440"/>
                <a:gd name="T6" fmla="*/ 852 w 1524"/>
                <a:gd name="T7" fmla="*/ 180 h 1440"/>
                <a:gd name="T8" fmla="*/ 0 w 1524"/>
                <a:gd name="T9" fmla="*/ 0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"/>
                <a:gd name="T16" fmla="*/ 0 h 1440"/>
                <a:gd name="T17" fmla="*/ 1524 w 1524"/>
                <a:gd name="T18" fmla="*/ 1440 h 1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" h="1440">
                  <a:moveTo>
                    <a:pt x="1470" y="1440"/>
                  </a:moveTo>
                  <a:lnTo>
                    <a:pt x="1458" y="1200"/>
                  </a:lnTo>
                  <a:lnTo>
                    <a:pt x="1524" y="780"/>
                  </a:lnTo>
                  <a:lnTo>
                    <a:pt x="852" y="18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2" name="Freeform 335"/>
            <p:cNvSpPr>
              <a:spLocks/>
            </p:cNvSpPr>
            <p:nvPr/>
          </p:nvSpPr>
          <p:spPr bwMode="auto">
            <a:xfrm>
              <a:off x="1560" y="2604"/>
              <a:ext cx="1722" cy="1332"/>
            </a:xfrm>
            <a:custGeom>
              <a:avLst/>
              <a:gdLst>
                <a:gd name="T0" fmla="*/ 1638 w 1722"/>
                <a:gd name="T1" fmla="*/ 1332 h 1332"/>
                <a:gd name="T2" fmla="*/ 1722 w 1722"/>
                <a:gd name="T3" fmla="*/ 1170 h 1332"/>
                <a:gd name="T4" fmla="*/ 1506 w 1722"/>
                <a:gd name="T5" fmla="*/ 744 h 1332"/>
                <a:gd name="T6" fmla="*/ 906 w 1722"/>
                <a:gd name="T7" fmla="*/ 114 h 1332"/>
                <a:gd name="T8" fmla="*/ 0 w 1722"/>
                <a:gd name="T9" fmla="*/ 0 h 1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"/>
                <a:gd name="T16" fmla="*/ 0 h 1332"/>
                <a:gd name="T17" fmla="*/ 1722 w 1722"/>
                <a:gd name="T18" fmla="*/ 1332 h 1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" h="1332">
                  <a:moveTo>
                    <a:pt x="1638" y="1332"/>
                  </a:moveTo>
                  <a:lnTo>
                    <a:pt x="1722" y="1170"/>
                  </a:lnTo>
                  <a:lnTo>
                    <a:pt x="1506" y="744"/>
                  </a:lnTo>
                  <a:lnTo>
                    <a:pt x="906" y="11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3" name="Freeform 336"/>
            <p:cNvSpPr>
              <a:spLocks/>
            </p:cNvSpPr>
            <p:nvPr/>
          </p:nvSpPr>
          <p:spPr bwMode="auto">
            <a:xfrm>
              <a:off x="1680" y="2592"/>
              <a:ext cx="1638" cy="1332"/>
            </a:xfrm>
            <a:custGeom>
              <a:avLst/>
              <a:gdLst>
                <a:gd name="T0" fmla="*/ 1638 w 1638"/>
                <a:gd name="T1" fmla="*/ 1332 h 1332"/>
                <a:gd name="T2" fmla="*/ 1632 w 1638"/>
                <a:gd name="T3" fmla="*/ 1170 h 1332"/>
                <a:gd name="T4" fmla="*/ 1386 w 1638"/>
                <a:gd name="T5" fmla="*/ 750 h 1332"/>
                <a:gd name="T6" fmla="*/ 906 w 1638"/>
                <a:gd name="T7" fmla="*/ 114 h 1332"/>
                <a:gd name="T8" fmla="*/ 0 w 1638"/>
                <a:gd name="T9" fmla="*/ 0 h 1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8"/>
                <a:gd name="T16" fmla="*/ 0 h 1332"/>
                <a:gd name="T17" fmla="*/ 1638 w 1638"/>
                <a:gd name="T18" fmla="*/ 1332 h 1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8" h="1332">
                  <a:moveTo>
                    <a:pt x="1638" y="1332"/>
                  </a:moveTo>
                  <a:lnTo>
                    <a:pt x="1632" y="1170"/>
                  </a:lnTo>
                  <a:lnTo>
                    <a:pt x="1386" y="750"/>
                  </a:lnTo>
                  <a:lnTo>
                    <a:pt x="906" y="11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" name="Freeform 337"/>
            <p:cNvSpPr>
              <a:spLocks/>
            </p:cNvSpPr>
            <p:nvPr/>
          </p:nvSpPr>
          <p:spPr bwMode="auto">
            <a:xfrm>
              <a:off x="1602" y="2616"/>
              <a:ext cx="1812" cy="1308"/>
            </a:xfrm>
            <a:custGeom>
              <a:avLst/>
              <a:gdLst>
                <a:gd name="T0" fmla="*/ 1812 w 1812"/>
                <a:gd name="T1" fmla="*/ 1308 h 1308"/>
                <a:gd name="T2" fmla="*/ 1728 w 1812"/>
                <a:gd name="T3" fmla="*/ 1152 h 1308"/>
                <a:gd name="T4" fmla="*/ 1512 w 1812"/>
                <a:gd name="T5" fmla="*/ 744 h 1308"/>
                <a:gd name="T6" fmla="*/ 846 w 1812"/>
                <a:gd name="T7" fmla="*/ 114 h 1308"/>
                <a:gd name="T8" fmla="*/ 0 w 1812"/>
                <a:gd name="T9" fmla="*/ 0 h 1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2"/>
                <a:gd name="T16" fmla="*/ 0 h 1308"/>
                <a:gd name="T17" fmla="*/ 1812 w 1812"/>
                <a:gd name="T18" fmla="*/ 1308 h 1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2" h="1308">
                  <a:moveTo>
                    <a:pt x="1812" y="1308"/>
                  </a:moveTo>
                  <a:lnTo>
                    <a:pt x="1728" y="1152"/>
                  </a:lnTo>
                  <a:lnTo>
                    <a:pt x="1512" y="744"/>
                  </a:lnTo>
                  <a:lnTo>
                    <a:pt x="846" y="11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" name="Freeform 338"/>
            <p:cNvSpPr>
              <a:spLocks/>
            </p:cNvSpPr>
            <p:nvPr/>
          </p:nvSpPr>
          <p:spPr bwMode="auto">
            <a:xfrm>
              <a:off x="1644" y="2622"/>
              <a:ext cx="1914" cy="1302"/>
            </a:xfrm>
            <a:custGeom>
              <a:avLst/>
              <a:gdLst>
                <a:gd name="T0" fmla="*/ 1914 w 1914"/>
                <a:gd name="T1" fmla="*/ 1302 h 1302"/>
                <a:gd name="T2" fmla="*/ 1680 w 1914"/>
                <a:gd name="T3" fmla="*/ 1152 h 1302"/>
                <a:gd name="T4" fmla="*/ 1392 w 1914"/>
                <a:gd name="T5" fmla="*/ 744 h 1302"/>
                <a:gd name="T6" fmla="*/ 816 w 1914"/>
                <a:gd name="T7" fmla="*/ 156 h 1302"/>
                <a:gd name="T8" fmla="*/ 0 w 1914"/>
                <a:gd name="T9" fmla="*/ 0 h 1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4"/>
                <a:gd name="T16" fmla="*/ 0 h 1302"/>
                <a:gd name="T17" fmla="*/ 1914 w 1914"/>
                <a:gd name="T18" fmla="*/ 1302 h 1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4" h="1302">
                  <a:moveTo>
                    <a:pt x="1914" y="1302"/>
                  </a:moveTo>
                  <a:lnTo>
                    <a:pt x="1680" y="1152"/>
                  </a:lnTo>
                  <a:lnTo>
                    <a:pt x="1392" y="744"/>
                  </a:lnTo>
                  <a:lnTo>
                    <a:pt x="816" y="15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" name="Freeform 339"/>
            <p:cNvSpPr>
              <a:spLocks/>
            </p:cNvSpPr>
            <p:nvPr/>
          </p:nvSpPr>
          <p:spPr bwMode="auto">
            <a:xfrm>
              <a:off x="1596" y="2598"/>
              <a:ext cx="2418" cy="870"/>
            </a:xfrm>
            <a:custGeom>
              <a:avLst/>
              <a:gdLst>
                <a:gd name="T0" fmla="*/ 2052 w 2418"/>
                <a:gd name="T1" fmla="*/ 870 h 870"/>
                <a:gd name="T2" fmla="*/ 2418 w 2418"/>
                <a:gd name="T3" fmla="*/ 702 h 870"/>
                <a:gd name="T4" fmla="*/ 2286 w 2418"/>
                <a:gd name="T5" fmla="*/ 564 h 870"/>
                <a:gd name="T6" fmla="*/ 918 w 2418"/>
                <a:gd name="T7" fmla="*/ 114 h 870"/>
                <a:gd name="T8" fmla="*/ 0 w 2418"/>
                <a:gd name="T9" fmla="*/ 0 h 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8"/>
                <a:gd name="T16" fmla="*/ 0 h 870"/>
                <a:gd name="T17" fmla="*/ 2418 w 2418"/>
                <a:gd name="T18" fmla="*/ 870 h 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8" h="870">
                  <a:moveTo>
                    <a:pt x="2052" y="870"/>
                  </a:moveTo>
                  <a:lnTo>
                    <a:pt x="2418" y="702"/>
                  </a:lnTo>
                  <a:lnTo>
                    <a:pt x="2286" y="564"/>
                  </a:lnTo>
                  <a:lnTo>
                    <a:pt x="918" y="11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" name="Freeform 340"/>
            <p:cNvSpPr>
              <a:spLocks/>
            </p:cNvSpPr>
            <p:nvPr/>
          </p:nvSpPr>
          <p:spPr bwMode="auto">
            <a:xfrm>
              <a:off x="1644" y="2550"/>
              <a:ext cx="2406" cy="912"/>
            </a:xfrm>
            <a:custGeom>
              <a:avLst/>
              <a:gdLst>
                <a:gd name="T0" fmla="*/ 2136 w 2406"/>
                <a:gd name="T1" fmla="*/ 912 h 912"/>
                <a:gd name="T2" fmla="*/ 2406 w 2406"/>
                <a:gd name="T3" fmla="*/ 774 h 912"/>
                <a:gd name="T4" fmla="*/ 2340 w 2406"/>
                <a:gd name="T5" fmla="*/ 672 h 912"/>
                <a:gd name="T6" fmla="*/ 2166 w 2406"/>
                <a:gd name="T7" fmla="*/ 594 h 912"/>
                <a:gd name="T8" fmla="*/ 744 w 2406"/>
                <a:gd name="T9" fmla="*/ 150 h 912"/>
                <a:gd name="T10" fmla="*/ 0 w 2406"/>
                <a:gd name="T11" fmla="*/ 0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6"/>
                <a:gd name="T19" fmla="*/ 0 h 912"/>
                <a:gd name="T20" fmla="*/ 2406 w 2406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6" h="912">
                  <a:moveTo>
                    <a:pt x="2136" y="912"/>
                  </a:moveTo>
                  <a:lnTo>
                    <a:pt x="2406" y="774"/>
                  </a:lnTo>
                  <a:lnTo>
                    <a:pt x="2340" y="672"/>
                  </a:lnTo>
                  <a:lnTo>
                    <a:pt x="2166" y="594"/>
                  </a:lnTo>
                  <a:lnTo>
                    <a:pt x="744" y="15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Freeform 341"/>
            <p:cNvSpPr>
              <a:spLocks/>
            </p:cNvSpPr>
            <p:nvPr/>
          </p:nvSpPr>
          <p:spPr bwMode="auto">
            <a:xfrm>
              <a:off x="1596" y="2616"/>
              <a:ext cx="2424" cy="858"/>
            </a:xfrm>
            <a:custGeom>
              <a:avLst/>
              <a:gdLst>
                <a:gd name="T0" fmla="*/ 2280 w 2424"/>
                <a:gd name="T1" fmla="*/ 858 h 858"/>
                <a:gd name="T2" fmla="*/ 2424 w 2424"/>
                <a:gd name="T3" fmla="*/ 708 h 858"/>
                <a:gd name="T4" fmla="*/ 2292 w 2424"/>
                <a:gd name="T5" fmla="*/ 552 h 858"/>
                <a:gd name="T6" fmla="*/ 846 w 2424"/>
                <a:gd name="T7" fmla="*/ 162 h 858"/>
                <a:gd name="T8" fmla="*/ 0 w 2424"/>
                <a:gd name="T9" fmla="*/ 0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4"/>
                <a:gd name="T16" fmla="*/ 0 h 858"/>
                <a:gd name="T17" fmla="*/ 2424 w 2424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4" h="858">
                  <a:moveTo>
                    <a:pt x="2280" y="858"/>
                  </a:moveTo>
                  <a:lnTo>
                    <a:pt x="2424" y="708"/>
                  </a:lnTo>
                  <a:lnTo>
                    <a:pt x="2292" y="552"/>
                  </a:lnTo>
                  <a:lnTo>
                    <a:pt x="846" y="16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Freeform 342"/>
            <p:cNvSpPr>
              <a:spLocks/>
            </p:cNvSpPr>
            <p:nvPr/>
          </p:nvSpPr>
          <p:spPr bwMode="auto">
            <a:xfrm>
              <a:off x="1704" y="2598"/>
              <a:ext cx="2346" cy="882"/>
            </a:xfrm>
            <a:custGeom>
              <a:avLst/>
              <a:gdLst>
                <a:gd name="T0" fmla="*/ 2250 w 2346"/>
                <a:gd name="T1" fmla="*/ 882 h 882"/>
                <a:gd name="T2" fmla="*/ 2346 w 2346"/>
                <a:gd name="T3" fmla="*/ 756 h 882"/>
                <a:gd name="T4" fmla="*/ 2262 w 2346"/>
                <a:gd name="T5" fmla="*/ 528 h 882"/>
                <a:gd name="T6" fmla="*/ 690 w 2346"/>
                <a:gd name="T7" fmla="*/ 72 h 882"/>
                <a:gd name="T8" fmla="*/ 0 w 2346"/>
                <a:gd name="T9" fmla="*/ 0 h 8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6"/>
                <a:gd name="T16" fmla="*/ 0 h 882"/>
                <a:gd name="T17" fmla="*/ 2346 w 2346"/>
                <a:gd name="T18" fmla="*/ 882 h 8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6" h="882">
                  <a:moveTo>
                    <a:pt x="2250" y="882"/>
                  </a:moveTo>
                  <a:lnTo>
                    <a:pt x="2346" y="756"/>
                  </a:lnTo>
                  <a:lnTo>
                    <a:pt x="2262" y="528"/>
                  </a:lnTo>
                  <a:lnTo>
                    <a:pt x="690" y="7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0" name="Freeform 343"/>
            <p:cNvSpPr>
              <a:spLocks/>
            </p:cNvSpPr>
            <p:nvPr/>
          </p:nvSpPr>
          <p:spPr bwMode="auto">
            <a:xfrm>
              <a:off x="1722" y="2574"/>
              <a:ext cx="2490" cy="1146"/>
            </a:xfrm>
            <a:custGeom>
              <a:avLst/>
              <a:gdLst>
                <a:gd name="T0" fmla="*/ 2184 w 2490"/>
                <a:gd name="T1" fmla="*/ 1146 h 1146"/>
                <a:gd name="T2" fmla="*/ 2490 w 2490"/>
                <a:gd name="T3" fmla="*/ 864 h 1146"/>
                <a:gd name="T4" fmla="*/ 2112 w 2490"/>
                <a:gd name="T5" fmla="*/ 666 h 1146"/>
                <a:gd name="T6" fmla="*/ 780 w 2490"/>
                <a:gd name="T7" fmla="*/ 192 h 1146"/>
                <a:gd name="T8" fmla="*/ 0 w 2490"/>
                <a:gd name="T9" fmla="*/ 0 h 1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0"/>
                <a:gd name="T16" fmla="*/ 0 h 1146"/>
                <a:gd name="T17" fmla="*/ 2490 w 2490"/>
                <a:gd name="T18" fmla="*/ 1146 h 1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0" h="1146">
                  <a:moveTo>
                    <a:pt x="2184" y="1146"/>
                  </a:moveTo>
                  <a:lnTo>
                    <a:pt x="2490" y="864"/>
                  </a:lnTo>
                  <a:lnTo>
                    <a:pt x="2112" y="666"/>
                  </a:lnTo>
                  <a:lnTo>
                    <a:pt x="780" y="19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Freeform 344"/>
            <p:cNvSpPr>
              <a:spLocks/>
            </p:cNvSpPr>
            <p:nvPr/>
          </p:nvSpPr>
          <p:spPr bwMode="auto">
            <a:xfrm>
              <a:off x="1542" y="2616"/>
              <a:ext cx="2730" cy="1080"/>
            </a:xfrm>
            <a:custGeom>
              <a:avLst/>
              <a:gdLst>
                <a:gd name="T0" fmla="*/ 2526 w 2730"/>
                <a:gd name="T1" fmla="*/ 1080 h 1080"/>
                <a:gd name="T2" fmla="*/ 2730 w 2730"/>
                <a:gd name="T3" fmla="*/ 834 h 1080"/>
                <a:gd name="T4" fmla="*/ 2292 w 2730"/>
                <a:gd name="T5" fmla="*/ 564 h 1080"/>
                <a:gd name="T6" fmla="*/ 2388 w 2730"/>
                <a:gd name="T7" fmla="*/ 552 h 1080"/>
                <a:gd name="T8" fmla="*/ 834 w 2730"/>
                <a:gd name="T9" fmla="*/ 108 h 1080"/>
                <a:gd name="T10" fmla="*/ 0 w 2730"/>
                <a:gd name="T11" fmla="*/ 0 h 1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0"/>
                <a:gd name="T19" fmla="*/ 0 h 1080"/>
                <a:gd name="T20" fmla="*/ 2730 w 2730"/>
                <a:gd name="T21" fmla="*/ 1080 h 1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0" h="1080">
                  <a:moveTo>
                    <a:pt x="2526" y="1080"/>
                  </a:moveTo>
                  <a:lnTo>
                    <a:pt x="2730" y="834"/>
                  </a:lnTo>
                  <a:lnTo>
                    <a:pt x="2292" y="564"/>
                  </a:lnTo>
                  <a:lnTo>
                    <a:pt x="2388" y="552"/>
                  </a:lnTo>
                  <a:lnTo>
                    <a:pt x="834" y="10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" name="Freeform 345"/>
            <p:cNvSpPr>
              <a:spLocks/>
            </p:cNvSpPr>
            <p:nvPr/>
          </p:nvSpPr>
          <p:spPr bwMode="auto">
            <a:xfrm>
              <a:off x="1584" y="2580"/>
              <a:ext cx="2676" cy="1116"/>
            </a:xfrm>
            <a:custGeom>
              <a:avLst/>
              <a:gdLst>
                <a:gd name="T0" fmla="*/ 2580 w 2676"/>
                <a:gd name="T1" fmla="*/ 1116 h 1116"/>
                <a:gd name="T2" fmla="*/ 2676 w 2676"/>
                <a:gd name="T3" fmla="*/ 834 h 1116"/>
                <a:gd name="T4" fmla="*/ 2364 w 2676"/>
                <a:gd name="T5" fmla="*/ 570 h 1116"/>
                <a:gd name="T6" fmla="*/ 756 w 2676"/>
                <a:gd name="T7" fmla="*/ 138 h 1116"/>
                <a:gd name="T8" fmla="*/ 0 w 2676"/>
                <a:gd name="T9" fmla="*/ 0 h 1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1116"/>
                <a:gd name="T17" fmla="*/ 2676 w 2676"/>
                <a:gd name="T18" fmla="*/ 1116 h 1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1116">
                  <a:moveTo>
                    <a:pt x="2580" y="1116"/>
                  </a:moveTo>
                  <a:lnTo>
                    <a:pt x="2676" y="834"/>
                  </a:lnTo>
                  <a:lnTo>
                    <a:pt x="2364" y="570"/>
                  </a:lnTo>
                  <a:lnTo>
                    <a:pt x="756" y="13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3" name="Freeform 346"/>
            <p:cNvSpPr>
              <a:spLocks/>
            </p:cNvSpPr>
            <p:nvPr/>
          </p:nvSpPr>
          <p:spPr bwMode="auto">
            <a:xfrm>
              <a:off x="1584" y="2628"/>
              <a:ext cx="2724" cy="1020"/>
            </a:xfrm>
            <a:custGeom>
              <a:avLst/>
              <a:gdLst>
                <a:gd name="T0" fmla="*/ 2724 w 2724"/>
                <a:gd name="T1" fmla="*/ 1020 h 1020"/>
                <a:gd name="T2" fmla="*/ 2712 w 2724"/>
                <a:gd name="T3" fmla="*/ 780 h 1020"/>
                <a:gd name="T4" fmla="*/ 2352 w 2724"/>
                <a:gd name="T5" fmla="*/ 504 h 1020"/>
                <a:gd name="T6" fmla="*/ 924 w 2724"/>
                <a:gd name="T7" fmla="*/ 60 h 1020"/>
                <a:gd name="T8" fmla="*/ 0 w 2724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4"/>
                <a:gd name="T16" fmla="*/ 0 h 1020"/>
                <a:gd name="T17" fmla="*/ 2724 w 2724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4" h="1020">
                  <a:moveTo>
                    <a:pt x="2724" y="1020"/>
                  </a:moveTo>
                  <a:lnTo>
                    <a:pt x="2712" y="780"/>
                  </a:lnTo>
                  <a:lnTo>
                    <a:pt x="2352" y="504"/>
                  </a:lnTo>
                  <a:lnTo>
                    <a:pt x="924" y="6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4" name="Freeform 347"/>
            <p:cNvSpPr>
              <a:spLocks/>
            </p:cNvSpPr>
            <p:nvPr/>
          </p:nvSpPr>
          <p:spPr bwMode="auto">
            <a:xfrm>
              <a:off x="1656" y="2556"/>
              <a:ext cx="2862" cy="1014"/>
            </a:xfrm>
            <a:custGeom>
              <a:avLst/>
              <a:gdLst>
                <a:gd name="T0" fmla="*/ 2778 w 2862"/>
                <a:gd name="T1" fmla="*/ 1014 h 1014"/>
                <a:gd name="T2" fmla="*/ 2862 w 2862"/>
                <a:gd name="T3" fmla="*/ 852 h 1014"/>
                <a:gd name="T4" fmla="*/ 2352 w 2862"/>
                <a:gd name="T5" fmla="*/ 606 h 1014"/>
                <a:gd name="T6" fmla="*/ 888 w 2862"/>
                <a:gd name="T7" fmla="*/ 168 h 1014"/>
                <a:gd name="T8" fmla="*/ 0 w 2862"/>
                <a:gd name="T9" fmla="*/ 0 h 1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2"/>
                <a:gd name="T16" fmla="*/ 0 h 1014"/>
                <a:gd name="T17" fmla="*/ 2862 w 2862"/>
                <a:gd name="T18" fmla="*/ 1014 h 10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2" h="1014">
                  <a:moveTo>
                    <a:pt x="2778" y="1014"/>
                  </a:moveTo>
                  <a:lnTo>
                    <a:pt x="2862" y="852"/>
                  </a:lnTo>
                  <a:lnTo>
                    <a:pt x="2352" y="606"/>
                  </a:lnTo>
                  <a:lnTo>
                    <a:pt x="888" y="16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5" name="Freeform 348"/>
            <p:cNvSpPr>
              <a:spLocks/>
            </p:cNvSpPr>
            <p:nvPr/>
          </p:nvSpPr>
          <p:spPr bwMode="auto">
            <a:xfrm>
              <a:off x="1680" y="2568"/>
              <a:ext cx="2874" cy="990"/>
            </a:xfrm>
            <a:custGeom>
              <a:avLst/>
              <a:gdLst>
                <a:gd name="T0" fmla="*/ 2874 w 2874"/>
                <a:gd name="T1" fmla="*/ 990 h 990"/>
                <a:gd name="T2" fmla="*/ 2868 w 2874"/>
                <a:gd name="T3" fmla="*/ 828 h 990"/>
                <a:gd name="T4" fmla="*/ 2172 w 2874"/>
                <a:gd name="T5" fmla="*/ 534 h 990"/>
                <a:gd name="T6" fmla="*/ 852 w 2874"/>
                <a:gd name="T7" fmla="*/ 114 h 990"/>
                <a:gd name="T8" fmla="*/ 0 w 2874"/>
                <a:gd name="T9" fmla="*/ 0 h 9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4"/>
                <a:gd name="T16" fmla="*/ 0 h 990"/>
                <a:gd name="T17" fmla="*/ 2874 w 2874"/>
                <a:gd name="T18" fmla="*/ 990 h 9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4" h="990">
                  <a:moveTo>
                    <a:pt x="2874" y="990"/>
                  </a:moveTo>
                  <a:lnTo>
                    <a:pt x="2868" y="828"/>
                  </a:lnTo>
                  <a:lnTo>
                    <a:pt x="2172" y="534"/>
                  </a:lnTo>
                  <a:lnTo>
                    <a:pt x="852" y="11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6" name="Freeform 349"/>
            <p:cNvSpPr>
              <a:spLocks/>
            </p:cNvSpPr>
            <p:nvPr/>
          </p:nvSpPr>
          <p:spPr bwMode="auto">
            <a:xfrm>
              <a:off x="1536" y="2628"/>
              <a:ext cx="3114" cy="930"/>
            </a:xfrm>
            <a:custGeom>
              <a:avLst/>
              <a:gdLst>
                <a:gd name="T0" fmla="*/ 3114 w 3114"/>
                <a:gd name="T1" fmla="*/ 930 h 930"/>
                <a:gd name="T2" fmla="*/ 3030 w 3114"/>
                <a:gd name="T3" fmla="*/ 774 h 930"/>
                <a:gd name="T4" fmla="*/ 2262 w 3114"/>
                <a:gd name="T5" fmla="*/ 534 h 930"/>
                <a:gd name="T6" fmla="*/ 990 w 3114"/>
                <a:gd name="T7" fmla="*/ 102 h 930"/>
                <a:gd name="T8" fmla="*/ 0 w 3114"/>
                <a:gd name="T9" fmla="*/ 0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4"/>
                <a:gd name="T16" fmla="*/ 0 h 930"/>
                <a:gd name="T17" fmla="*/ 3114 w 3114"/>
                <a:gd name="T18" fmla="*/ 930 h 9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4" h="930">
                  <a:moveTo>
                    <a:pt x="3114" y="930"/>
                  </a:moveTo>
                  <a:lnTo>
                    <a:pt x="3030" y="774"/>
                  </a:lnTo>
                  <a:lnTo>
                    <a:pt x="2262" y="534"/>
                  </a:lnTo>
                  <a:lnTo>
                    <a:pt x="990" y="10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7" name="Freeform 350"/>
            <p:cNvSpPr>
              <a:spLocks/>
            </p:cNvSpPr>
            <p:nvPr/>
          </p:nvSpPr>
          <p:spPr bwMode="auto">
            <a:xfrm>
              <a:off x="1638" y="2598"/>
              <a:ext cx="3156" cy="960"/>
            </a:xfrm>
            <a:custGeom>
              <a:avLst/>
              <a:gdLst>
                <a:gd name="T0" fmla="*/ 3156 w 3156"/>
                <a:gd name="T1" fmla="*/ 960 h 960"/>
                <a:gd name="T2" fmla="*/ 2922 w 3156"/>
                <a:gd name="T3" fmla="*/ 810 h 960"/>
                <a:gd name="T4" fmla="*/ 2160 w 3156"/>
                <a:gd name="T5" fmla="*/ 552 h 960"/>
                <a:gd name="T6" fmla="*/ 900 w 3156"/>
                <a:gd name="T7" fmla="*/ 144 h 960"/>
                <a:gd name="T8" fmla="*/ 0 w 3156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6"/>
                <a:gd name="T16" fmla="*/ 0 h 960"/>
                <a:gd name="T17" fmla="*/ 3156 w 3156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6" h="960">
                  <a:moveTo>
                    <a:pt x="3156" y="960"/>
                  </a:moveTo>
                  <a:lnTo>
                    <a:pt x="2922" y="810"/>
                  </a:lnTo>
                  <a:lnTo>
                    <a:pt x="2160" y="552"/>
                  </a:lnTo>
                  <a:lnTo>
                    <a:pt x="900" y="14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68" name="Group 351"/>
          <p:cNvGrpSpPr>
            <a:grpSpLocks/>
          </p:cNvGrpSpPr>
          <p:nvPr/>
        </p:nvGrpSpPr>
        <p:grpSpPr bwMode="auto">
          <a:xfrm>
            <a:off x="2743200" y="2286000"/>
            <a:ext cx="3840163" cy="1797050"/>
            <a:chOff x="1632" y="2304"/>
            <a:chExt cx="2419" cy="1132"/>
          </a:xfrm>
        </p:grpSpPr>
        <p:grpSp>
          <p:nvGrpSpPr>
            <p:cNvPr id="23572" name="Group 352"/>
            <p:cNvGrpSpPr>
              <a:grpSpLocks/>
            </p:cNvGrpSpPr>
            <p:nvPr/>
          </p:nvGrpSpPr>
          <p:grpSpPr bwMode="auto">
            <a:xfrm>
              <a:off x="3744" y="2928"/>
              <a:ext cx="307" cy="268"/>
              <a:chOff x="1946" y="2155"/>
              <a:chExt cx="411" cy="341"/>
            </a:xfrm>
          </p:grpSpPr>
          <p:sp>
            <p:nvSpPr>
              <p:cNvPr id="23618" name="Freeform 353"/>
              <p:cNvSpPr>
                <a:spLocks/>
              </p:cNvSpPr>
              <p:nvPr/>
            </p:nvSpPr>
            <p:spPr bwMode="auto">
              <a:xfrm>
                <a:off x="1946" y="2250"/>
                <a:ext cx="89" cy="125"/>
              </a:xfrm>
              <a:custGeom>
                <a:avLst/>
                <a:gdLst>
                  <a:gd name="T0" fmla="*/ 87 w 89"/>
                  <a:gd name="T1" fmla="*/ 77 h 125"/>
                  <a:gd name="T2" fmla="*/ 88 w 89"/>
                  <a:gd name="T3" fmla="*/ 58 h 125"/>
                  <a:gd name="T4" fmla="*/ 85 w 89"/>
                  <a:gd name="T5" fmla="*/ 45 h 125"/>
                  <a:gd name="T6" fmla="*/ 80 w 89"/>
                  <a:gd name="T7" fmla="*/ 35 h 125"/>
                  <a:gd name="T8" fmla="*/ 71 w 89"/>
                  <a:gd name="T9" fmla="*/ 27 h 125"/>
                  <a:gd name="T10" fmla="*/ 63 w 89"/>
                  <a:gd name="T11" fmla="*/ 22 h 125"/>
                  <a:gd name="T12" fmla="*/ 59 w 89"/>
                  <a:gd name="T13" fmla="*/ 17 h 125"/>
                  <a:gd name="T14" fmla="*/ 58 w 89"/>
                  <a:gd name="T15" fmla="*/ 9 h 125"/>
                  <a:gd name="T16" fmla="*/ 56 w 89"/>
                  <a:gd name="T17" fmla="*/ 5 h 125"/>
                  <a:gd name="T18" fmla="*/ 52 w 89"/>
                  <a:gd name="T19" fmla="*/ 13 h 125"/>
                  <a:gd name="T20" fmla="*/ 51 w 89"/>
                  <a:gd name="T21" fmla="*/ 20 h 125"/>
                  <a:gd name="T22" fmla="*/ 46 w 89"/>
                  <a:gd name="T23" fmla="*/ 16 h 125"/>
                  <a:gd name="T24" fmla="*/ 44 w 89"/>
                  <a:gd name="T25" fmla="*/ 7 h 125"/>
                  <a:gd name="T26" fmla="*/ 43 w 89"/>
                  <a:gd name="T27" fmla="*/ 0 h 125"/>
                  <a:gd name="T28" fmla="*/ 39 w 89"/>
                  <a:gd name="T29" fmla="*/ 8 h 125"/>
                  <a:gd name="T30" fmla="*/ 37 w 89"/>
                  <a:gd name="T31" fmla="*/ 21 h 125"/>
                  <a:gd name="T32" fmla="*/ 38 w 89"/>
                  <a:gd name="T33" fmla="*/ 31 h 125"/>
                  <a:gd name="T34" fmla="*/ 32 w 89"/>
                  <a:gd name="T35" fmla="*/ 23 h 125"/>
                  <a:gd name="T36" fmla="*/ 24 w 89"/>
                  <a:gd name="T37" fmla="*/ 20 h 125"/>
                  <a:gd name="T38" fmla="*/ 16 w 89"/>
                  <a:gd name="T39" fmla="*/ 22 h 125"/>
                  <a:gd name="T40" fmla="*/ 14 w 89"/>
                  <a:gd name="T41" fmla="*/ 28 h 125"/>
                  <a:gd name="T42" fmla="*/ 21 w 89"/>
                  <a:gd name="T43" fmla="*/ 31 h 125"/>
                  <a:gd name="T44" fmla="*/ 24 w 89"/>
                  <a:gd name="T45" fmla="*/ 40 h 125"/>
                  <a:gd name="T46" fmla="*/ 20 w 89"/>
                  <a:gd name="T47" fmla="*/ 49 h 125"/>
                  <a:gd name="T48" fmla="*/ 13 w 89"/>
                  <a:gd name="T49" fmla="*/ 53 h 125"/>
                  <a:gd name="T50" fmla="*/ 8 w 89"/>
                  <a:gd name="T51" fmla="*/ 52 h 125"/>
                  <a:gd name="T52" fmla="*/ 7 w 89"/>
                  <a:gd name="T53" fmla="*/ 46 h 125"/>
                  <a:gd name="T54" fmla="*/ 5 w 89"/>
                  <a:gd name="T55" fmla="*/ 46 h 125"/>
                  <a:gd name="T56" fmla="*/ 1 w 89"/>
                  <a:gd name="T57" fmla="*/ 53 h 125"/>
                  <a:gd name="T58" fmla="*/ 0 w 89"/>
                  <a:gd name="T59" fmla="*/ 65 h 125"/>
                  <a:gd name="T60" fmla="*/ 3 w 89"/>
                  <a:gd name="T61" fmla="*/ 78 h 125"/>
                  <a:gd name="T62" fmla="*/ 8 w 89"/>
                  <a:gd name="T63" fmla="*/ 82 h 125"/>
                  <a:gd name="T64" fmla="*/ 16 w 89"/>
                  <a:gd name="T65" fmla="*/ 87 h 125"/>
                  <a:gd name="T66" fmla="*/ 20 w 89"/>
                  <a:gd name="T67" fmla="*/ 94 h 125"/>
                  <a:gd name="T68" fmla="*/ 23 w 89"/>
                  <a:gd name="T69" fmla="*/ 104 h 125"/>
                  <a:gd name="T70" fmla="*/ 27 w 89"/>
                  <a:gd name="T71" fmla="*/ 116 h 125"/>
                  <a:gd name="T72" fmla="*/ 32 w 89"/>
                  <a:gd name="T73" fmla="*/ 121 h 125"/>
                  <a:gd name="T74" fmla="*/ 41 w 89"/>
                  <a:gd name="T75" fmla="*/ 123 h 125"/>
                  <a:gd name="T76" fmla="*/ 54 w 89"/>
                  <a:gd name="T77" fmla="*/ 124 h 125"/>
                  <a:gd name="T78" fmla="*/ 70 w 89"/>
                  <a:gd name="T79" fmla="*/ 121 h 125"/>
                  <a:gd name="T80" fmla="*/ 80 w 89"/>
                  <a:gd name="T81" fmla="*/ 114 h 125"/>
                  <a:gd name="T82" fmla="*/ 84 w 89"/>
                  <a:gd name="T83" fmla="*/ 104 h 1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"/>
                  <a:gd name="T127" fmla="*/ 0 h 125"/>
                  <a:gd name="T128" fmla="*/ 89 w 89"/>
                  <a:gd name="T129" fmla="*/ 125 h 1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" h="125">
                    <a:moveTo>
                      <a:pt x="86" y="93"/>
                    </a:moveTo>
                    <a:lnTo>
                      <a:pt x="87" y="84"/>
                    </a:lnTo>
                    <a:lnTo>
                      <a:pt x="87" y="77"/>
                    </a:lnTo>
                    <a:lnTo>
                      <a:pt x="88" y="70"/>
                    </a:lnTo>
                    <a:lnTo>
                      <a:pt x="88" y="63"/>
                    </a:lnTo>
                    <a:lnTo>
                      <a:pt x="88" y="58"/>
                    </a:lnTo>
                    <a:lnTo>
                      <a:pt x="87" y="53"/>
                    </a:lnTo>
                    <a:lnTo>
                      <a:pt x="86" y="48"/>
                    </a:lnTo>
                    <a:lnTo>
                      <a:pt x="85" y="45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80" y="35"/>
                    </a:lnTo>
                    <a:lnTo>
                      <a:pt x="77" y="32"/>
                    </a:lnTo>
                    <a:lnTo>
                      <a:pt x="74" y="29"/>
                    </a:lnTo>
                    <a:lnTo>
                      <a:pt x="71" y="27"/>
                    </a:lnTo>
                    <a:lnTo>
                      <a:pt x="68" y="26"/>
                    </a:lnTo>
                    <a:lnTo>
                      <a:pt x="65" y="24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8" y="15"/>
                    </a:lnTo>
                    <a:lnTo>
                      <a:pt x="58" y="12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5"/>
                    </a:lnTo>
                    <a:lnTo>
                      <a:pt x="54" y="7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3" y="16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44" y="7"/>
                    </a:lnTo>
                    <a:lnTo>
                      <a:pt x="45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7" y="11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23" y="34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4"/>
                    </a:lnTo>
                    <a:lnTo>
                      <a:pt x="23" y="46"/>
                    </a:lnTo>
                    <a:lnTo>
                      <a:pt x="20" y="49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8" y="52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78"/>
                    </a:lnTo>
                    <a:lnTo>
                      <a:pt x="5" y="80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4" y="86"/>
                    </a:lnTo>
                    <a:lnTo>
                      <a:pt x="16" y="87"/>
                    </a:lnTo>
                    <a:lnTo>
                      <a:pt x="18" y="89"/>
                    </a:lnTo>
                    <a:lnTo>
                      <a:pt x="19" y="91"/>
                    </a:lnTo>
                    <a:lnTo>
                      <a:pt x="20" y="94"/>
                    </a:lnTo>
                    <a:lnTo>
                      <a:pt x="22" y="98"/>
                    </a:lnTo>
                    <a:lnTo>
                      <a:pt x="23" y="100"/>
                    </a:lnTo>
                    <a:lnTo>
                      <a:pt x="23" y="104"/>
                    </a:lnTo>
                    <a:lnTo>
                      <a:pt x="24" y="109"/>
                    </a:lnTo>
                    <a:lnTo>
                      <a:pt x="25" y="113"/>
                    </a:lnTo>
                    <a:lnTo>
                      <a:pt x="27" y="116"/>
                    </a:lnTo>
                    <a:lnTo>
                      <a:pt x="28" y="118"/>
                    </a:lnTo>
                    <a:lnTo>
                      <a:pt x="30" y="119"/>
                    </a:lnTo>
                    <a:lnTo>
                      <a:pt x="32" y="121"/>
                    </a:lnTo>
                    <a:lnTo>
                      <a:pt x="35" y="122"/>
                    </a:lnTo>
                    <a:lnTo>
                      <a:pt x="38" y="123"/>
                    </a:lnTo>
                    <a:lnTo>
                      <a:pt x="41" y="123"/>
                    </a:lnTo>
                    <a:lnTo>
                      <a:pt x="46" y="124"/>
                    </a:lnTo>
                    <a:lnTo>
                      <a:pt x="49" y="124"/>
                    </a:lnTo>
                    <a:lnTo>
                      <a:pt x="54" y="124"/>
                    </a:lnTo>
                    <a:lnTo>
                      <a:pt x="60" y="124"/>
                    </a:lnTo>
                    <a:lnTo>
                      <a:pt x="65" y="123"/>
                    </a:lnTo>
                    <a:lnTo>
                      <a:pt x="70" y="121"/>
                    </a:lnTo>
                    <a:lnTo>
                      <a:pt x="74" y="118"/>
                    </a:lnTo>
                    <a:lnTo>
                      <a:pt x="78" y="116"/>
                    </a:lnTo>
                    <a:lnTo>
                      <a:pt x="80" y="114"/>
                    </a:lnTo>
                    <a:lnTo>
                      <a:pt x="82" y="111"/>
                    </a:lnTo>
                    <a:lnTo>
                      <a:pt x="83" y="108"/>
                    </a:lnTo>
                    <a:lnTo>
                      <a:pt x="84" y="104"/>
                    </a:lnTo>
                    <a:lnTo>
                      <a:pt x="85" y="98"/>
                    </a:lnTo>
                    <a:lnTo>
                      <a:pt x="86" y="9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Freeform 354"/>
              <p:cNvSpPr>
                <a:spLocks/>
              </p:cNvSpPr>
              <p:nvPr/>
            </p:nvSpPr>
            <p:spPr bwMode="auto">
              <a:xfrm>
                <a:off x="1989" y="2180"/>
                <a:ext cx="105" cy="215"/>
              </a:xfrm>
              <a:custGeom>
                <a:avLst/>
                <a:gdLst>
                  <a:gd name="T0" fmla="*/ 15 w 105"/>
                  <a:gd name="T1" fmla="*/ 194 h 215"/>
                  <a:gd name="T2" fmla="*/ 4 w 105"/>
                  <a:gd name="T3" fmla="*/ 173 h 215"/>
                  <a:gd name="T4" fmla="*/ 1 w 105"/>
                  <a:gd name="T5" fmla="*/ 152 h 215"/>
                  <a:gd name="T6" fmla="*/ 1 w 105"/>
                  <a:gd name="T7" fmla="*/ 127 h 215"/>
                  <a:gd name="T8" fmla="*/ 4 w 105"/>
                  <a:gd name="T9" fmla="*/ 107 h 215"/>
                  <a:gd name="T10" fmla="*/ 11 w 105"/>
                  <a:gd name="T11" fmla="*/ 88 h 215"/>
                  <a:gd name="T12" fmla="*/ 12 w 105"/>
                  <a:gd name="T13" fmla="*/ 68 h 215"/>
                  <a:gd name="T14" fmla="*/ 10 w 105"/>
                  <a:gd name="T15" fmla="*/ 57 h 215"/>
                  <a:gd name="T16" fmla="*/ 5 w 105"/>
                  <a:gd name="T17" fmla="*/ 43 h 215"/>
                  <a:gd name="T18" fmla="*/ 6 w 105"/>
                  <a:gd name="T19" fmla="*/ 38 h 215"/>
                  <a:gd name="T20" fmla="*/ 14 w 105"/>
                  <a:gd name="T21" fmla="*/ 48 h 215"/>
                  <a:gd name="T22" fmla="*/ 19 w 105"/>
                  <a:gd name="T23" fmla="*/ 51 h 215"/>
                  <a:gd name="T24" fmla="*/ 19 w 105"/>
                  <a:gd name="T25" fmla="*/ 30 h 215"/>
                  <a:gd name="T26" fmla="*/ 11 w 105"/>
                  <a:gd name="T27" fmla="*/ 8 h 215"/>
                  <a:gd name="T28" fmla="*/ 11 w 105"/>
                  <a:gd name="T29" fmla="*/ 0 h 215"/>
                  <a:gd name="T30" fmla="*/ 24 w 105"/>
                  <a:gd name="T31" fmla="*/ 2 h 215"/>
                  <a:gd name="T32" fmla="*/ 36 w 105"/>
                  <a:gd name="T33" fmla="*/ 14 h 215"/>
                  <a:gd name="T34" fmla="*/ 44 w 105"/>
                  <a:gd name="T35" fmla="*/ 34 h 215"/>
                  <a:gd name="T36" fmla="*/ 49 w 105"/>
                  <a:gd name="T37" fmla="*/ 42 h 215"/>
                  <a:gd name="T38" fmla="*/ 57 w 105"/>
                  <a:gd name="T39" fmla="*/ 28 h 215"/>
                  <a:gd name="T40" fmla="*/ 71 w 105"/>
                  <a:gd name="T41" fmla="*/ 20 h 215"/>
                  <a:gd name="T42" fmla="*/ 82 w 105"/>
                  <a:gd name="T43" fmla="*/ 22 h 215"/>
                  <a:gd name="T44" fmla="*/ 87 w 105"/>
                  <a:gd name="T45" fmla="*/ 34 h 215"/>
                  <a:gd name="T46" fmla="*/ 78 w 105"/>
                  <a:gd name="T47" fmla="*/ 34 h 215"/>
                  <a:gd name="T48" fmla="*/ 73 w 105"/>
                  <a:gd name="T49" fmla="*/ 38 h 215"/>
                  <a:gd name="T50" fmla="*/ 71 w 105"/>
                  <a:gd name="T51" fmla="*/ 49 h 215"/>
                  <a:gd name="T52" fmla="*/ 73 w 105"/>
                  <a:gd name="T53" fmla="*/ 57 h 215"/>
                  <a:gd name="T54" fmla="*/ 79 w 105"/>
                  <a:gd name="T55" fmla="*/ 65 h 215"/>
                  <a:gd name="T56" fmla="*/ 88 w 105"/>
                  <a:gd name="T57" fmla="*/ 64 h 215"/>
                  <a:gd name="T58" fmla="*/ 88 w 105"/>
                  <a:gd name="T59" fmla="*/ 50 h 215"/>
                  <a:gd name="T60" fmla="*/ 95 w 105"/>
                  <a:gd name="T61" fmla="*/ 60 h 215"/>
                  <a:gd name="T62" fmla="*/ 101 w 105"/>
                  <a:gd name="T63" fmla="*/ 77 h 215"/>
                  <a:gd name="T64" fmla="*/ 101 w 105"/>
                  <a:gd name="T65" fmla="*/ 91 h 215"/>
                  <a:gd name="T66" fmla="*/ 96 w 105"/>
                  <a:gd name="T67" fmla="*/ 104 h 215"/>
                  <a:gd name="T68" fmla="*/ 88 w 105"/>
                  <a:gd name="T69" fmla="*/ 116 h 215"/>
                  <a:gd name="T70" fmla="*/ 84 w 105"/>
                  <a:gd name="T71" fmla="*/ 125 h 215"/>
                  <a:gd name="T72" fmla="*/ 87 w 105"/>
                  <a:gd name="T73" fmla="*/ 139 h 215"/>
                  <a:gd name="T74" fmla="*/ 95 w 105"/>
                  <a:gd name="T75" fmla="*/ 148 h 215"/>
                  <a:gd name="T76" fmla="*/ 101 w 105"/>
                  <a:gd name="T77" fmla="*/ 145 h 215"/>
                  <a:gd name="T78" fmla="*/ 104 w 105"/>
                  <a:gd name="T79" fmla="*/ 158 h 215"/>
                  <a:gd name="T80" fmla="*/ 100 w 105"/>
                  <a:gd name="T81" fmla="*/ 177 h 215"/>
                  <a:gd name="T82" fmla="*/ 94 w 105"/>
                  <a:gd name="T83" fmla="*/ 193 h 215"/>
                  <a:gd name="T84" fmla="*/ 85 w 105"/>
                  <a:gd name="T85" fmla="*/ 204 h 215"/>
                  <a:gd name="T86" fmla="*/ 74 w 105"/>
                  <a:gd name="T87" fmla="*/ 212 h 215"/>
                  <a:gd name="T88" fmla="*/ 61 w 105"/>
                  <a:gd name="T89" fmla="*/ 213 h 215"/>
                  <a:gd name="T90" fmla="*/ 45 w 105"/>
                  <a:gd name="T91" fmla="*/ 206 h 215"/>
                  <a:gd name="T92" fmla="*/ 23 w 105"/>
                  <a:gd name="T93" fmla="*/ 202 h 2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5"/>
                  <a:gd name="T142" fmla="*/ 0 h 215"/>
                  <a:gd name="T143" fmla="*/ 105 w 105"/>
                  <a:gd name="T144" fmla="*/ 215 h 2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5" h="215">
                    <a:moveTo>
                      <a:pt x="23" y="202"/>
                    </a:moveTo>
                    <a:lnTo>
                      <a:pt x="20" y="198"/>
                    </a:lnTo>
                    <a:lnTo>
                      <a:pt x="15" y="194"/>
                    </a:lnTo>
                    <a:lnTo>
                      <a:pt x="11" y="187"/>
                    </a:lnTo>
                    <a:lnTo>
                      <a:pt x="7" y="180"/>
                    </a:lnTo>
                    <a:lnTo>
                      <a:pt x="4" y="173"/>
                    </a:lnTo>
                    <a:lnTo>
                      <a:pt x="3" y="167"/>
                    </a:lnTo>
                    <a:lnTo>
                      <a:pt x="1" y="159"/>
                    </a:lnTo>
                    <a:lnTo>
                      <a:pt x="1" y="152"/>
                    </a:lnTo>
                    <a:lnTo>
                      <a:pt x="0" y="143"/>
                    </a:lnTo>
                    <a:lnTo>
                      <a:pt x="0" y="134"/>
                    </a:lnTo>
                    <a:lnTo>
                      <a:pt x="1" y="127"/>
                    </a:lnTo>
                    <a:lnTo>
                      <a:pt x="1" y="121"/>
                    </a:lnTo>
                    <a:lnTo>
                      <a:pt x="2" y="113"/>
                    </a:lnTo>
                    <a:lnTo>
                      <a:pt x="4" y="107"/>
                    </a:lnTo>
                    <a:lnTo>
                      <a:pt x="6" y="100"/>
                    </a:lnTo>
                    <a:lnTo>
                      <a:pt x="9" y="94"/>
                    </a:lnTo>
                    <a:lnTo>
                      <a:pt x="11" y="88"/>
                    </a:lnTo>
                    <a:lnTo>
                      <a:pt x="12" y="81"/>
                    </a:lnTo>
                    <a:lnTo>
                      <a:pt x="12" y="75"/>
                    </a:lnTo>
                    <a:lnTo>
                      <a:pt x="12" y="68"/>
                    </a:lnTo>
                    <a:lnTo>
                      <a:pt x="11" y="64"/>
                    </a:lnTo>
                    <a:lnTo>
                      <a:pt x="10" y="61"/>
                    </a:lnTo>
                    <a:lnTo>
                      <a:pt x="10" y="57"/>
                    </a:lnTo>
                    <a:lnTo>
                      <a:pt x="8" y="52"/>
                    </a:lnTo>
                    <a:lnTo>
                      <a:pt x="6" y="47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" y="36"/>
                    </a:lnTo>
                    <a:lnTo>
                      <a:pt x="6" y="38"/>
                    </a:lnTo>
                    <a:lnTo>
                      <a:pt x="10" y="41"/>
                    </a:lnTo>
                    <a:lnTo>
                      <a:pt x="13" y="45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19" y="51"/>
                    </a:lnTo>
                    <a:lnTo>
                      <a:pt x="20" y="44"/>
                    </a:lnTo>
                    <a:lnTo>
                      <a:pt x="20" y="38"/>
                    </a:lnTo>
                    <a:lnTo>
                      <a:pt x="19" y="30"/>
                    </a:lnTo>
                    <a:lnTo>
                      <a:pt x="16" y="21"/>
                    </a:lnTo>
                    <a:lnTo>
                      <a:pt x="14" y="14"/>
                    </a:lnTo>
                    <a:lnTo>
                      <a:pt x="11" y="8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41" y="27"/>
                    </a:lnTo>
                    <a:lnTo>
                      <a:pt x="44" y="34"/>
                    </a:lnTo>
                    <a:lnTo>
                      <a:pt x="46" y="42"/>
                    </a:lnTo>
                    <a:lnTo>
                      <a:pt x="47" y="51"/>
                    </a:lnTo>
                    <a:lnTo>
                      <a:pt x="49" y="42"/>
                    </a:lnTo>
                    <a:lnTo>
                      <a:pt x="51" y="37"/>
                    </a:lnTo>
                    <a:lnTo>
                      <a:pt x="54" y="32"/>
                    </a:lnTo>
                    <a:lnTo>
                      <a:pt x="57" y="28"/>
                    </a:lnTo>
                    <a:lnTo>
                      <a:pt x="62" y="24"/>
                    </a:lnTo>
                    <a:lnTo>
                      <a:pt x="66" y="22"/>
                    </a:lnTo>
                    <a:lnTo>
                      <a:pt x="71" y="20"/>
                    </a:lnTo>
                    <a:lnTo>
                      <a:pt x="75" y="19"/>
                    </a:lnTo>
                    <a:lnTo>
                      <a:pt x="79" y="20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29"/>
                    </a:lnTo>
                    <a:lnTo>
                      <a:pt x="87" y="34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78" y="34"/>
                    </a:lnTo>
                    <a:lnTo>
                      <a:pt x="77" y="35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2" y="41"/>
                    </a:lnTo>
                    <a:lnTo>
                      <a:pt x="71" y="45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73" y="57"/>
                    </a:lnTo>
                    <a:lnTo>
                      <a:pt x="74" y="60"/>
                    </a:lnTo>
                    <a:lnTo>
                      <a:pt x="76" y="63"/>
                    </a:lnTo>
                    <a:lnTo>
                      <a:pt x="79" y="65"/>
                    </a:lnTo>
                    <a:lnTo>
                      <a:pt x="82" y="66"/>
                    </a:lnTo>
                    <a:lnTo>
                      <a:pt x="85" y="66"/>
                    </a:lnTo>
                    <a:lnTo>
                      <a:pt x="88" y="64"/>
                    </a:lnTo>
                    <a:lnTo>
                      <a:pt x="89" y="60"/>
                    </a:lnTo>
                    <a:lnTo>
                      <a:pt x="89" y="55"/>
                    </a:lnTo>
                    <a:lnTo>
                      <a:pt x="88" y="50"/>
                    </a:lnTo>
                    <a:lnTo>
                      <a:pt x="91" y="52"/>
                    </a:lnTo>
                    <a:lnTo>
                      <a:pt x="93" y="56"/>
                    </a:lnTo>
                    <a:lnTo>
                      <a:pt x="95" y="60"/>
                    </a:lnTo>
                    <a:lnTo>
                      <a:pt x="98" y="66"/>
                    </a:lnTo>
                    <a:lnTo>
                      <a:pt x="100" y="71"/>
                    </a:lnTo>
                    <a:lnTo>
                      <a:pt x="101" y="77"/>
                    </a:lnTo>
                    <a:lnTo>
                      <a:pt x="102" y="81"/>
                    </a:lnTo>
                    <a:lnTo>
                      <a:pt x="102" y="86"/>
                    </a:lnTo>
                    <a:lnTo>
                      <a:pt x="101" y="91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6" y="104"/>
                    </a:lnTo>
                    <a:lnTo>
                      <a:pt x="93" y="108"/>
                    </a:lnTo>
                    <a:lnTo>
                      <a:pt x="90" y="112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21"/>
                    </a:lnTo>
                    <a:lnTo>
                      <a:pt x="84" y="125"/>
                    </a:lnTo>
                    <a:lnTo>
                      <a:pt x="84" y="131"/>
                    </a:lnTo>
                    <a:lnTo>
                      <a:pt x="85" y="135"/>
                    </a:lnTo>
                    <a:lnTo>
                      <a:pt x="87" y="139"/>
                    </a:lnTo>
                    <a:lnTo>
                      <a:pt x="90" y="143"/>
                    </a:lnTo>
                    <a:lnTo>
                      <a:pt x="92" y="146"/>
                    </a:lnTo>
                    <a:lnTo>
                      <a:pt x="95" y="148"/>
                    </a:lnTo>
                    <a:lnTo>
                      <a:pt x="97" y="145"/>
                    </a:lnTo>
                    <a:lnTo>
                      <a:pt x="99" y="141"/>
                    </a:lnTo>
                    <a:lnTo>
                      <a:pt x="101" y="145"/>
                    </a:lnTo>
                    <a:lnTo>
                      <a:pt x="102" y="149"/>
                    </a:lnTo>
                    <a:lnTo>
                      <a:pt x="103" y="153"/>
                    </a:lnTo>
                    <a:lnTo>
                      <a:pt x="104" y="158"/>
                    </a:lnTo>
                    <a:lnTo>
                      <a:pt x="104" y="165"/>
                    </a:lnTo>
                    <a:lnTo>
                      <a:pt x="102" y="171"/>
                    </a:lnTo>
                    <a:lnTo>
                      <a:pt x="100" y="177"/>
                    </a:lnTo>
                    <a:lnTo>
                      <a:pt x="99" y="182"/>
                    </a:lnTo>
                    <a:lnTo>
                      <a:pt x="97" y="187"/>
                    </a:lnTo>
                    <a:lnTo>
                      <a:pt x="94" y="193"/>
                    </a:lnTo>
                    <a:lnTo>
                      <a:pt x="91" y="198"/>
                    </a:lnTo>
                    <a:lnTo>
                      <a:pt x="88" y="201"/>
                    </a:lnTo>
                    <a:lnTo>
                      <a:pt x="85" y="204"/>
                    </a:lnTo>
                    <a:lnTo>
                      <a:pt x="82" y="207"/>
                    </a:lnTo>
                    <a:lnTo>
                      <a:pt x="79" y="210"/>
                    </a:lnTo>
                    <a:lnTo>
                      <a:pt x="74" y="212"/>
                    </a:lnTo>
                    <a:lnTo>
                      <a:pt x="70" y="213"/>
                    </a:lnTo>
                    <a:lnTo>
                      <a:pt x="66" y="214"/>
                    </a:lnTo>
                    <a:lnTo>
                      <a:pt x="61" y="213"/>
                    </a:lnTo>
                    <a:lnTo>
                      <a:pt x="57" y="208"/>
                    </a:lnTo>
                    <a:lnTo>
                      <a:pt x="51" y="207"/>
                    </a:lnTo>
                    <a:lnTo>
                      <a:pt x="45" y="206"/>
                    </a:lnTo>
                    <a:lnTo>
                      <a:pt x="36" y="206"/>
                    </a:lnTo>
                    <a:lnTo>
                      <a:pt x="29" y="204"/>
                    </a:lnTo>
                    <a:lnTo>
                      <a:pt x="23" y="202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Freeform 355"/>
              <p:cNvSpPr>
                <a:spLocks/>
              </p:cNvSpPr>
              <p:nvPr/>
            </p:nvSpPr>
            <p:spPr bwMode="auto">
              <a:xfrm>
                <a:off x="2021" y="2155"/>
                <a:ext cx="336" cy="341"/>
              </a:xfrm>
              <a:custGeom>
                <a:avLst/>
                <a:gdLst>
                  <a:gd name="T0" fmla="*/ 0 w 336"/>
                  <a:gd name="T1" fmla="*/ 171 h 341"/>
                  <a:gd name="T2" fmla="*/ 7 w 336"/>
                  <a:gd name="T3" fmla="*/ 140 h 341"/>
                  <a:gd name="T4" fmla="*/ 17 w 336"/>
                  <a:gd name="T5" fmla="*/ 123 h 341"/>
                  <a:gd name="T6" fmla="*/ 38 w 336"/>
                  <a:gd name="T7" fmla="*/ 114 h 341"/>
                  <a:gd name="T8" fmla="*/ 62 w 336"/>
                  <a:gd name="T9" fmla="*/ 106 h 341"/>
                  <a:gd name="T10" fmla="*/ 77 w 336"/>
                  <a:gd name="T11" fmla="*/ 95 h 341"/>
                  <a:gd name="T12" fmla="*/ 87 w 336"/>
                  <a:gd name="T13" fmla="*/ 73 h 341"/>
                  <a:gd name="T14" fmla="*/ 87 w 336"/>
                  <a:gd name="T15" fmla="*/ 44 h 341"/>
                  <a:gd name="T16" fmla="*/ 92 w 336"/>
                  <a:gd name="T17" fmla="*/ 20 h 341"/>
                  <a:gd name="T18" fmla="*/ 104 w 336"/>
                  <a:gd name="T19" fmla="*/ 4 h 341"/>
                  <a:gd name="T20" fmla="*/ 110 w 336"/>
                  <a:gd name="T21" fmla="*/ 10 h 341"/>
                  <a:gd name="T22" fmla="*/ 111 w 336"/>
                  <a:gd name="T23" fmla="*/ 28 h 341"/>
                  <a:gd name="T24" fmla="*/ 121 w 336"/>
                  <a:gd name="T25" fmla="*/ 39 h 341"/>
                  <a:gd name="T26" fmla="*/ 134 w 336"/>
                  <a:gd name="T27" fmla="*/ 41 h 341"/>
                  <a:gd name="T28" fmla="*/ 142 w 336"/>
                  <a:gd name="T29" fmla="*/ 42 h 341"/>
                  <a:gd name="T30" fmla="*/ 149 w 336"/>
                  <a:gd name="T31" fmla="*/ 55 h 341"/>
                  <a:gd name="T32" fmla="*/ 152 w 336"/>
                  <a:gd name="T33" fmla="*/ 75 h 341"/>
                  <a:gd name="T34" fmla="*/ 164 w 336"/>
                  <a:gd name="T35" fmla="*/ 49 h 341"/>
                  <a:gd name="T36" fmla="*/ 173 w 336"/>
                  <a:gd name="T37" fmla="*/ 53 h 341"/>
                  <a:gd name="T38" fmla="*/ 181 w 336"/>
                  <a:gd name="T39" fmla="*/ 73 h 341"/>
                  <a:gd name="T40" fmla="*/ 188 w 336"/>
                  <a:gd name="T41" fmla="*/ 96 h 341"/>
                  <a:gd name="T42" fmla="*/ 186 w 336"/>
                  <a:gd name="T43" fmla="*/ 121 h 341"/>
                  <a:gd name="T44" fmla="*/ 200 w 336"/>
                  <a:gd name="T45" fmla="*/ 104 h 341"/>
                  <a:gd name="T46" fmla="*/ 210 w 336"/>
                  <a:gd name="T47" fmla="*/ 84 h 341"/>
                  <a:gd name="T48" fmla="*/ 228 w 336"/>
                  <a:gd name="T49" fmla="*/ 83 h 341"/>
                  <a:gd name="T50" fmla="*/ 231 w 336"/>
                  <a:gd name="T51" fmla="*/ 92 h 341"/>
                  <a:gd name="T52" fmla="*/ 228 w 336"/>
                  <a:gd name="T53" fmla="*/ 105 h 341"/>
                  <a:gd name="T54" fmla="*/ 235 w 336"/>
                  <a:gd name="T55" fmla="*/ 115 h 341"/>
                  <a:gd name="T56" fmla="*/ 251 w 336"/>
                  <a:gd name="T57" fmla="*/ 115 h 341"/>
                  <a:gd name="T58" fmla="*/ 261 w 336"/>
                  <a:gd name="T59" fmla="*/ 105 h 341"/>
                  <a:gd name="T60" fmla="*/ 263 w 336"/>
                  <a:gd name="T61" fmla="*/ 86 h 341"/>
                  <a:gd name="T62" fmla="*/ 257 w 336"/>
                  <a:gd name="T63" fmla="*/ 66 h 341"/>
                  <a:gd name="T64" fmla="*/ 270 w 336"/>
                  <a:gd name="T65" fmla="*/ 68 h 341"/>
                  <a:gd name="T66" fmla="*/ 287 w 336"/>
                  <a:gd name="T67" fmla="*/ 87 h 341"/>
                  <a:gd name="T68" fmla="*/ 297 w 336"/>
                  <a:gd name="T69" fmla="*/ 111 h 341"/>
                  <a:gd name="T70" fmla="*/ 303 w 336"/>
                  <a:gd name="T71" fmla="*/ 140 h 341"/>
                  <a:gd name="T72" fmla="*/ 303 w 336"/>
                  <a:gd name="T73" fmla="*/ 168 h 341"/>
                  <a:gd name="T74" fmla="*/ 295 w 336"/>
                  <a:gd name="T75" fmla="*/ 206 h 341"/>
                  <a:gd name="T76" fmla="*/ 291 w 336"/>
                  <a:gd name="T77" fmla="*/ 233 h 341"/>
                  <a:gd name="T78" fmla="*/ 299 w 336"/>
                  <a:gd name="T79" fmla="*/ 235 h 341"/>
                  <a:gd name="T80" fmla="*/ 316 w 336"/>
                  <a:gd name="T81" fmla="*/ 221 h 341"/>
                  <a:gd name="T82" fmla="*/ 318 w 336"/>
                  <a:gd name="T83" fmla="*/ 244 h 341"/>
                  <a:gd name="T84" fmla="*/ 324 w 336"/>
                  <a:gd name="T85" fmla="*/ 265 h 341"/>
                  <a:gd name="T86" fmla="*/ 333 w 336"/>
                  <a:gd name="T87" fmla="*/ 256 h 341"/>
                  <a:gd name="T88" fmla="*/ 335 w 336"/>
                  <a:gd name="T89" fmla="*/ 281 h 341"/>
                  <a:gd name="T90" fmla="*/ 328 w 336"/>
                  <a:gd name="T91" fmla="*/ 302 h 341"/>
                  <a:gd name="T92" fmla="*/ 318 w 336"/>
                  <a:gd name="T93" fmla="*/ 324 h 341"/>
                  <a:gd name="T94" fmla="*/ 296 w 336"/>
                  <a:gd name="T95" fmla="*/ 340 h 341"/>
                  <a:gd name="T96" fmla="*/ 267 w 336"/>
                  <a:gd name="T97" fmla="*/ 331 h 341"/>
                  <a:gd name="T98" fmla="*/ 245 w 336"/>
                  <a:gd name="T99" fmla="*/ 318 h 341"/>
                  <a:gd name="T100" fmla="*/ 221 w 336"/>
                  <a:gd name="T101" fmla="*/ 308 h 341"/>
                  <a:gd name="T102" fmla="*/ 194 w 336"/>
                  <a:gd name="T103" fmla="*/ 284 h 341"/>
                  <a:gd name="T104" fmla="*/ 156 w 336"/>
                  <a:gd name="T105" fmla="*/ 270 h 341"/>
                  <a:gd name="T106" fmla="*/ 47 w 336"/>
                  <a:gd name="T107" fmla="*/ 231 h 3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6"/>
                  <a:gd name="T163" fmla="*/ 0 h 341"/>
                  <a:gd name="T164" fmla="*/ 336 w 336"/>
                  <a:gd name="T165" fmla="*/ 341 h 3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6" h="341">
                    <a:moveTo>
                      <a:pt x="2" y="205"/>
                    </a:moveTo>
                    <a:lnTo>
                      <a:pt x="0" y="194"/>
                    </a:lnTo>
                    <a:lnTo>
                      <a:pt x="0" y="182"/>
                    </a:lnTo>
                    <a:lnTo>
                      <a:pt x="0" y="171"/>
                    </a:lnTo>
                    <a:lnTo>
                      <a:pt x="1" y="163"/>
                    </a:lnTo>
                    <a:lnTo>
                      <a:pt x="3" y="154"/>
                    </a:lnTo>
                    <a:lnTo>
                      <a:pt x="5" y="147"/>
                    </a:lnTo>
                    <a:lnTo>
                      <a:pt x="7" y="140"/>
                    </a:lnTo>
                    <a:lnTo>
                      <a:pt x="9" y="135"/>
                    </a:lnTo>
                    <a:lnTo>
                      <a:pt x="11" y="130"/>
                    </a:lnTo>
                    <a:lnTo>
                      <a:pt x="14" y="126"/>
                    </a:lnTo>
                    <a:lnTo>
                      <a:pt x="17" y="123"/>
                    </a:lnTo>
                    <a:lnTo>
                      <a:pt x="22" y="119"/>
                    </a:lnTo>
                    <a:lnTo>
                      <a:pt x="27" y="116"/>
                    </a:lnTo>
                    <a:lnTo>
                      <a:pt x="32" y="115"/>
                    </a:lnTo>
                    <a:lnTo>
                      <a:pt x="38" y="114"/>
                    </a:lnTo>
                    <a:lnTo>
                      <a:pt x="43" y="113"/>
                    </a:lnTo>
                    <a:lnTo>
                      <a:pt x="50" y="111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6" y="105"/>
                    </a:lnTo>
                    <a:lnTo>
                      <a:pt x="70" y="102"/>
                    </a:lnTo>
                    <a:lnTo>
                      <a:pt x="74" y="99"/>
                    </a:lnTo>
                    <a:lnTo>
                      <a:pt x="77" y="95"/>
                    </a:lnTo>
                    <a:lnTo>
                      <a:pt x="80" y="91"/>
                    </a:lnTo>
                    <a:lnTo>
                      <a:pt x="83" y="85"/>
                    </a:lnTo>
                    <a:lnTo>
                      <a:pt x="85" y="81"/>
                    </a:lnTo>
                    <a:lnTo>
                      <a:pt x="87" y="73"/>
                    </a:lnTo>
                    <a:lnTo>
                      <a:pt x="87" y="66"/>
                    </a:lnTo>
                    <a:lnTo>
                      <a:pt x="87" y="59"/>
                    </a:lnTo>
                    <a:lnTo>
                      <a:pt x="88" y="52"/>
                    </a:lnTo>
                    <a:lnTo>
                      <a:pt x="87" y="44"/>
                    </a:lnTo>
                    <a:lnTo>
                      <a:pt x="87" y="39"/>
                    </a:lnTo>
                    <a:lnTo>
                      <a:pt x="88" y="30"/>
                    </a:lnTo>
                    <a:lnTo>
                      <a:pt x="90" y="26"/>
                    </a:lnTo>
                    <a:lnTo>
                      <a:pt x="92" y="20"/>
                    </a:lnTo>
                    <a:lnTo>
                      <a:pt x="94" y="14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10" y="1"/>
                    </a:lnTo>
                    <a:lnTo>
                      <a:pt x="113" y="0"/>
                    </a:lnTo>
                    <a:lnTo>
                      <a:pt x="111" y="6"/>
                    </a:lnTo>
                    <a:lnTo>
                      <a:pt x="110" y="10"/>
                    </a:lnTo>
                    <a:lnTo>
                      <a:pt x="110" y="15"/>
                    </a:lnTo>
                    <a:lnTo>
                      <a:pt x="110" y="19"/>
                    </a:lnTo>
                    <a:lnTo>
                      <a:pt x="110" y="24"/>
                    </a:lnTo>
                    <a:lnTo>
                      <a:pt x="111" y="28"/>
                    </a:lnTo>
                    <a:lnTo>
                      <a:pt x="113" y="32"/>
                    </a:lnTo>
                    <a:lnTo>
                      <a:pt x="116" y="35"/>
                    </a:lnTo>
                    <a:lnTo>
                      <a:pt x="118" y="37"/>
                    </a:lnTo>
                    <a:lnTo>
                      <a:pt x="121" y="39"/>
                    </a:lnTo>
                    <a:lnTo>
                      <a:pt x="124" y="41"/>
                    </a:lnTo>
                    <a:lnTo>
                      <a:pt x="127" y="42"/>
                    </a:lnTo>
                    <a:lnTo>
                      <a:pt x="131" y="42"/>
                    </a:lnTo>
                    <a:lnTo>
                      <a:pt x="134" y="41"/>
                    </a:lnTo>
                    <a:lnTo>
                      <a:pt x="136" y="39"/>
                    </a:lnTo>
                    <a:lnTo>
                      <a:pt x="137" y="35"/>
                    </a:lnTo>
                    <a:lnTo>
                      <a:pt x="139" y="38"/>
                    </a:lnTo>
                    <a:lnTo>
                      <a:pt x="142" y="42"/>
                    </a:lnTo>
                    <a:lnTo>
                      <a:pt x="145" y="46"/>
                    </a:lnTo>
                    <a:lnTo>
                      <a:pt x="146" y="49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50" y="59"/>
                    </a:lnTo>
                    <a:lnTo>
                      <a:pt x="151" y="63"/>
                    </a:lnTo>
                    <a:lnTo>
                      <a:pt x="152" y="69"/>
                    </a:lnTo>
                    <a:lnTo>
                      <a:pt x="152" y="75"/>
                    </a:lnTo>
                    <a:lnTo>
                      <a:pt x="155" y="67"/>
                    </a:lnTo>
                    <a:lnTo>
                      <a:pt x="158" y="59"/>
                    </a:lnTo>
                    <a:lnTo>
                      <a:pt x="162" y="53"/>
                    </a:lnTo>
                    <a:lnTo>
                      <a:pt x="164" y="49"/>
                    </a:lnTo>
                    <a:lnTo>
                      <a:pt x="169" y="43"/>
                    </a:lnTo>
                    <a:lnTo>
                      <a:pt x="175" y="40"/>
                    </a:lnTo>
                    <a:lnTo>
                      <a:pt x="173" y="48"/>
                    </a:lnTo>
                    <a:lnTo>
                      <a:pt x="173" y="53"/>
                    </a:lnTo>
                    <a:lnTo>
                      <a:pt x="175" y="59"/>
                    </a:lnTo>
                    <a:lnTo>
                      <a:pt x="177" y="64"/>
                    </a:lnTo>
                    <a:lnTo>
                      <a:pt x="180" y="69"/>
                    </a:lnTo>
                    <a:lnTo>
                      <a:pt x="181" y="73"/>
                    </a:lnTo>
                    <a:lnTo>
                      <a:pt x="184" y="79"/>
                    </a:lnTo>
                    <a:lnTo>
                      <a:pt x="186" y="83"/>
                    </a:lnTo>
                    <a:lnTo>
                      <a:pt x="187" y="90"/>
                    </a:lnTo>
                    <a:lnTo>
                      <a:pt x="188" y="96"/>
                    </a:lnTo>
                    <a:lnTo>
                      <a:pt x="189" y="103"/>
                    </a:lnTo>
                    <a:lnTo>
                      <a:pt x="188" y="110"/>
                    </a:lnTo>
                    <a:lnTo>
                      <a:pt x="188" y="115"/>
                    </a:lnTo>
                    <a:lnTo>
                      <a:pt x="186" y="121"/>
                    </a:lnTo>
                    <a:lnTo>
                      <a:pt x="191" y="117"/>
                    </a:lnTo>
                    <a:lnTo>
                      <a:pt x="195" y="114"/>
                    </a:lnTo>
                    <a:lnTo>
                      <a:pt x="198" y="110"/>
                    </a:lnTo>
                    <a:lnTo>
                      <a:pt x="200" y="104"/>
                    </a:lnTo>
                    <a:lnTo>
                      <a:pt x="202" y="97"/>
                    </a:lnTo>
                    <a:lnTo>
                      <a:pt x="205" y="92"/>
                    </a:lnTo>
                    <a:lnTo>
                      <a:pt x="207" y="88"/>
                    </a:lnTo>
                    <a:lnTo>
                      <a:pt x="210" y="84"/>
                    </a:lnTo>
                    <a:lnTo>
                      <a:pt x="215" y="82"/>
                    </a:lnTo>
                    <a:lnTo>
                      <a:pt x="219" y="82"/>
                    </a:lnTo>
                    <a:lnTo>
                      <a:pt x="223" y="82"/>
                    </a:lnTo>
                    <a:lnTo>
                      <a:pt x="228" y="83"/>
                    </a:lnTo>
                    <a:lnTo>
                      <a:pt x="232" y="83"/>
                    </a:lnTo>
                    <a:lnTo>
                      <a:pt x="238" y="88"/>
                    </a:lnTo>
                    <a:lnTo>
                      <a:pt x="233" y="90"/>
                    </a:lnTo>
                    <a:lnTo>
                      <a:pt x="231" y="92"/>
                    </a:lnTo>
                    <a:lnTo>
                      <a:pt x="229" y="95"/>
                    </a:lnTo>
                    <a:lnTo>
                      <a:pt x="227" y="98"/>
                    </a:lnTo>
                    <a:lnTo>
                      <a:pt x="227" y="103"/>
                    </a:lnTo>
                    <a:lnTo>
                      <a:pt x="228" y="105"/>
                    </a:lnTo>
                    <a:lnTo>
                      <a:pt x="229" y="107"/>
                    </a:lnTo>
                    <a:lnTo>
                      <a:pt x="230" y="109"/>
                    </a:lnTo>
                    <a:lnTo>
                      <a:pt x="233" y="113"/>
                    </a:lnTo>
                    <a:lnTo>
                      <a:pt x="235" y="115"/>
                    </a:lnTo>
                    <a:lnTo>
                      <a:pt x="239" y="116"/>
                    </a:lnTo>
                    <a:lnTo>
                      <a:pt x="243" y="116"/>
                    </a:lnTo>
                    <a:lnTo>
                      <a:pt x="247" y="116"/>
                    </a:lnTo>
                    <a:lnTo>
                      <a:pt x="251" y="115"/>
                    </a:lnTo>
                    <a:lnTo>
                      <a:pt x="254" y="114"/>
                    </a:lnTo>
                    <a:lnTo>
                      <a:pt x="257" y="112"/>
                    </a:lnTo>
                    <a:lnTo>
                      <a:pt x="259" y="108"/>
                    </a:lnTo>
                    <a:lnTo>
                      <a:pt x="261" y="105"/>
                    </a:lnTo>
                    <a:lnTo>
                      <a:pt x="263" y="102"/>
                    </a:lnTo>
                    <a:lnTo>
                      <a:pt x="264" y="96"/>
                    </a:lnTo>
                    <a:lnTo>
                      <a:pt x="264" y="91"/>
                    </a:lnTo>
                    <a:lnTo>
                      <a:pt x="263" y="86"/>
                    </a:lnTo>
                    <a:lnTo>
                      <a:pt x="262" y="80"/>
                    </a:lnTo>
                    <a:lnTo>
                      <a:pt x="261" y="75"/>
                    </a:lnTo>
                    <a:lnTo>
                      <a:pt x="259" y="71"/>
                    </a:lnTo>
                    <a:lnTo>
                      <a:pt x="257" y="66"/>
                    </a:lnTo>
                    <a:lnTo>
                      <a:pt x="254" y="60"/>
                    </a:lnTo>
                    <a:lnTo>
                      <a:pt x="259" y="62"/>
                    </a:lnTo>
                    <a:lnTo>
                      <a:pt x="264" y="65"/>
                    </a:lnTo>
                    <a:lnTo>
                      <a:pt x="270" y="68"/>
                    </a:lnTo>
                    <a:lnTo>
                      <a:pt x="275" y="72"/>
                    </a:lnTo>
                    <a:lnTo>
                      <a:pt x="279" y="76"/>
                    </a:lnTo>
                    <a:lnTo>
                      <a:pt x="283" y="81"/>
                    </a:lnTo>
                    <a:lnTo>
                      <a:pt x="287" y="87"/>
                    </a:lnTo>
                    <a:lnTo>
                      <a:pt x="289" y="93"/>
                    </a:lnTo>
                    <a:lnTo>
                      <a:pt x="292" y="99"/>
                    </a:lnTo>
                    <a:lnTo>
                      <a:pt x="295" y="105"/>
                    </a:lnTo>
                    <a:lnTo>
                      <a:pt x="297" y="111"/>
                    </a:lnTo>
                    <a:lnTo>
                      <a:pt x="298" y="116"/>
                    </a:lnTo>
                    <a:lnTo>
                      <a:pt x="300" y="122"/>
                    </a:lnTo>
                    <a:lnTo>
                      <a:pt x="302" y="131"/>
                    </a:lnTo>
                    <a:lnTo>
                      <a:pt x="303" y="140"/>
                    </a:lnTo>
                    <a:lnTo>
                      <a:pt x="304" y="150"/>
                    </a:lnTo>
                    <a:lnTo>
                      <a:pt x="304" y="154"/>
                    </a:lnTo>
                    <a:lnTo>
                      <a:pt x="304" y="161"/>
                    </a:lnTo>
                    <a:lnTo>
                      <a:pt x="303" y="168"/>
                    </a:lnTo>
                    <a:lnTo>
                      <a:pt x="302" y="176"/>
                    </a:lnTo>
                    <a:lnTo>
                      <a:pt x="300" y="187"/>
                    </a:lnTo>
                    <a:lnTo>
                      <a:pt x="298" y="194"/>
                    </a:lnTo>
                    <a:lnTo>
                      <a:pt x="295" y="206"/>
                    </a:lnTo>
                    <a:lnTo>
                      <a:pt x="294" y="214"/>
                    </a:lnTo>
                    <a:lnTo>
                      <a:pt x="292" y="222"/>
                    </a:lnTo>
                    <a:lnTo>
                      <a:pt x="290" y="228"/>
                    </a:lnTo>
                    <a:lnTo>
                      <a:pt x="291" y="233"/>
                    </a:lnTo>
                    <a:lnTo>
                      <a:pt x="291" y="239"/>
                    </a:lnTo>
                    <a:lnTo>
                      <a:pt x="294" y="244"/>
                    </a:lnTo>
                    <a:lnTo>
                      <a:pt x="297" y="239"/>
                    </a:lnTo>
                    <a:lnTo>
                      <a:pt x="299" y="235"/>
                    </a:lnTo>
                    <a:lnTo>
                      <a:pt x="303" y="230"/>
                    </a:lnTo>
                    <a:lnTo>
                      <a:pt x="307" y="227"/>
                    </a:lnTo>
                    <a:lnTo>
                      <a:pt x="311" y="224"/>
                    </a:lnTo>
                    <a:lnTo>
                      <a:pt x="316" y="221"/>
                    </a:lnTo>
                    <a:lnTo>
                      <a:pt x="321" y="218"/>
                    </a:lnTo>
                    <a:lnTo>
                      <a:pt x="326" y="217"/>
                    </a:lnTo>
                    <a:lnTo>
                      <a:pt x="319" y="236"/>
                    </a:lnTo>
                    <a:lnTo>
                      <a:pt x="318" y="244"/>
                    </a:lnTo>
                    <a:lnTo>
                      <a:pt x="318" y="253"/>
                    </a:lnTo>
                    <a:lnTo>
                      <a:pt x="319" y="260"/>
                    </a:lnTo>
                    <a:lnTo>
                      <a:pt x="320" y="267"/>
                    </a:lnTo>
                    <a:lnTo>
                      <a:pt x="324" y="265"/>
                    </a:lnTo>
                    <a:lnTo>
                      <a:pt x="326" y="261"/>
                    </a:lnTo>
                    <a:lnTo>
                      <a:pt x="328" y="257"/>
                    </a:lnTo>
                    <a:lnTo>
                      <a:pt x="330" y="248"/>
                    </a:lnTo>
                    <a:lnTo>
                      <a:pt x="333" y="256"/>
                    </a:lnTo>
                    <a:lnTo>
                      <a:pt x="334" y="261"/>
                    </a:lnTo>
                    <a:lnTo>
                      <a:pt x="335" y="269"/>
                    </a:lnTo>
                    <a:lnTo>
                      <a:pt x="335" y="275"/>
                    </a:lnTo>
                    <a:lnTo>
                      <a:pt x="335" y="281"/>
                    </a:lnTo>
                    <a:lnTo>
                      <a:pt x="335" y="287"/>
                    </a:lnTo>
                    <a:lnTo>
                      <a:pt x="333" y="293"/>
                    </a:lnTo>
                    <a:lnTo>
                      <a:pt x="331" y="297"/>
                    </a:lnTo>
                    <a:lnTo>
                      <a:pt x="328" y="302"/>
                    </a:lnTo>
                    <a:lnTo>
                      <a:pt x="325" y="308"/>
                    </a:lnTo>
                    <a:lnTo>
                      <a:pt x="323" y="313"/>
                    </a:lnTo>
                    <a:lnTo>
                      <a:pt x="321" y="318"/>
                    </a:lnTo>
                    <a:lnTo>
                      <a:pt x="318" y="324"/>
                    </a:lnTo>
                    <a:lnTo>
                      <a:pt x="316" y="333"/>
                    </a:lnTo>
                    <a:lnTo>
                      <a:pt x="314" y="340"/>
                    </a:lnTo>
                    <a:lnTo>
                      <a:pt x="307" y="340"/>
                    </a:lnTo>
                    <a:lnTo>
                      <a:pt x="296" y="340"/>
                    </a:lnTo>
                    <a:lnTo>
                      <a:pt x="286" y="339"/>
                    </a:lnTo>
                    <a:lnTo>
                      <a:pt x="277" y="336"/>
                    </a:lnTo>
                    <a:lnTo>
                      <a:pt x="273" y="335"/>
                    </a:lnTo>
                    <a:lnTo>
                      <a:pt x="267" y="331"/>
                    </a:lnTo>
                    <a:lnTo>
                      <a:pt x="261" y="327"/>
                    </a:lnTo>
                    <a:lnTo>
                      <a:pt x="256" y="323"/>
                    </a:lnTo>
                    <a:lnTo>
                      <a:pt x="250" y="320"/>
                    </a:lnTo>
                    <a:lnTo>
                      <a:pt x="245" y="318"/>
                    </a:lnTo>
                    <a:lnTo>
                      <a:pt x="240" y="317"/>
                    </a:lnTo>
                    <a:lnTo>
                      <a:pt x="233" y="314"/>
                    </a:lnTo>
                    <a:lnTo>
                      <a:pt x="227" y="312"/>
                    </a:lnTo>
                    <a:lnTo>
                      <a:pt x="221" y="308"/>
                    </a:lnTo>
                    <a:lnTo>
                      <a:pt x="215" y="303"/>
                    </a:lnTo>
                    <a:lnTo>
                      <a:pt x="210" y="299"/>
                    </a:lnTo>
                    <a:lnTo>
                      <a:pt x="200" y="289"/>
                    </a:lnTo>
                    <a:lnTo>
                      <a:pt x="194" y="284"/>
                    </a:lnTo>
                    <a:lnTo>
                      <a:pt x="187" y="280"/>
                    </a:lnTo>
                    <a:lnTo>
                      <a:pt x="179" y="275"/>
                    </a:lnTo>
                    <a:lnTo>
                      <a:pt x="168" y="271"/>
                    </a:lnTo>
                    <a:lnTo>
                      <a:pt x="156" y="270"/>
                    </a:lnTo>
                    <a:lnTo>
                      <a:pt x="124" y="266"/>
                    </a:lnTo>
                    <a:lnTo>
                      <a:pt x="98" y="247"/>
                    </a:lnTo>
                    <a:lnTo>
                      <a:pt x="79" y="232"/>
                    </a:lnTo>
                    <a:lnTo>
                      <a:pt x="47" y="231"/>
                    </a:lnTo>
                    <a:lnTo>
                      <a:pt x="18" y="223"/>
                    </a:lnTo>
                    <a:lnTo>
                      <a:pt x="2" y="20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356"/>
              <p:cNvSpPr>
                <a:spLocks/>
              </p:cNvSpPr>
              <p:nvPr/>
            </p:nvSpPr>
            <p:spPr bwMode="auto">
              <a:xfrm>
                <a:off x="2020" y="2289"/>
                <a:ext cx="43" cy="98"/>
              </a:xfrm>
              <a:custGeom>
                <a:avLst/>
                <a:gdLst>
                  <a:gd name="T0" fmla="*/ 6 w 43"/>
                  <a:gd name="T1" fmla="*/ 88 h 98"/>
                  <a:gd name="T2" fmla="*/ 2 w 43"/>
                  <a:gd name="T3" fmla="*/ 78 h 98"/>
                  <a:gd name="T4" fmla="*/ 0 w 43"/>
                  <a:gd name="T5" fmla="*/ 69 h 98"/>
                  <a:gd name="T6" fmla="*/ 0 w 43"/>
                  <a:gd name="T7" fmla="*/ 57 h 98"/>
                  <a:gd name="T8" fmla="*/ 2 w 43"/>
                  <a:gd name="T9" fmla="*/ 48 h 98"/>
                  <a:gd name="T10" fmla="*/ 5 w 43"/>
                  <a:gd name="T11" fmla="*/ 40 h 98"/>
                  <a:gd name="T12" fmla="*/ 5 w 43"/>
                  <a:gd name="T13" fmla="*/ 31 h 98"/>
                  <a:gd name="T14" fmla="*/ 4 w 43"/>
                  <a:gd name="T15" fmla="*/ 26 h 98"/>
                  <a:gd name="T16" fmla="*/ 2 w 43"/>
                  <a:gd name="T17" fmla="*/ 20 h 98"/>
                  <a:gd name="T18" fmla="*/ 2 w 43"/>
                  <a:gd name="T19" fmla="*/ 17 h 98"/>
                  <a:gd name="T20" fmla="*/ 6 w 43"/>
                  <a:gd name="T21" fmla="*/ 22 h 98"/>
                  <a:gd name="T22" fmla="*/ 8 w 43"/>
                  <a:gd name="T23" fmla="*/ 23 h 98"/>
                  <a:gd name="T24" fmla="*/ 7 w 43"/>
                  <a:gd name="T25" fmla="*/ 14 h 98"/>
                  <a:gd name="T26" fmla="*/ 5 w 43"/>
                  <a:gd name="T27" fmla="*/ 4 h 98"/>
                  <a:gd name="T28" fmla="*/ 4 w 43"/>
                  <a:gd name="T29" fmla="*/ 0 h 98"/>
                  <a:gd name="T30" fmla="*/ 10 w 43"/>
                  <a:gd name="T31" fmla="*/ 1 h 98"/>
                  <a:gd name="T32" fmla="*/ 14 w 43"/>
                  <a:gd name="T33" fmla="*/ 6 h 98"/>
                  <a:gd name="T34" fmla="*/ 18 w 43"/>
                  <a:gd name="T35" fmla="*/ 15 h 98"/>
                  <a:gd name="T36" fmla="*/ 20 w 43"/>
                  <a:gd name="T37" fmla="*/ 19 h 98"/>
                  <a:gd name="T38" fmla="*/ 23 w 43"/>
                  <a:gd name="T39" fmla="*/ 13 h 98"/>
                  <a:gd name="T40" fmla="*/ 28 w 43"/>
                  <a:gd name="T41" fmla="*/ 9 h 98"/>
                  <a:gd name="T42" fmla="*/ 33 w 43"/>
                  <a:gd name="T43" fmla="*/ 10 h 98"/>
                  <a:gd name="T44" fmla="*/ 35 w 43"/>
                  <a:gd name="T45" fmla="*/ 16 h 98"/>
                  <a:gd name="T46" fmla="*/ 31 w 43"/>
                  <a:gd name="T47" fmla="*/ 16 h 98"/>
                  <a:gd name="T48" fmla="*/ 29 w 43"/>
                  <a:gd name="T49" fmla="*/ 17 h 98"/>
                  <a:gd name="T50" fmla="*/ 28 w 43"/>
                  <a:gd name="T51" fmla="*/ 22 h 98"/>
                  <a:gd name="T52" fmla="*/ 29 w 43"/>
                  <a:gd name="T53" fmla="*/ 26 h 98"/>
                  <a:gd name="T54" fmla="*/ 32 w 43"/>
                  <a:gd name="T55" fmla="*/ 29 h 98"/>
                  <a:gd name="T56" fmla="*/ 35 w 43"/>
                  <a:gd name="T57" fmla="*/ 29 h 98"/>
                  <a:gd name="T58" fmla="*/ 35 w 43"/>
                  <a:gd name="T59" fmla="*/ 22 h 98"/>
                  <a:gd name="T60" fmla="*/ 38 w 43"/>
                  <a:gd name="T61" fmla="*/ 27 h 98"/>
                  <a:gd name="T62" fmla="*/ 40 w 43"/>
                  <a:gd name="T63" fmla="*/ 35 h 98"/>
                  <a:gd name="T64" fmla="*/ 40 w 43"/>
                  <a:gd name="T65" fmla="*/ 41 h 98"/>
                  <a:gd name="T66" fmla="*/ 38 w 43"/>
                  <a:gd name="T67" fmla="*/ 47 h 98"/>
                  <a:gd name="T68" fmla="*/ 35 w 43"/>
                  <a:gd name="T69" fmla="*/ 52 h 98"/>
                  <a:gd name="T70" fmla="*/ 33 w 43"/>
                  <a:gd name="T71" fmla="*/ 57 h 98"/>
                  <a:gd name="T72" fmla="*/ 35 w 43"/>
                  <a:gd name="T73" fmla="*/ 63 h 98"/>
                  <a:gd name="T74" fmla="*/ 38 w 43"/>
                  <a:gd name="T75" fmla="*/ 67 h 98"/>
                  <a:gd name="T76" fmla="*/ 40 w 43"/>
                  <a:gd name="T77" fmla="*/ 66 h 98"/>
                  <a:gd name="T78" fmla="*/ 42 w 43"/>
                  <a:gd name="T79" fmla="*/ 72 h 98"/>
                  <a:gd name="T80" fmla="*/ 40 w 43"/>
                  <a:gd name="T81" fmla="*/ 80 h 98"/>
                  <a:gd name="T82" fmla="*/ 38 w 43"/>
                  <a:gd name="T83" fmla="*/ 88 h 98"/>
                  <a:gd name="T84" fmla="*/ 34 w 43"/>
                  <a:gd name="T85" fmla="*/ 93 h 98"/>
                  <a:gd name="T86" fmla="*/ 30 w 43"/>
                  <a:gd name="T87" fmla="*/ 96 h 98"/>
                  <a:gd name="T88" fmla="*/ 25 w 43"/>
                  <a:gd name="T89" fmla="*/ 96 h 98"/>
                  <a:gd name="T90" fmla="*/ 18 w 43"/>
                  <a:gd name="T91" fmla="*/ 93 h 98"/>
                  <a:gd name="T92" fmla="*/ 9 w 43"/>
                  <a:gd name="T93" fmla="*/ 91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"/>
                  <a:gd name="T142" fmla="*/ 0 h 98"/>
                  <a:gd name="T143" fmla="*/ 43 w 43"/>
                  <a:gd name="T144" fmla="*/ 98 h 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" h="98">
                    <a:moveTo>
                      <a:pt x="9" y="91"/>
                    </a:moveTo>
                    <a:lnTo>
                      <a:pt x="8" y="90"/>
                    </a:lnTo>
                    <a:lnTo>
                      <a:pt x="6" y="88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1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5" y="40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5" y="16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6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2"/>
                    </a:lnTo>
                    <a:lnTo>
                      <a:pt x="36" y="24"/>
                    </a:lnTo>
                    <a:lnTo>
                      <a:pt x="37" y="26"/>
                    </a:lnTo>
                    <a:lnTo>
                      <a:pt x="38" y="27"/>
                    </a:lnTo>
                    <a:lnTo>
                      <a:pt x="39" y="30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39" y="45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3" y="57"/>
                    </a:lnTo>
                    <a:lnTo>
                      <a:pt x="33" y="59"/>
                    </a:lnTo>
                    <a:lnTo>
                      <a:pt x="34" y="61"/>
                    </a:lnTo>
                    <a:lnTo>
                      <a:pt x="35" y="63"/>
                    </a:lnTo>
                    <a:lnTo>
                      <a:pt x="36" y="65"/>
                    </a:lnTo>
                    <a:lnTo>
                      <a:pt x="37" y="66"/>
                    </a:lnTo>
                    <a:lnTo>
                      <a:pt x="38" y="67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72"/>
                    </a:lnTo>
                    <a:lnTo>
                      <a:pt x="42" y="75"/>
                    </a:lnTo>
                    <a:lnTo>
                      <a:pt x="41" y="78"/>
                    </a:lnTo>
                    <a:lnTo>
                      <a:pt x="40" y="80"/>
                    </a:lnTo>
                    <a:lnTo>
                      <a:pt x="40" y="82"/>
                    </a:lnTo>
                    <a:lnTo>
                      <a:pt x="39" y="85"/>
                    </a:lnTo>
                    <a:lnTo>
                      <a:pt x="38" y="88"/>
                    </a:lnTo>
                    <a:lnTo>
                      <a:pt x="36" y="90"/>
                    </a:lnTo>
                    <a:lnTo>
                      <a:pt x="35" y="91"/>
                    </a:lnTo>
                    <a:lnTo>
                      <a:pt x="34" y="93"/>
                    </a:lnTo>
                    <a:lnTo>
                      <a:pt x="33" y="94"/>
                    </a:lnTo>
                    <a:lnTo>
                      <a:pt x="32" y="95"/>
                    </a:lnTo>
                    <a:lnTo>
                      <a:pt x="30" y="96"/>
                    </a:lnTo>
                    <a:lnTo>
                      <a:pt x="28" y="97"/>
                    </a:lnTo>
                    <a:lnTo>
                      <a:pt x="26" y="97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8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9" y="9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Freeform 357"/>
              <p:cNvSpPr>
                <a:spLocks/>
              </p:cNvSpPr>
              <p:nvPr/>
            </p:nvSpPr>
            <p:spPr bwMode="auto">
              <a:xfrm>
                <a:off x="2056" y="2200"/>
                <a:ext cx="201" cy="258"/>
              </a:xfrm>
              <a:custGeom>
                <a:avLst/>
                <a:gdLst>
                  <a:gd name="T0" fmla="*/ 0 w 201"/>
                  <a:gd name="T1" fmla="*/ 167 h 258"/>
                  <a:gd name="T2" fmla="*/ 7 w 201"/>
                  <a:gd name="T3" fmla="*/ 134 h 258"/>
                  <a:gd name="T4" fmla="*/ 17 w 201"/>
                  <a:gd name="T5" fmla="*/ 107 h 258"/>
                  <a:gd name="T6" fmla="*/ 17 w 201"/>
                  <a:gd name="T7" fmla="*/ 79 h 258"/>
                  <a:gd name="T8" fmla="*/ 35 w 201"/>
                  <a:gd name="T9" fmla="*/ 98 h 258"/>
                  <a:gd name="T10" fmla="*/ 43 w 201"/>
                  <a:gd name="T11" fmla="*/ 39 h 258"/>
                  <a:gd name="T12" fmla="*/ 49 w 201"/>
                  <a:gd name="T13" fmla="*/ 23 h 258"/>
                  <a:gd name="T14" fmla="*/ 60 w 201"/>
                  <a:gd name="T15" fmla="*/ 31 h 258"/>
                  <a:gd name="T16" fmla="*/ 70 w 201"/>
                  <a:gd name="T17" fmla="*/ 11 h 258"/>
                  <a:gd name="T18" fmla="*/ 86 w 201"/>
                  <a:gd name="T19" fmla="*/ 21 h 258"/>
                  <a:gd name="T20" fmla="*/ 91 w 201"/>
                  <a:gd name="T21" fmla="*/ 43 h 258"/>
                  <a:gd name="T22" fmla="*/ 110 w 201"/>
                  <a:gd name="T23" fmla="*/ 52 h 258"/>
                  <a:gd name="T24" fmla="*/ 128 w 201"/>
                  <a:gd name="T25" fmla="*/ 45 h 258"/>
                  <a:gd name="T26" fmla="*/ 140 w 201"/>
                  <a:gd name="T27" fmla="*/ 27 h 258"/>
                  <a:gd name="T28" fmla="*/ 147 w 201"/>
                  <a:gd name="T29" fmla="*/ 28 h 258"/>
                  <a:gd name="T30" fmla="*/ 141 w 201"/>
                  <a:gd name="T31" fmla="*/ 62 h 258"/>
                  <a:gd name="T32" fmla="*/ 117 w 201"/>
                  <a:gd name="T33" fmla="*/ 85 h 258"/>
                  <a:gd name="T34" fmla="*/ 115 w 201"/>
                  <a:gd name="T35" fmla="*/ 95 h 258"/>
                  <a:gd name="T36" fmla="*/ 145 w 201"/>
                  <a:gd name="T37" fmla="*/ 88 h 258"/>
                  <a:gd name="T38" fmla="*/ 167 w 201"/>
                  <a:gd name="T39" fmla="*/ 87 h 258"/>
                  <a:gd name="T40" fmla="*/ 161 w 201"/>
                  <a:gd name="T41" fmla="*/ 106 h 258"/>
                  <a:gd name="T42" fmla="*/ 150 w 201"/>
                  <a:gd name="T43" fmla="*/ 118 h 258"/>
                  <a:gd name="T44" fmla="*/ 147 w 201"/>
                  <a:gd name="T45" fmla="*/ 134 h 258"/>
                  <a:gd name="T46" fmla="*/ 149 w 201"/>
                  <a:gd name="T47" fmla="*/ 144 h 258"/>
                  <a:gd name="T48" fmla="*/ 161 w 201"/>
                  <a:gd name="T49" fmla="*/ 148 h 258"/>
                  <a:gd name="T50" fmla="*/ 167 w 201"/>
                  <a:gd name="T51" fmla="*/ 131 h 258"/>
                  <a:gd name="T52" fmla="*/ 173 w 201"/>
                  <a:gd name="T53" fmla="*/ 119 h 258"/>
                  <a:gd name="T54" fmla="*/ 178 w 201"/>
                  <a:gd name="T55" fmla="*/ 126 h 258"/>
                  <a:gd name="T56" fmla="*/ 179 w 201"/>
                  <a:gd name="T57" fmla="*/ 143 h 258"/>
                  <a:gd name="T58" fmla="*/ 176 w 201"/>
                  <a:gd name="T59" fmla="*/ 152 h 258"/>
                  <a:gd name="T60" fmla="*/ 170 w 201"/>
                  <a:gd name="T61" fmla="*/ 167 h 258"/>
                  <a:gd name="T62" fmla="*/ 168 w 201"/>
                  <a:gd name="T63" fmla="*/ 184 h 258"/>
                  <a:gd name="T64" fmla="*/ 173 w 201"/>
                  <a:gd name="T65" fmla="*/ 192 h 258"/>
                  <a:gd name="T66" fmla="*/ 182 w 201"/>
                  <a:gd name="T67" fmla="*/ 190 h 258"/>
                  <a:gd name="T68" fmla="*/ 191 w 201"/>
                  <a:gd name="T69" fmla="*/ 183 h 258"/>
                  <a:gd name="T70" fmla="*/ 197 w 201"/>
                  <a:gd name="T71" fmla="*/ 174 h 258"/>
                  <a:gd name="T72" fmla="*/ 200 w 201"/>
                  <a:gd name="T73" fmla="*/ 178 h 258"/>
                  <a:gd name="T74" fmla="*/ 197 w 201"/>
                  <a:gd name="T75" fmla="*/ 195 h 258"/>
                  <a:gd name="T76" fmla="*/ 183 w 201"/>
                  <a:gd name="T77" fmla="*/ 215 h 258"/>
                  <a:gd name="T78" fmla="*/ 162 w 201"/>
                  <a:gd name="T79" fmla="*/ 239 h 258"/>
                  <a:gd name="T80" fmla="*/ 143 w 201"/>
                  <a:gd name="T81" fmla="*/ 257 h 258"/>
                  <a:gd name="T82" fmla="*/ 118 w 201"/>
                  <a:gd name="T83" fmla="*/ 247 h 258"/>
                  <a:gd name="T84" fmla="*/ 104 w 201"/>
                  <a:gd name="T85" fmla="*/ 225 h 258"/>
                  <a:gd name="T86" fmla="*/ 73 w 201"/>
                  <a:gd name="T87" fmla="*/ 221 h 258"/>
                  <a:gd name="T88" fmla="*/ 52 w 201"/>
                  <a:gd name="T89" fmla="*/ 212 h 258"/>
                  <a:gd name="T90" fmla="*/ 14 w 201"/>
                  <a:gd name="T91" fmla="*/ 200 h 2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1"/>
                  <a:gd name="T139" fmla="*/ 0 h 258"/>
                  <a:gd name="T140" fmla="*/ 201 w 201"/>
                  <a:gd name="T141" fmla="*/ 258 h 2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1" h="258">
                    <a:moveTo>
                      <a:pt x="6" y="194"/>
                    </a:moveTo>
                    <a:lnTo>
                      <a:pt x="1" y="185"/>
                    </a:lnTo>
                    <a:lnTo>
                      <a:pt x="0" y="167"/>
                    </a:lnTo>
                    <a:lnTo>
                      <a:pt x="0" y="153"/>
                    </a:lnTo>
                    <a:lnTo>
                      <a:pt x="2" y="139"/>
                    </a:lnTo>
                    <a:lnTo>
                      <a:pt x="7" y="134"/>
                    </a:lnTo>
                    <a:lnTo>
                      <a:pt x="20" y="128"/>
                    </a:lnTo>
                    <a:lnTo>
                      <a:pt x="19" y="119"/>
                    </a:lnTo>
                    <a:lnTo>
                      <a:pt x="17" y="107"/>
                    </a:lnTo>
                    <a:lnTo>
                      <a:pt x="16" y="99"/>
                    </a:lnTo>
                    <a:lnTo>
                      <a:pt x="16" y="90"/>
                    </a:lnTo>
                    <a:lnTo>
                      <a:pt x="17" y="7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5" y="98"/>
                    </a:lnTo>
                    <a:lnTo>
                      <a:pt x="40" y="101"/>
                    </a:lnTo>
                    <a:lnTo>
                      <a:pt x="43" y="70"/>
                    </a:lnTo>
                    <a:lnTo>
                      <a:pt x="43" y="39"/>
                    </a:lnTo>
                    <a:lnTo>
                      <a:pt x="37" y="17"/>
                    </a:lnTo>
                    <a:lnTo>
                      <a:pt x="43" y="18"/>
                    </a:lnTo>
                    <a:lnTo>
                      <a:pt x="49" y="23"/>
                    </a:lnTo>
                    <a:lnTo>
                      <a:pt x="55" y="31"/>
                    </a:lnTo>
                    <a:lnTo>
                      <a:pt x="59" y="42"/>
                    </a:lnTo>
                    <a:lnTo>
                      <a:pt x="60" y="31"/>
                    </a:lnTo>
                    <a:lnTo>
                      <a:pt x="62" y="23"/>
                    </a:lnTo>
                    <a:lnTo>
                      <a:pt x="66" y="17"/>
                    </a:lnTo>
                    <a:lnTo>
                      <a:pt x="70" y="11"/>
                    </a:lnTo>
                    <a:lnTo>
                      <a:pt x="82" y="0"/>
                    </a:lnTo>
                    <a:lnTo>
                      <a:pt x="84" y="13"/>
                    </a:lnTo>
                    <a:lnTo>
                      <a:pt x="86" y="21"/>
                    </a:lnTo>
                    <a:lnTo>
                      <a:pt x="87" y="26"/>
                    </a:lnTo>
                    <a:lnTo>
                      <a:pt x="88" y="33"/>
                    </a:lnTo>
                    <a:lnTo>
                      <a:pt x="91" y="43"/>
                    </a:lnTo>
                    <a:lnTo>
                      <a:pt x="96" y="49"/>
                    </a:lnTo>
                    <a:lnTo>
                      <a:pt x="101" y="52"/>
                    </a:lnTo>
                    <a:lnTo>
                      <a:pt x="110" y="52"/>
                    </a:lnTo>
                    <a:lnTo>
                      <a:pt x="115" y="51"/>
                    </a:lnTo>
                    <a:lnTo>
                      <a:pt x="122" y="49"/>
                    </a:lnTo>
                    <a:lnTo>
                      <a:pt x="128" y="45"/>
                    </a:lnTo>
                    <a:lnTo>
                      <a:pt x="133" y="38"/>
                    </a:lnTo>
                    <a:lnTo>
                      <a:pt x="137" y="33"/>
                    </a:lnTo>
                    <a:lnTo>
                      <a:pt x="140" y="27"/>
                    </a:lnTo>
                    <a:lnTo>
                      <a:pt x="143" y="22"/>
                    </a:lnTo>
                    <a:lnTo>
                      <a:pt x="148" y="16"/>
                    </a:lnTo>
                    <a:lnTo>
                      <a:pt x="147" y="28"/>
                    </a:lnTo>
                    <a:lnTo>
                      <a:pt x="146" y="38"/>
                    </a:lnTo>
                    <a:lnTo>
                      <a:pt x="145" y="49"/>
                    </a:lnTo>
                    <a:lnTo>
                      <a:pt x="141" y="62"/>
                    </a:lnTo>
                    <a:lnTo>
                      <a:pt x="133" y="73"/>
                    </a:lnTo>
                    <a:lnTo>
                      <a:pt x="125" y="81"/>
                    </a:lnTo>
                    <a:lnTo>
                      <a:pt x="117" y="85"/>
                    </a:lnTo>
                    <a:lnTo>
                      <a:pt x="111" y="90"/>
                    </a:lnTo>
                    <a:lnTo>
                      <a:pt x="103" y="100"/>
                    </a:lnTo>
                    <a:lnTo>
                      <a:pt x="115" y="95"/>
                    </a:lnTo>
                    <a:lnTo>
                      <a:pt x="128" y="91"/>
                    </a:lnTo>
                    <a:lnTo>
                      <a:pt x="136" y="90"/>
                    </a:lnTo>
                    <a:lnTo>
                      <a:pt x="145" y="88"/>
                    </a:lnTo>
                    <a:lnTo>
                      <a:pt x="153" y="87"/>
                    </a:lnTo>
                    <a:lnTo>
                      <a:pt x="161" y="87"/>
                    </a:lnTo>
                    <a:lnTo>
                      <a:pt x="167" y="87"/>
                    </a:lnTo>
                    <a:lnTo>
                      <a:pt x="165" y="95"/>
                    </a:lnTo>
                    <a:lnTo>
                      <a:pt x="164" y="101"/>
                    </a:lnTo>
                    <a:lnTo>
                      <a:pt x="161" y="106"/>
                    </a:lnTo>
                    <a:lnTo>
                      <a:pt x="158" y="109"/>
                    </a:lnTo>
                    <a:lnTo>
                      <a:pt x="155" y="113"/>
                    </a:lnTo>
                    <a:lnTo>
                      <a:pt x="150" y="118"/>
                    </a:lnTo>
                    <a:lnTo>
                      <a:pt x="147" y="124"/>
                    </a:lnTo>
                    <a:lnTo>
                      <a:pt x="147" y="130"/>
                    </a:lnTo>
                    <a:lnTo>
                      <a:pt x="147" y="134"/>
                    </a:lnTo>
                    <a:lnTo>
                      <a:pt x="147" y="138"/>
                    </a:lnTo>
                    <a:lnTo>
                      <a:pt x="148" y="141"/>
                    </a:lnTo>
                    <a:lnTo>
                      <a:pt x="149" y="144"/>
                    </a:lnTo>
                    <a:lnTo>
                      <a:pt x="150" y="146"/>
                    </a:lnTo>
                    <a:lnTo>
                      <a:pt x="156" y="149"/>
                    </a:lnTo>
                    <a:lnTo>
                      <a:pt x="161" y="148"/>
                    </a:lnTo>
                    <a:lnTo>
                      <a:pt x="165" y="142"/>
                    </a:lnTo>
                    <a:lnTo>
                      <a:pt x="167" y="134"/>
                    </a:lnTo>
                    <a:lnTo>
                      <a:pt x="167" y="131"/>
                    </a:lnTo>
                    <a:lnTo>
                      <a:pt x="169" y="127"/>
                    </a:lnTo>
                    <a:lnTo>
                      <a:pt x="170" y="123"/>
                    </a:lnTo>
                    <a:lnTo>
                      <a:pt x="173" y="119"/>
                    </a:lnTo>
                    <a:lnTo>
                      <a:pt x="175" y="115"/>
                    </a:lnTo>
                    <a:lnTo>
                      <a:pt x="177" y="120"/>
                    </a:lnTo>
                    <a:lnTo>
                      <a:pt x="178" y="126"/>
                    </a:lnTo>
                    <a:lnTo>
                      <a:pt x="179" y="131"/>
                    </a:lnTo>
                    <a:lnTo>
                      <a:pt x="180" y="137"/>
                    </a:lnTo>
                    <a:lnTo>
                      <a:pt x="179" y="143"/>
                    </a:lnTo>
                    <a:lnTo>
                      <a:pt x="178" y="148"/>
                    </a:lnTo>
                    <a:lnTo>
                      <a:pt x="175" y="155"/>
                    </a:lnTo>
                    <a:lnTo>
                      <a:pt x="176" y="152"/>
                    </a:lnTo>
                    <a:lnTo>
                      <a:pt x="173" y="159"/>
                    </a:lnTo>
                    <a:lnTo>
                      <a:pt x="172" y="162"/>
                    </a:lnTo>
                    <a:lnTo>
                      <a:pt x="170" y="167"/>
                    </a:lnTo>
                    <a:lnTo>
                      <a:pt x="169" y="175"/>
                    </a:lnTo>
                    <a:lnTo>
                      <a:pt x="169" y="178"/>
                    </a:lnTo>
                    <a:lnTo>
                      <a:pt x="168" y="184"/>
                    </a:lnTo>
                    <a:lnTo>
                      <a:pt x="168" y="188"/>
                    </a:lnTo>
                    <a:lnTo>
                      <a:pt x="170" y="191"/>
                    </a:lnTo>
                    <a:lnTo>
                      <a:pt x="173" y="192"/>
                    </a:lnTo>
                    <a:lnTo>
                      <a:pt x="177" y="192"/>
                    </a:lnTo>
                    <a:lnTo>
                      <a:pt x="179" y="191"/>
                    </a:lnTo>
                    <a:lnTo>
                      <a:pt x="182" y="190"/>
                    </a:lnTo>
                    <a:lnTo>
                      <a:pt x="185" y="189"/>
                    </a:lnTo>
                    <a:lnTo>
                      <a:pt x="188" y="187"/>
                    </a:lnTo>
                    <a:lnTo>
                      <a:pt x="191" y="183"/>
                    </a:lnTo>
                    <a:lnTo>
                      <a:pt x="193" y="181"/>
                    </a:lnTo>
                    <a:lnTo>
                      <a:pt x="196" y="177"/>
                    </a:lnTo>
                    <a:lnTo>
                      <a:pt x="197" y="174"/>
                    </a:lnTo>
                    <a:lnTo>
                      <a:pt x="199" y="169"/>
                    </a:lnTo>
                    <a:lnTo>
                      <a:pt x="200" y="175"/>
                    </a:lnTo>
                    <a:lnTo>
                      <a:pt x="200" y="178"/>
                    </a:lnTo>
                    <a:lnTo>
                      <a:pt x="200" y="183"/>
                    </a:lnTo>
                    <a:lnTo>
                      <a:pt x="199" y="190"/>
                    </a:lnTo>
                    <a:lnTo>
                      <a:pt x="197" y="195"/>
                    </a:lnTo>
                    <a:lnTo>
                      <a:pt x="194" y="200"/>
                    </a:lnTo>
                    <a:lnTo>
                      <a:pt x="190" y="206"/>
                    </a:lnTo>
                    <a:lnTo>
                      <a:pt x="183" y="215"/>
                    </a:lnTo>
                    <a:lnTo>
                      <a:pt x="173" y="225"/>
                    </a:lnTo>
                    <a:lnTo>
                      <a:pt x="166" y="231"/>
                    </a:lnTo>
                    <a:lnTo>
                      <a:pt x="162" y="239"/>
                    </a:lnTo>
                    <a:lnTo>
                      <a:pt x="160" y="256"/>
                    </a:lnTo>
                    <a:lnTo>
                      <a:pt x="152" y="257"/>
                    </a:lnTo>
                    <a:lnTo>
                      <a:pt x="143" y="257"/>
                    </a:lnTo>
                    <a:lnTo>
                      <a:pt x="134" y="256"/>
                    </a:lnTo>
                    <a:lnTo>
                      <a:pt x="125" y="252"/>
                    </a:lnTo>
                    <a:lnTo>
                      <a:pt x="118" y="247"/>
                    </a:lnTo>
                    <a:lnTo>
                      <a:pt x="112" y="241"/>
                    </a:lnTo>
                    <a:lnTo>
                      <a:pt x="106" y="232"/>
                    </a:lnTo>
                    <a:lnTo>
                      <a:pt x="104" y="225"/>
                    </a:lnTo>
                    <a:lnTo>
                      <a:pt x="95" y="227"/>
                    </a:lnTo>
                    <a:lnTo>
                      <a:pt x="83" y="225"/>
                    </a:lnTo>
                    <a:lnTo>
                      <a:pt x="73" y="221"/>
                    </a:lnTo>
                    <a:lnTo>
                      <a:pt x="68" y="216"/>
                    </a:lnTo>
                    <a:lnTo>
                      <a:pt x="64" y="208"/>
                    </a:lnTo>
                    <a:lnTo>
                      <a:pt x="52" y="212"/>
                    </a:lnTo>
                    <a:lnTo>
                      <a:pt x="39" y="211"/>
                    </a:lnTo>
                    <a:lnTo>
                      <a:pt x="25" y="206"/>
                    </a:lnTo>
                    <a:lnTo>
                      <a:pt x="14" y="200"/>
                    </a:lnTo>
                    <a:lnTo>
                      <a:pt x="6" y="194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Freeform 358"/>
              <p:cNvSpPr>
                <a:spLocks/>
              </p:cNvSpPr>
              <p:nvPr/>
            </p:nvSpPr>
            <p:spPr bwMode="auto">
              <a:xfrm>
                <a:off x="2061" y="2256"/>
                <a:ext cx="145" cy="188"/>
              </a:xfrm>
              <a:custGeom>
                <a:avLst/>
                <a:gdLst>
                  <a:gd name="T0" fmla="*/ 1 w 145"/>
                  <a:gd name="T1" fmla="*/ 134 h 188"/>
                  <a:gd name="T2" fmla="*/ 1 w 145"/>
                  <a:gd name="T3" fmla="*/ 111 h 188"/>
                  <a:gd name="T4" fmla="*/ 6 w 145"/>
                  <a:gd name="T5" fmla="*/ 97 h 188"/>
                  <a:gd name="T6" fmla="*/ 14 w 145"/>
                  <a:gd name="T7" fmla="*/ 87 h 188"/>
                  <a:gd name="T8" fmla="*/ 12 w 145"/>
                  <a:gd name="T9" fmla="*/ 72 h 188"/>
                  <a:gd name="T10" fmla="*/ 13 w 145"/>
                  <a:gd name="T11" fmla="*/ 58 h 188"/>
                  <a:gd name="T12" fmla="*/ 20 w 145"/>
                  <a:gd name="T13" fmla="*/ 58 h 188"/>
                  <a:gd name="T14" fmla="*/ 29 w 145"/>
                  <a:gd name="T15" fmla="*/ 74 h 188"/>
                  <a:gd name="T16" fmla="*/ 31 w 145"/>
                  <a:gd name="T17" fmla="*/ 29 h 188"/>
                  <a:gd name="T18" fmla="*/ 31 w 145"/>
                  <a:gd name="T19" fmla="*/ 14 h 188"/>
                  <a:gd name="T20" fmla="*/ 40 w 145"/>
                  <a:gd name="T21" fmla="*/ 23 h 188"/>
                  <a:gd name="T22" fmla="*/ 44 w 145"/>
                  <a:gd name="T23" fmla="*/ 23 h 188"/>
                  <a:gd name="T24" fmla="*/ 48 w 145"/>
                  <a:gd name="T25" fmla="*/ 12 h 188"/>
                  <a:gd name="T26" fmla="*/ 60 w 145"/>
                  <a:gd name="T27" fmla="*/ 0 h 188"/>
                  <a:gd name="T28" fmla="*/ 62 w 145"/>
                  <a:gd name="T29" fmla="*/ 15 h 188"/>
                  <a:gd name="T30" fmla="*/ 64 w 145"/>
                  <a:gd name="T31" fmla="*/ 24 h 188"/>
                  <a:gd name="T32" fmla="*/ 69 w 145"/>
                  <a:gd name="T33" fmla="*/ 36 h 188"/>
                  <a:gd name="T34" fmla="*/ 79 w 145"/>
                  <a:gd name="T35" fmla="*/ 38 h 188"/>
                  <a:gd name="T36" fmla="*/ 88 w 145"/>
                  <a:gd name="T37" fmla="*/ 36 h 188"/>
                  <a:gd name="T38" fmla="*/ 96 w 145"/>
                  <a:gd name="T39" fmla="*/ 28 h 188"/>
                  <a:gd name="T40" fmla="*/ 101 w 145"/>
                  <a:gd name="T41" fmla="*/ 20 h 188"/>
                  <a:gd name="T42" fmla="*/ 106 w 145"/>
                  <a:gd name="T43" fmla="*/ 11 h 188"/>
                  <a:gd name="T44" fmla="*/ 105 w 145"/>
                  <a:gd name="T45" fmla="*/ 28 h 188"/>
                  <a:gd name="T46" fmla="*/ 102 w 145"/>
                  <a:gd name="T47" fmla="*/ 45 h 188"/>
                  <a:gd name="T48" fmla="*/ 91 w 145"/>
                  <a:gd name="T49" fmla="*/ 59 h 188"/>
                  <a:gd name="T50" fmla="*/ 80 w 145"/>
                  <a:gd name="T51" fmla="*/ 66 h 188"/>
                  <a:gd name="T52" fmla="*/ 84 w 145"/>
                  <a:gd name="T53" fmla="*/ 69 h 188"/>
                  <a:gd name="T54" fmla="*/ 98 w 145"/>
                  <a:gd name="T55" fmla="*/ 65 h 188"/>
                  <a:gd name="T56" fmla="*/ 110 w 145"/>
                  <a:gd name="T57" fmla="*/ 64 h 188"/>
                  <a:gd name="T58" fmla="*/ 117 w 145"/>
                  <a:gd name="T59" fmla="*/ 72 h 188"/>
                  <a:gd name="T60" fmla="*/ 108 w 145"/>
                  <a:gd name="T61" fmla="*/ 86 h 188"/>
                  <a:gd name="T62" fmla="*/ 101 w 145"/>
                  <a:gd name="T63" fmla="*/ 93 h 188"/>
                  <a:gd name="T64" fmla="*/ 99 w 145"/>
                  <a:gd name="T65" fmla="*/ 98 h 188"/>
                  <a:gd name="T66" fmla="*/ 103 w 145"/>
                  <a:gd name="T67" fmla="*/ 104 h 188"/>
                  <a:gd name="T68" fmla="*/ 112 w 145"/>
                  <a:gd name="T69" fmla="*/ 109 h 188"/>
                  <a:gd name="T70" fmla="*/ 119 w 145"/>
                  <a:gd name="T71" fmla="*/ 104 h 188"/>
                  <a:gd name="T72" fmla="*/ 123 w 145"/>
                  <a:gd name="T73" fmla="*/ 89 h 188"/>
                  <a:gd name="T74" fmla="*/ 128 w 145"/>
                  <a:gd name="T75" fmla="*/ 92 h 188"/>
                  <a:gd name="T76" fmla="*/ 128 w 145"/>
                  <a:gd name="T77" fmla="*/ 107 h 188"/>
                  <a:gd name="T78" fmla="*/ 122 w 145"/>
                  <a:gd name="T79" fmla="*/ 127 h 188"/>
                  <a:gd name="T80" fmla="*/ 127 w 145"/>
                  <a:gd name="T81" fmla="*/ 140 h 188"/>
                  <a:gd name="T82" fmla="*/ 136 w 145"/>
                  <a:gd name="T83" fmla="*/ 136 h 188"/>
                  <a:gd name="T84" fmla="*/ 144 w 145"/>
                  <a:gd name="T85" fmla="*/ 123 h 188"/>
                  <a:gd name="T86" fmla="*/ 143 w 145"/>
                  <a:gd name="T87" fmla="*/ 137 h 188"/>
                  <a:gd name="T88" fmla="*/ 137 w 145"/>
                  <a:gd name="T89" fmla="*/ 150 h 188"/>
                  <a:gd name="T90" fmla="*/ 125 w 145"/>
                  <a:gd name="T91" fmla="*/ 164 h 188"/>
                  <a:gd name="T92" fmla="*/ 116 w 145"/>
                  <a:gd name="T93" fmla="*/ 174 h 188"/>
                  <a:gd name="T94" fmla="*/ 110 w 145"/>
                  <a:gd name="T95" fmla="*/ 187 h 188"/>
                  <a:gd name="T96" fmla="*/ 97 w 145"/>
                  <a:gd name="T97" fmla="*/ 186 h 188"/>
                  <a:gd name="T98" fmla="*/ 85 w 145"/>
                  <a:gd name="T99" fmla="*/ 179 h 188"/>
                  <a:gd name="T100" fmla="*/ 77 w 145"/>
                  <a:gd name="T101" fmla="*/ 169 h 188"/>
                  <a:gd name="T102" fmla="*/ 68 w 145"/>
                  <a:gd name="T103" fmla="*/ 165 h 188"/>
                  <a:gd name="T104" fmla="*/ 53 w 145"/>
                  <a:gd name="T105" fmla="*/ 161 h 188"/>
                  <a:gd name="T106" fmla="*/ 46 w 145"/>
                  <a:gd name="T107" fmla="*/ 151 h 188"/>
                  <a:gd name="T108" fmla="*/ 28 w 145"/>
                  <a:gd name="T109" fmla="*/ 154 h 188"/>
                  <a:gd name="T110" fmla="*/ 10 w 145"/>
                  <a:gd name="T111" fmla="*/ 146 h 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188"/>
                  <a:gd name="T170" fmla="*/ 145 w 145"/>
                  <a:gd name="T171" fmla="*/ 188 h 1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188">
                    <a:moveTo>
                      <a:pt x="5" y="141"/>
                    </a:moveTo>
                    <a:lnTo>
                      <a:pt x="1" y="134"/>
                    </a:lnTo>
                    <a:lnTo>
                      <a:pt x="0" y="122"/>
                    </a:lnTo>
                    <a:lnTo>
                      <a:pt x="1" y="111"/>
                    </a:lnTo>
                    <a:lnTo>
                      <a:pt x="2" y="101"/>
                    </a:lnTo>
                    <a:lnTo>
                      <a:pt x="6" y="97"/>
                    </a:lnTo>
                    <a:lnTo>
                      <a:pt x="15" y="93"/>
                    </a:lnTo>
                    <a:lnTo>
                      <a:pt x="14" y="87"/>
                    </a:lnTo>
                    <a:lnTo>
                      <a:pt x="13" y="78"/>
                    </a:lnTo>
                    <a:lnTo>
                      <a:pt x="12" y="72"/>
                    </a:lnTo>
                    <a:lnTo>
                      <a:pt x="12" y="65"/>
                    </a:lnTo>
                    <a:lnTo>
                      <a:pt x="13" y="58"/>
                    </a:lnTo>
                    <a:lnTo>
                      <a:pt x="16" y="49"/>
                    </a:lnTo>
                    <a:lnTo>
                      <a:pt x="20" y="58"/>
                    </a:lnTo>
                    <a:lnTo>
                      <a:pt x="25" y="72"/>
                    </a:lnTo>
                    <a:lnTo>
                      <a:pt x="29" y="74"/>
                    </a:lnTo>
                    <a:lnTo>
                      <a:pt x="31" y="52"/>
                    </a:lnTo>
                    <a:lnTo>
                      <a:pt x="31" y="29"/>
                    </a:lnTo>
                    <a:lnTo>
                      <a:pt x="27" y="12"/>
                    </a:lnTo>
                    <a:lnTo>
                      <a:pt x="31" y="14"/>
                    </a:lnTo>
                    <a:lnTo>
                      <a:pt x="36" y="17"/>
                    </a:lnTo>
                    <a:lnTo>
                      <a:pt x="40" y="23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5" y="17"/>
                    </a:lnTo>
                    <a:lnTo>
                      <a:pt x="48" y="12"/>
                    </a:lnTo>
                    <a:lnTo>
                      <a:pt x="51" y="8"/>
                    </a:lnTo>
                    <a:lnTo>
                      <a:pt x="60" y="0"/>
                    </a:lnTo>
                    <a:lnTo>
                      <a:pt x="61" y="9"/>
                    </a:lnTo>
                    <a:lnTo>
                      <a:pt x="62" y="15"/>
                    </a:lnTo>
                    <a:lnTo>
                      <a:pt x="62" y="19"/>
                    </a:lnTo>
                    <a:lnTo>
                      <a:pt x="64" y="24"/>
                    </a:lnTo>
                    <a:lnTo>
                      <a:pt x="66" y="32"/>
                    </a:lnTo>
                    <a:lnTo>
                      <a:pt x="69" y="36"/>
                    </a:lnTo>
                    <a:lnTo>
                      <a:pt x="73" y="38"/>
                    </a:lnTo>
                    <a:lnTo>
                      <a:pt x="79" y="38"/>
                    </a:lnTo>
                    <a:lnTo>
                      <a:pt x="84" y="37"/>
                    </a:lnTo>
                    <a:lnTo>
                      <a:pt x="88" y="36"/>
                    </a:lnTo>
                    <a:lnTo>
                      <a:pt x="92" y="32"/>
                    </a:lnTo>
                    <a:lnTo>
                      <a:pt x="96" y="28"/>
                    </a:lnTo>
                    <a:lnTo>
                      <a:pt x="99" y="24"/>
                    </a:lnTo>
                    <a:lnTo>
                      <a:pt x="101" y="20"/>
                    </a:lnTo>
                    <a:lnTo>
                      <a:pt x="103" y="16"/>
                    </a:lnTo>
                    <a:lnTo>
                      <a:pt x="106" y="11"/>
                    </a:lnTo>
                    <a:lnTo>
                      <a:pt x="106" y="21"/>
                    </a:lnTo>
                    <a:lnTo>
                      <a:pt x="105" y="28"/>
                    </a:lnTo>
                    <a:lnTo>
                      <a:pt x="105" y="36"/>
                    </a:lnTo>
                    <a:lnTo>
                      <a:pt x="102" y="45"/>
                    </a:lnTo>
                    <a:lnTo>
                      <a:pt x="96" y="53"/>
                    </a:lnTo>
                    <a:lnTo>
                      <a:pt x="91" y="59"/>
                    </a:lnTo>
                    <a:lnTo>
                      <a:pt x="84" y="62"/>
                    </a:lnTo>
                    <a:lnTo>
                      <a:pt x="80" y="66"/>
                    </a:lnTo>
                    <a:lnTo>
                      <a:pt x="74" y="73"/>
                    </a:lnTo>
                    <a:lnTo>
                      <a:pt x="84" y="69"/>
                    </a:lnTo>
                    <a:lnTo>
                      <a:pt x="93" y="66"/>
                    </a:lnTo>
                    <a:lnTo>
                      <a:pt x="98" y="65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20" y="64"/>
                    </a:lnTo>
                    <a:lnTo>
                      <a:pt x="117" y="72"/>
                    </a:lnTo>
                    <a:lnTo>
                      <a:pt x="114" y="78"/>
                    </a:lnTo>
                    <a:lnTo>
                      <a:pt x="108" y="86"/>
                    </a:lnTo>
                    <a:lnTo>
                      <a:pt x="105" y="89"/>
                    </a:lnTo>
                    <a:lnTo>
                      <a:pt x="101" y="93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100" y="100"/>
                    </a:lnTo>
                    <a:lnTo>
                      <a:pt x="103" y="104"/>
                    </a:lnTo>
                    <a:lnTo>
                      <a:pt x="107" y="106"/>
                    </a:lnTo>
                    <a:lnTo>
                      <a:pt x="112" y="109"/>
                    </a:lnTo>
                    <a:lnTo>
                      <a:pt x="116" y="107"/>
                    </a:lnTo>
                    <a:lnTo>
                      <a:pt x="119" y="104"/>
                    </a:lnTo>
                    <a:lnTo>
                      <a:pt x="121" y="96"/>
                    </a:lnTo>
                    <a:lnTo>
                      <a:pt x="123" y="89"/>
                    </a:lnTo>
                    <a:lnTo>
                      <a:pt x="126" y="84"/>
                    </a:lnTo>
                    <a:lnTo>
                      <a:pt x="128" y="92"/>
                    </a:lnTo>
                    <a:lnTo>
                      <a:pt x="130" y="99"/>
                    </a:lnTo>
                    <a:lnTo>
                      <a:pt x="128" y="107"/>
                    </a:lnTo>
                    <a:lnTo>
                      <a:pt x="125" y="115"/>
                    </a:lnTo>
                    <a:lnTo>
                      <a:pt x="122" y="127"/>
                    </a:lnTo>
                    <a:lnTo>
                      <a:pt x="122" y="139"/>
                    </a:lnTo>
                    <a:lnTo>
                      <a:pt x="127" y="140"/>
                    </a:lnTo>
                    <a:lnTo>
                      <a:pt x="132" y="139"/>
                    </a:lnTo>
                    <a:lnTo>
                      <a:pt x="136" y="136"/>
                    </a:lnTo>
                    <a:lnTo>
                      <a:pt x="139" y="131"/>
                    </a:lnTo>
                    <a:lnTo>
                      <a:pt x="144" y="123"/>
                    </a:lnTo>
                    <a:lnTo>
                      <a:pt x="144" y="130"/>
                    </a:lnTo>
                    <a:lnTo>
                      <a:pt x="143" y="137"/>
                    </a:lnTo>
                    <a:lnTo>
                      <a:pt x="140" y="146"/>
                    </a:lnTo>
                    <a:lnTo>
                      <a:pt x="137" y="150"/>
                    </a:lnTo>
                    <a:lnTo>
                      <a:pt x="132" y="156"/>
                    </a:lnTo>
                    <a:lnTo>
                      <a:pt x="125" y="164"/>
                    </a:lnTo>
                    <a:lnTo>
                      <a:pt x="119" y="168"/>
                    </a:lnTo>
                    <a:lnTo>
                      <a:pt x="116" y="174"/>
                    </a:lnTo>
                    <a:lnTo>
                      <a:pt x="115" y="186"/>
                    </a:lnTo>
                    <a:lnTo>
                      <a:pt x="110" y="187"/>
                    </a:lnTo>
                    <a:lnTo>
                      <a:pt x="103" y="187"/>
                    </a:lnTo>
                    <a:lnTo>
                      <a:pt x="97" y="186"/>
                    </a:lnTo>
                    <a:lnTo>
                      <a:pt x="91" y="183"/>
                    </a:lnTo>
                    <a:lnTo>
                      <a:pt x="85" y="179"/>
                    </a:lnTo>
                    <a:lnTo>
                      <a:pt x="81" y="175"/>
                    </a:lnTo>
                    <a:lnTo>
                      <a:pt x="77" y="169"/>
                    </a:lnTo>
                    <a:lnTo>
                      <a:pt x="75" y="164"/>
                    </a:lnTo>
                    <a:lnTo>
                      <a:pt x="68" y="165"/>
                    </a:lnTo>
                    <a:lnTo>
                      <a:pt x="60" y="164"/>
                    </a:lnTo>
                    <a:lnTo>
                      <a:pt x="53" y="161"/>
                    </a:lnTo>
                    <a:lnTo>
                      <a:pt x="49" y="157"/>
                    </a:lnTo>
                    <a:lnTo>
                      <a:pt x="46" y="151"/>
                    </a:lnTo>
                    <a:lnTo>
                      <a:pt x="38" y="155"/>
                    </a:lnTo>
                    <a:lnTo>
                      <a:pt x="28" y="154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5" y="14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359"/>
              <p:cNvSpPr>
                <a:spLocks/>
              </p:cNvSpPr>
              <p:nvPr/>
            </p:nvSpPr>
            <p:spPr bwMode="auto">
              <a:xfrm>
                <a:off x="2089" y="2317"/>
                <a:ext cx="88" cy="115"/>
              </a:xfrm>
              <a:custGeom>
                <a:avLst/>
                <a:gdLst>
                  <a:gd name="T0" fmla="*/ 0 w 88"/>
                  <a:gd name="T1" fmla="*/ 82 h 115"/>
                  <a:gd name="T2" fmla="*/ 0 w 88"/>
                  <a:gd name="T3" fmla="*/ 68 h 115"/>
                  <a:gd name="T4" fmla="*/ 3 w 88"/>
                  <a:gd name="T5" fmla="*/ 59 h 115"/>
                  <a:gd name="T6" fmla="*/ 8 w 88"/>
                  <a:gd name="T7" fmla="*/ 53 h 115"/>
                  <a:gd name="T8" fmla="*/ 6 w 88"/>
                  <a:gd name="T9" fmla="*/ 44 h 115"/>
                  <a:gd name="T10" fmla="*/ 7 w 88"/>
                  <a:gd name="T11" fmla="*/ 35 h 115"/>
                  <a:gd name="T12" fmla="*/ 12 w 88"/>
                  <a:gd name="T13" fmla="*/ 35 h 115"/>
                  <a:gd name="T14" fmla="*/ 17 w 88"/>
                  <a:gd name="T15" fmla="*/ 45 h 115"/>
                  <a:gd name="T16" fmla="*/ 18 w 88"/>
                  <a:gd name="T17" fmla="*/ 17 h 115"/>
                  <a:gd name="T18" fmla="*/ 18 w 88"/>
                  <a:gd name="T19" fmla="*/ 8 h 115"/>
                  <a:gd name="T20" fmla="*/ 23 w 88"/>
                  <a:gd name="T21" fmla="*/ 13 h 115"/>
                  <a:gd name="T22" fmla="*/ 26 w 88"/>
                  <a:gd name="T23" fmla="*/ 13 h 115"/>
                  <a:gd name="T24" fmla="*/ 28 w 88"/>
                  <a:gd name="T25" fmla="*/ 8 h 115"/>
                  <a:gd name="T26" fmla="*/ 35 w 88"/>
                  <a:gd name="T27" fmla="*/ 0 h 115"/>
                  <a:gd name="T28" fmla="*/ 37 w 88"/>
                  <a:gd name="T29" fmla="*/ 9 h 115"/>
                  <a:gd name="T30" fmla="*/ 38 w 88"/>
                  <a:gd name="T31" fmla="*/ 14 h 115"/>
                  <a:gd name="T32" fmla="*/ 41 w 88"/>
                  <a:gd name="T33" fmla="*/ 22 h 115"/>
                  <a:gd name="T34" fmla="*/ 47 w 88"/>
                  <a:gd name="T35" fmla="*/ 23 h 115"/>
                  <a:gd name="T36" fmla="*/ 53 w 88"/>
                  <a:gd name="T37" fmla="*/ 21 h 115"/>
                  <a:gd name="T38" fmla="*/ 58 w 88"/>
                  <a:gd name="T39" fmla="*/ 17 h 115"/>
                  <a:gd name="T40" fmla="*/ 61 w 88"/>
                  <a:gd name="T41" fmla="*/ 12 h 115"/>
                  <a:gd name="T42" fmla="*/ 64 w 88"/>
                  <a:gd name="T43" fmla="*/ 7 h 115"/>
                  <a:gd name="T44" fmla="*/ 63 w 88"/>
                  <a:gd name="T45" fmla="*/ 17 h 115"/>
                  <a:gd name="T46" fmla="*/ 61 w 88"/>
                  <a:gd name="T47" fmla="*/ 27 h 115"/>
                  <a:gd name="T48" fmla="*/ 54 w 88"/>
                  <a:gd name="T49" fmla="*/ 36 h 115"/>
                  <a:gd name="T50" fmla="*/ 48 w 88"/>
                  <a:gd name="T51" fmla="*/ 40 h 115"/>
                  <a:gd name="T52" fmla="*/ 50 w 88"/>
                  <a:gd name="T53" fmla="*/ 42 h 115"/>
                  <a:gd name="T54" fmla="*/ 59 w 88"/>
                  <a:gd name="T55" fmla="*/ 40 h 115"/>
                  <a:gd name="T56" fmla="*/ 66 w 88"/>
                  <a:gd name="T57" fmla="*/ 38 h 115"/>
                  <a:gd name="T58" fmla="*/ 70 w 88"/>
                  <a:gd name="T59" fmla="*/ 44 h 115"/>
                  <a:gd name="T60" fmla="*/ 65 w 88"/>
                  <a:gd name="T61" fmla="*/ 52 h 115"/>
                  <a:gd name="T62" fmla="*/ 60 w 88"/>
                  <a:gd name="T63" fmla="*/ 57 h 115"/>
                  <a:gd name="T64" fmla="*/ 60 w 88"/>
                  <a:gd name="T65" fmla="*/ 60 h 115"/>
                  <a:gd name="T66" fmla="*/ 62 w 88"/>
                  <a:gd name="T67" fmla="*/ 63 h 115"/>
                  <a:gd name="T68" fmla="*/ 68 w 88"/>
                  <a:gd name="T69" fmla="*/ 66 h 115"/>
                  <a:gd name="T70" fmla="*/ 71 w 88"/>
                  <a:gd name="T71" fmla="*/ 63 h 115"/>
                  <a:gd name="T72" fmla="*/ 74 w 88"/>
                  <a:gd name="T73" fmla="*/ 55 h 115"/>
                  <a:gd name="T74" fmla="*/ 78 w 88"/>
                  <a:gd name="T75" fmla="*/ 56 h 115"/>
                  <a:gd name="T76" fmla="*/ 77 w 88"/>
                  <a:gd name="T77" fmla="*/ 65 h 115"/>
                  <a:gd name="T78" fmla="*/ 73 w 88"/>
                  <a:gd name="T79" fmla="*/ 77 h 115"/>
                  <a:gd name="T80" fmla="*/ 77 w 88"/>
                  <a:gd name="T81" fmla="*/ 85 h 115"/>
                  <a:gd name="T82" fmla="*/ 82 w 88"/>
                  <a:gd name="T83" fmla="*/ 82 h 115"/>
                  <a:gd name="T84" fmla="*/ 86 w 88"/>
                  <a:gd name="T85" fmla="*/ 75 h 115"/>
                  <a:gd name="T86" fmla="*/ 86 w 88"/>
                  <a:gd name="T87" fmla="*/ 83 h 115"/>
                  <a:gd name="T88" fmla="*/ 82 w 88"/>
                  <a:gd name="T89" fmla="*/ 91 h 115"/>
                  <a:gd name="T90" fmla="*/ 75 w 88"/>
                  <a:gd name="T91" fmla="*/ 99 h 115"/>
                  <a:gd name="T92" fmla="*/ 70 w 88"/>
                  <a:gd name="T93" fmla="*/ 105 h 115"/>
                  <a:gd name="T94" fmla="*/ 66 w 88"/>
                  <a:gd name="T95" fmla="*/ 114 h 115"/>
                  <a:gd name="T96" fmla="*/ 58 w 88"/>
                  <a:gd name="T97" fmla="*/ 113 h 115"/>
                  <a:gd name="T98" fmla="*/ 51 w 88"/>
                  <a:gd name="T99" fmla="*/ 109 h 115"/>
                  <a:gd name="T100" fmla="*/ 46 w 88"/>
                  <a:gd name="T101" fmla="*/ 103 h 115"/>
                  <a:gd name="T102" fmla="*/ 41 w 88"/>
                  <a:gd name="T103" fmla="*/ 100 h 115"/>
                  <a:gd name="T104" fmla="*/ 31 w 88"/>
                  <a:gd name="T105" fmla="*/ 98 h 115"/>
                  <a:gd name="T106" fmla="*/ 27 w 88"/>
                  <a:gd name="T107" fmla="*/ 92 h 115"/>
                  <a:gd name="T108" fmla="*/ 16 w 88"/>
                  <a:gd name="T109" fmla="*/ 93 h 115"/>
                  <a:gd name="T110" fmla="*/ 6 w 88"/>
                  <a:gd name="T111" fmla="*/ 89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15"/>
                  <a:gd name="T170" fmla="*/ 88 w 88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15">
                    <a:moveTo>
                      <a:pt x="2" y="86"/>
                    </a:moveTo>
                    <a:lnTo>
                      <a:pt x="0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7" y="47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7" y="35"/>
                    </a:lnTo>
                    <a:lnTo>
                      <a:pt x="9" y="30"/>
                    </a:lnTo>
                    <a:lnTo>
                      <a:pt x="12" y="35"/>
                    </a:lnTo>
                    <a:lnTo>
                      <a:pt x="15" y="44"/>
                    </a:lnTo>
                    <a:lnTo>
                      <a:pt x="17" y="45"/>
                    </a:lnTo>
                    <a:lnTo>
                      <a:pt x="18" y="31"/>
                    </a:lnTo>
                    <a:lnTo>
                      <a:pt x="18" y="1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3" y="13"/>
                    </a:lnTo>
                    <a:lnTo>
                      <a:pt x="25" y="18"/>
                    </a:lnTo>
                    <a:lnTo>
                      <a:pt x="26" y="13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30" y="5"/>
                    </a:lnTo>
                    <a:lnTo>
                      <a:pt x="35" y="0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8" y="14"/>
                    </a:lnTo>
                    <a:lnTo>
                      <a:pt x="39" y="19"/>
                    </a:lnTo>
                    <a:lnTo>
                      <a:pt x="41" y="22"/>
                    </a:lnTo>
                    <a:lnTo>
                      <a:pt x="44" y="23"/>
                    </a:lnTo>
                    <a:lnTo>
                      <a:pt x="47" y="23"/>
                    </a:lnTo>
                    <a:lnTo>
                      <a:pt x="50" y="22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59" y="14"/>
                    </a:lnTo>
                    <a:lnTo>
                      <a:pt x="61" y="12"/>
                    </a:lnTo>
                    <a:lnTo>
                      <a:pt x="62" y="10"/>
                    </a:lnTo>
                    <a:lnTo>
                      <a:pt x="64" y="7"/>
                    </a:lnTo>
                    <a:lnTo>
                      <a:pt x="64" y="12"/>
                    </a:lnTo>
                    <a:lnTo>
                      <a:pt x="63" y="17"/>
                    </a:lnTo>
                    <a:lnTo>
                      <a:pt x="63" y="22"/>
                    </a:lnTo>
                    <a:lnTo>
                      <a:pt x="61" y="27"/>
                    </a:lnTo>
                    <a:lnTo>
                      <a:pt x="58" y="32"/>
                    </a:lnTo>
                    <a:lnTo>
                      <a:pt x="54" y="36"/>
                    </a:lnTo>
                    <a:lnTo>
                      <a:pt x="50" y="37"/>
                    </a:lnTo>
                    <a:lnTo>
                      <a:pt x="48" y="40"/>
                    </a:lnTo>
                    <a:lnTo>
                      <a:pt x="45" y="44"/>
                    </a:lnTo>
                    <a:lnTo>
                      <a:pt x="50" y="42"/>
                    </a:lnTo>
                    <a:lnTo>
                      <a:pt x="56" y="40"/>
                    </a:lnTo>
                    <a:lnTo>
                      <a:pt x="59" y="40"/>
                    </a:lnTo>
                    <a:lnTo>
                      <a:pt x="63" y="39"/>
                    </a:lnTo>
                    <a:lnTo>
                      <a:pt x="66" y="38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69" y="48"/>
                    </a:lnTo>
                    <a:lnTo>
                      <a:pt x="65" y="52"/>
                    </a:lnTo>
                    <a:lnTo>
                      <a:pt x="63" y="54"/>
                    </a:lnTo>
                    <a:lnTo>
                      <a:pt x="60" y="57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2" y="63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70" y="65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4" y="55"/>
                    </a:lnTo>
                    <a:lnTo>
                      <a:pt x="76" y="51"/>
                    </a:lnTo>
                    <a:lnTo>
                      <a:pt x="78" y="56"/>
                    </a:lnTo>
                    <a:lnTo>
                      <a:pt x="78" y="60"/>
                    </a:lnTo>
                    <a:lnTo>
                      <a:pt x="77" y="65"/>
                    </a:lnTo>
                    <a:lnTo>
                      <a:pt x="75" y="70"/>
                    </a:lnTo>
                    <a:lnTo>
                      <a:pt x="73" y="77"/>
                    </a:lnTo>
                    <a:lnTo>
                      <a:pt x="73" y="84"/>
                    </a:lnTo>
                    <a:lnTo>
                      <a:pt x="77" y="85"/>
                    </a:lnTo>
                    <a:lnTo>
                      <a:pt x="79" y="84"/>
                    </a:lnTo>
                    <a:lnTo>
                      <a:pt x="82" y="82"/>
                    </a:lnTo>
                    <a:lnTo>
                      <a:pt x="84" y="80"/>
                    </a:lnTo>
                    <a:lnTo>
                      <a:pt x="86" y="75"/>
                    </a:lnTo>
                    <a:lnTo>
                      <a:pt x="87" y="79"/>
                    </a:lnTo>
                    <a:lnTo>
                      <a:pt x="86" y="83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79" y="95"/>
                    </a:lnTo>
                    <a:lnTo>
                      <a:pt x="75" y="99"/>
                    </a:lnTo>
                    <a:lnTo>
                      <a:pt x="72" y="102"/>
                    </a:lnTo>
                    <a:lnTo>
                      <a:pt x="70" y="105"/>
                    </a:lnTo>
                    <a:lnTo>
                      <a:pt x="69" y="113"/>
                    </a:lnTo>
                    <a:lnTo>
                      <a:pt x="66" y="114"/>
                    </a:lnTo>
                    <a:lnTo>
                      <a:pt x="62" y="114"/>
                    </a:lnTo>
                    <a:lnTo>
                      <a:pt x="58" y="113"/>
                    </a:lnTo>
                    <a:lnTo>
                      <a:pt x="54" y="111"/>
                    </a:lnTo>
                    <a:lnTo>
                      <a:pt x="51" y="109"/>
                    </a:lnTo>
                    <a:lnTo>
                      <a:pt x="48" y="107"/>
                    </a:lnTo>
                    <a:lnTo>
                      <a:pt x="46" y="103"/>
                    </a:lnTo>
                    <a:lnTo>
                      <a:pt x="45" y="99"/>
                    </a:lnTo>
                    <a:lnTo>
                      <a:pt x="41" y="100"/>
                    </a:lnTo>
                    <a:lnTo>
                      <a:pt x="35" y="99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27" y="92"/>
                    </a:lnTo>
                    <a:lnTo>
                      <a:pt x="22" y="94"/>
                    </a:lnTo>
                    <a:lnTo>
                      <a:pt x="16" y="93"/>
                    </a:lnTo>
                    <a:lnTo>
                      <a:pt x="11" y="91"/>
                    </a:lnTo>
                    <a:lnTo>
                      <a:pt x="6" y="89"/>
                    </a:lnTo>
                    <a:lnTo>
                      <a:pt x="2" y="86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360"/>
              <p:cNvGrpSpPr>
                <a:grpSpLocks/>
              </p:cNvGrpSpPr>
              <p:nvPr/>
            </p:nvGrpSpPr>
            <p:grpSpPr bwMode="auto">
              <a:xfrm>
                <a:off x="2202" y="2338"/>
                <a:ext cx="140" cy="141"/>
                <a:chOff x="2202" y="2338"/>
                <a:chExt cx="140" cy="141"/>
              </a:xfrm>
            </p:grpSpPr>
            <p:sp>
              <p:nvSpPr>
                <p:cNvPr id="23628" name="Freeform 361"/>
                <p:cNvSpPr>
                  <a:spLocks/>
                </p:cNvSpPr>
                <p:nvPr/>
              </p:nvSpPr>
              <p:spPr bwMode="auto">
                <a:xfrm>
                  <a:off x="2202" y="2338"/>
                  <a:ext cx="140" cy="141"/>
                </a:xfrm>
                <a:custGeom>
                  <a:avLst/>
                  <a:gdLst>
                    <a:gd name="T0" fmla="*/ 1 w 140"/>
                    <a:gd name="T1" fmla="*/ 87 h 141"/>
                    <a:gd name="T2" fmla="*/ 0 w 140"/>
                    <a:gd name="T3" fmla="*/ 65 h 141"/>
                    <a:gd name="T4" fmla="*/ 5 w 140"/>
                    <a:gd name="T5" fmla="*/ 51 h 141"/>
                    <a:gd name="T6" fmla="*/ 13 w 140"/>
                    <a:gd name="T7" fmla="*/ 40 h 141"/>
                    <a:gd name="T8" fmla="*/ 27 w 140"/>
                    <a:gd name="T9" fmla="*/ 31 h 141"/>
                    <a:gd name="T10" fmla="*/ 40 w 140"/>
                    <a:gd name="T11" fmla="*/ 26 h 141"/>
                    <a:gd name="T12" fmla="*/ 46 w 140"/>
                    <a:gd name="T13" fmla="*/ 20 h 141"/>
                    <a:gd name="T14" fmla="*/ 48 w 140"/>
                    <a:gd name="T15" fmla="*/ 10 h 141"/>
                    <a:gd name="T16" fmla="*/ 51 w 140"/>
                    <a:gd name="T17" fmla="*/ 5 h 141"/>
                    <a:gd name="T18" fmla="*/ 56 w 140"/>
                    <a:gd name="T19" fmla="*/ 15 h 141"/>
                    <a:gd name="T20" fmla="*/ 58 w 140"/>
                    <a:gd name="T21" fmla="*/ 23 h 141"/>
                    <a:gd name="T22" fmla="*/ 67 w 140"/>
                    <a:gd name="T23" fmla="*/ 18 h 141"/>
                    <a:gd name="T24" fmla="*/ 70 w 140"/>
                    <a:gd name="T25" fmla="*/ 7 h 141"/>
                    <a:gd name="T26" fmla="*/ 71 w 140"/>
                    <a:gd name="T27" fmla="*/ 0 h 141"/>
                    <a:gd name="T28" fmla="*/ 78 w 140"/>
                    <a:gd name="T29" fmla="*/ 9 h 141"/>
                    <a:gd name="T30" fmla="*/ 81 w 140"/>
                    <a:gd name="T31" fmla="*/ 23 h 141"/>
                    <a:gd name="T32" fmla="*/ 78 w 140"/>
                    <a:gd name="T33" fmla="*/ 36 h 141"/>
                    <a:gd name="T34" fmla="*/ 88 w 140"/>
                    <a:gd name="T35" fmla="*/ 27 h 141"/>
                    <a:gd name="T36" fmla="*/ 102 w 140"/>
                    <a:gd name="T37" fmla="*/ 23 h 141"/>
                    <a:gd name="T38" fmla="*/ 114 w 140"/>
                    <a:gd name="T39" fmla="*/ 25 h 141"/>
                    <a:gd name="T40" fmla="*/ 116 w 140"/>
                    <a:gd name="T41" fmla="*/ 32 h 141"/>
                    <a:gd name="T42" fmla="*/ 106 w 140"/>
                    <a:gd name="T43" fmla="*/ 35 h 141"/>
                    <a:gd name="T44" fmla="*/ 101 w 140"/>
                    <a:gd name="T45" fmla="*/ 46 h 141"/>
                    <a:gd name="T46" fmla="*/ 107 w 140"/>
                    <a:gd name="T47" fmla="*/ 56 h 141"/>
                    <a:gd name="T48" fmla="*/ 118 w 140"/>
                    <a:gd name="T49" fmla="*/ 60 h 141"/>
                    <a:gd name="T50" fmla="*/ 126 w 140"/>
                    <a:gd name="T51" fmla="*/ 59 h 141"/>
                    <a:gd name="T52" fmla="*/ 127 w 140"/>
                    <a:gd name="T53" fmla="*/ 52 h 141"/>
                    <a:gd name="T54" fmla="*/ 132 w 140"/>
                    <a:gd name="T55" fmla="*/ 52 h 141"/>
                    <a:gd name="T56" fmla="*/ 137 w 140"/>
                    <a:gd name="T57" fmla="*/ 60 h 141"/>
                    <a:gd name="T58" fmla="*/ 139 w 140"/>
                    <a:gd name="T59" fmla="*/ 73 h 141"/>
                    <a:gd name="T60" fmla="*/ 133 w 140"/>
                    <a:gd name="T61" fmla="*/ 88 h 141"/>
                    <a:gd name="T62" fmla="*/ 126 w 140"/>
                    <a:gd name="T63" fmla="*/ 92 h 141"/>
                    <a:gd name="T64" fmla="*/ 114 w 140"/>
                    <a:gd name="T65" fmla="*/ 99 h 141"/>
                    <a:gd name="T66" fmla="*/ 107 w 140"/>
                    <a:gd name="T67" fmla="*/ 106 h 141"/>
                    <a:gd name="T68" fmla="*/ 102 w 140"/>
                    <a:gd name="T69" fmla="*/ 118 h 141"/>
                    <a:gd name="T70" fmla="*/ 97 w 140"/>
                    <a:gd name="T71" fmla="*/ 131 h 141"/>
                    <a:gd name="T72" fmla="*/ 89 w 140"/>
                    <a:gd name="T73" fmla="*/ 136 h 141"/>
                    <a:gd name="T74" fmla="*/ 74 w 140"/>
                    <a:gd name="T75" fmla="*/ 139 h 141"/>
                    <a:gd name="T76" fmla="*/ 54 w 140"/>
                    <a:gd name="T77" fmla="*/ 140 h 141"/>
                    <a:gd name="T78" fmla="*/ 28 w 140"/>
                    <a:gd name="T79" fmla="*/ 136 h 141"/>
                    <a:gd name="T80" fmla="*/ 12 w 140"/>
                    <a:gd name="T81" fmla="*/ 128 h 141"/>
                    <a:gd name="T82" fmla="*/ 6 w 140"/>
                    <a:gd name="T83" fmla="*/ 117 h 14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"/>
                    <a:gd name="T127" fmla="*/ 0 h 141"/>
                    <a:gd name="T128" fmla="*/ 140 w 140"/>
                    <a:gd name="T129" fmla="*/ 141 h 14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" h="141">
                      <a:moveTo>
                        <a:pt x="4" y="105"/>
                      </a:moveTo>
                      <a:lnTo>
                        <a:pt x="2" y="96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0" y="71"/>
                      </a:lnTo>
                      <a:lnTo>
                        <a:pt x="0" y="65"/>
                      </a:lnTo>
                      <a:lnTo>
                        <a:pt x="1" y="59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7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18" y="36"/>
                      </a:lnTo>
                      <a:lnTo>
                        <a:pt x="23" y="33"/>
                      </a:lnTo>
                      <a:lnTo>
                        <a:pt x="27" y="31"/>
                      </a:lnTo>
                      <a:lnTo>
                        <a:pt x="31" y="29"/>
                      </a:lnTo>
                      <a:lnTo>
                        <a:pt x="36" y="28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5" y="21"/>
                      </a:lnTo>
                      <a:lnTo>
                        <a:pt x="46" y="20"/>
                      </a:lnTo>
                      <a:lnTo>
                        <a:pt x="48" y="17"/>
                      </a:lnTo>
                      <a:lnTo>
                        <a:pt x="48" y="14"/>
                      </a:lnTo>
                      <a:lnTo>
                        <a:pt x="48" y="10"/>
                      </a:lnTo>
                      <a:lnTo>
                        <a:pt x="47" y="6"/>
                      </a:lnTo>
                      <a:lnTo>
                        <a:pt x="47" y="2"/>
                      </a:lnTo>
                      <a:lnTo>
                        <a:pt x="51" y="5"/>
                      </a:lnTo>
                      <a:lnTo>
                        <a:pt x="54" y="8"/>
                      </a:lnTo>
                      <a:lnTo>
                        <a:pt x="56" y="12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5" y="23"/>
                      </a:lnTo>
                      <a:lnTo>
                        <a:pt x="58" y="23"/>
                      </a:lnTo>
                      <a:lnTo>
                        <a:pt x="62" y="22"/>
                      </a:lnTo>
                      <a:lnTo>
                        <a:pt x="64" y="20"/>
                      </a:lnTo>
                      <a:lnTo>
                        <a:pt x="67" y="18"/>
                      </a:lnTo>
                      <a:lnTo>
                        <a:pt x="69" y="15"/>
                      </a:lnTo>
                      <a:lnTo>
                        <a:pt x="70" y="12"/>
                      </a:lnTo>
                      <a:lnTo>
                        <a:pt x="70" y="7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7" y="5"/>
                      </a:lnTo>
                      <a:lnTo>
                        <a:pt x="78" y="9"/>
                      </a:lnTo>
                      <a:lnTo>
                        <a:pt x="80" y="13"/>
                      </a:lnTo>
                      <a:lnTo>
                        <a:pt x="81" y="18"/>
                      </a:lnTo>
                      <a:lnTo>
                        <a:pt x="81" y="23"/>
                      </a:lnTo>
                      <a:lnTo>
                        <a:pt x="81" y="28"/>
                      </a:lnTo>
                      <a:lnTo>
                        <a:pt x="80" y="32"/>
                      </a:lnTo>
                      <a:lnTo>
                        <a:pt x="78" y="36"/>
                      </a:lnTo>
                      <a:lnTo>
                        <a:pt x="82" y="32"/>
                      </a:lnTo>
                      <a:lnTo>
                        <a:pt x="85" y="29"/>
                      </a:lnTo>
                      <a:lnTo>
                        <a:pt x="88" y="27"/>
                      </a:lnTo>
                      <a:lnTo>
                        <a:pt x="93" y="25"/>
                      </a:lnTo>
                      <a:lnTo>
                        <a:pt x="97" y="23"/>
                      </a:lnTo>
                      <a:lnTo>
                        <a:pt x="102" y="23"/>
                      </a:lnTo>
                      <a:lnTo>
                        <a:pt x="106" y="23"/>
                      </a:lnTo>
                      <a:lnTo>
                        <a:pt x="110" y="24"/>
                      </a:lnTo>
                      <a:lnTo>
                        <a:pt x="114" y="25"/>
                      </a:lnTo>
                      <a:lnTo>
                        <a:pt x="117" y="28"/>
                      </a:lnTo>
                      <a:lnTo>
                        <a:pt x="121" y="32"/>
                      </a:lnTo>
                      <a:lnTo>
                        <a:pt x="116" y="32"/>
                      </a:lnTo>
                      <a:lnTo>
                        <a:pt x="113" y="32"/>
                      </a:lnTo>
                      <a:lnTo>
                        <a:pt x="110" y="33"/>
                      </a:lnTo>
                      <a:lnTo>
                        <a:pt x="106" y="35"/>
                      </a:lnTo>
                      <a:lnTo>
                        <a:pt x="103" y="38"/>
                      </a:lnTo>
                      <a:lnTo>
                        <a:pt x="101" y="41"/>
                      </a:lnTo>
                      <a:lnTo>
                        <a:pt x="101" y="46"/>
                      </a:lnTo>
                      <a:lnTo>
                        <a:pt x="101" y="50"/>
                      </a:lnTo>
                      <a:lnTo>
                        <a:pt x="103" y="52"/>
                      </a:lnTo>
                      <a:lnTo>
                        <a:pt x="107" y="56"/>
                      </a:lnTo>
                      <a:lnTo>
                        <a:pt x="111" y="58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1" y="61"/>
                      </a:lnTo>
                      <a:lnTo>
                        <a:pt x="125" y="60"/>
                      </a:lnTo>
                      <a:lnTo>
                        <a:pt x="126" y="59"/>
                      </a:lnTo>
                      <a:lnTo>
                        <a:pt x="128" y="56"/>
                      </a:lnTo>
                      <a:lnTo>
                        <a:pt x="128" y="53"/>
                      </a:lnTo>
                      <a:lnTo>
                        <a:pt x="127" y="52"/>
                      </a:lnTo>
                      <a:lnTo>
                        <a:pt x="127" y="50"/>
                      </a:lnTo>
                      <a:lnTo>
                        <a:pt x="129" y="51"/>
                      </a:lnTo>
                      <a:lnTo>
                        <a:pt x="132" y="52"/>
                      </a:lnTo>
                      <a:lnTo>
                        <a:pt x="134" y="55"/>
                      </a:lnTo>
                      <a:lnTo>
                        <a:pt x="136" y="57"/>
                      </a:lnTo>
                      <a:lnTo>
                        <a:pt x="137" y="60"/>
                      </a:lnTo>
                      <a:lnTo>
                        <a:pt x="139" y="64"/>
                      </a:lnTo>
                      <a:lnTo>
                        <a:pt x="139" y="68"/>
                      </a:lnTo>
                      <a:lnTo>
                        <a:pt x="139" y="73"/>
                      </a:lnTo>
                      <a:lnTo>
                        <a:pt x="138" y="78"/>
                      </a:lnTo>
                      <a:lnTo>
                        <a:pt x="136" y="85"/>
                      </a:lnTo>
                      <a:lnTo>
                        <a:pt x="133" y="88"/>
                      </a:lnTo>
                      <a:lnTo>
                        <a:pt x="131" y="90"/>
                      </a:lnTo>
                      <a:lnTo>
                        <a:pt x="129" y="91"/>
                      </a:lnTo>
                      <a:lnTo>
                        <a:pt x="126" y="92"/>
                      </a:lnTo>
                      <a:lnTo>
                        <a:pt x="122" y="94"/>
                      </a:lnTo>
                      <a:lnTo>
                        <a:pt x="117" y="97"/>
                      </a:lnTo>
                      <a:lnTo>
                        <a:pt x="114" y="99"/>
                      </a:lnTo>
                      <a:lnTo>
                        <a:pt x="111" y="101"/>
                      </a:lnTo>
                      <a:lnTo>
                        <a:pt x="109" y="102"/>
                      </a:lnTo>
                      <a:lnTo>
                        <a:pt x="107" y="106"/>
                      </a:lnTo>
                      <a:lnTo>
                        <a:pt x="105" y="110"/>
                      </a:lnTo>
                      <a:lnTo>
                        <a:pt x="103" y="113"/>
                      </a:lnTo>
                      <a:lnTo>
                        <a:pt x="102" y="118"/>
                      </a:lnTo>
                      <a:lnTo>
                        <a:pt x="101" y="123"/>
                      </a:lnTo>
                      <a:lnTo>
                        <a:pt x="99" y="127"/>
                      </a:lnTo>
                      <a:lnTo>
                        <a:pt x="97" y="131"/>
                      </a:lnTo>
                      <a:lnTo>
                        <a:pt x="94" y="133"/>
                      </a:lnTo>
                      <a:lnTo>
                        <a:pt x="92" y="134"/>
                      </a:lnTo>
                      <a:lnTo>
                        <a:pt x="89" y="136"/>
                      </a:lnTo>
                      <a:lnTo>
                        <a:pt x="84" y="138"/>
                      </a:lnTo>
                      <a:lnTo>
                        <a:pt x="79" y="138"/>
                      </a:lnTo>
                      <a:lnTo>
                        <a:pt x="74" y="139"/>
                      </a:lnTo>
                      <a:lnTo>
                        <a:pt x="66" y="140"/>
                      </a:lnTo>
                      <a:lnTo>
                        <a:pt x="62" y="140"/>
                      </a:lnTo>
                      <a:lnTo>
                        <a:pt x="54" y="140"/>
                      </a:lnTo>
                      <a:lnTo>
                        <a:pt x="45" y="140"/>
                      </a:lnTo>
                      <a:lnTo>
                        <a:pt x="37" y="138"/>
                      </a:lnTo>
                      <a:lnTo>
                        <a:pt x="28" y="136"/>
                      </a:lnTo>
                      <a:lnTo>
                        <a:pt x="22" y="134"/>
                      </a:lnTo>
                      <a:lnTo>
                        <a:pt x="16" y="131"/>
                      </a:lnTo>
                      <a:lnTo>
                        <a:pt x="12" y="128"/>
                      </a:lnTo>
                      <a:lnTo>
                        <a:pt x="10" y="126"/>
                      </a:lnTo>
                      <a:lnTo>
                        <a:pt x="8" y="122"/>
                      </a:lnTo>
                      <a:lnTo>
                        <a:pt x="6" y="117"/>
                      </a:lnTo>
                      <a:lnTo>
                        <a:pt x="4" y="110"/>
                      </a:lnTo>
                      <a:lnTo>
                        <a:pt x="4" y="105"/>
                      </a:lnTo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9" name="Freeform 362"/>
                <p:cNvSpPr>
                  <a:spLocks/>
                </p:cNvSpPr>
                <p:nvPr/>
              </p:nvSpPr>
              <p:spPr bwMode="auto">
                <a:xfrm>
                  <a:off x="2224" y="2364"/>
                  <a:ext cx="98" cy="115"/>
                </a:xfrm>
                <a:custGeom>
                  <a:avLst/>
                  <a:gdLst>
                    <a:gd name="T0" fmla="*/ 1 w 98"/>
                    <a:gd name="T1" fmla="*/ 71 h 115"/>
                    <a:gd name="T2" fmla="*/ 0 w 98"/>
                    <a:gd name="T3" fmla="*/ 53 h 115"/>
                    <a:gd name="T4" fmla="*/ 3 w 98"/>
                    <a:gd name="T5" fmla="*/ 41 h 115"/>
                    <a:gd name="T6" fmla="*/ 9 w 98"/>
                    <a:gd name="T7" fmla="*/ 33 h 115"/>
                    <a:gd name="T8" fmla="*/ 19 w 98"/>
                    <a:gd name="T9" fmla="*/ 25 h 115"/>
                    <a:gd name="T10" fmla="*/ 27 w 98"/>
                    <a:gd name="T11" fmla="*/ 21 h 115"/>
                    <a:gd name="T12" fmla="*/ 32 w 98"/>
                    <a:gd name="T13" fmla="*/ 16 h 115"/>
                    <a:gd name="T14" fmla="*/ 33 w 98"/>
                    <a:gd name="T15" fmla="*/ 8 h 115"/>
                    <a:gd name="T16" fmla="*/ 35 w 98"/>
                    <a:gd name="T17" fmla="*/ 4 h 115"/>
                    <a:gd name="T18" fmla="*/ 39 w 98"/>
                    <a:gd name="T19" fmla="*/ 13 h 115"/>
                    <a:gd name="T20" fmla="*/ 40 w 98"/>
                    <a:gd name="T21" fmla="*/ 18 h 115"/>
                    <a:gd name="T22" fmla="*/ 46 w 98"/>
                    <a:gd name="T23" fmla="*/ 15 h 115"/>
                    <a:gd name="T24" fmla="*/ 48 w 98"/>
                    <a:gd name="T25" fmla="*/ 6 h 115"/>
                    <a:gd name="T26" fmla="*/ 49 w 98"/>
                    <a:gd name="T27" fmla="*/ 0 h 115"/>
                    <a:gd name="T28" fmla="*/ 54 w 98"/>
                    <a:gd name="T29" fmla="*/ 7 h 115"/>
                    <a:gd name="T30" fmla="*/ 56 w 98"/>
                    <a:gd name="T31" fmla="*/ 19 h 115"/>
                    <a:gd name="T32" fmla="*/ 54 w 98"/>
                    <a:gd name="T33" fmla="*/ 29 h 115"/>
                    <a:gd name="T34" fmla="*/ 61 w 98"/>
                    <a:gd name="T35" fmla="*/ 21 h 115"/>
                    <a:gd name="T36" fmla="*/ 71 w 98"/>
                    <a:gd name="T37" fmla="*/ 18 h 115"/>
                    <a:gd name="T38" fmla="*/ 78 w 98"/>
                    <a:gd name="T39" fmla="*/ 20 h 115"/>
                    <a:gd name="T40" fmla="*/ 81 w 98"/>
                    <a:gd name="T41" fmla="*/ 26 h 115"/>
                    <a:gd name="T42" fmla="*/ 74 w 98"/>
                    <a:gd name="T43" fmla="*/ 28 h 115"/>
                    <a:gd name="T44" fmla="*/ 70 w 98"/>
                    <a:gd name="T45" fmla="*/ 37 h 115"/>
                    <a:gd name="T46" fmla="*/ 74 w 98"/>
                    <a:gd name="T47" fmla="*/ 45 h 115"/>
                    <a:gd name="T48" fmla="*/ 82 w 98"/>
                    <a:gd name="T49" fmla="*/ 49 h 115"/>
                    <a:gd name="T50" fmla="*/ 88 w 98"/>
                    <a:gd name="T51" fmla="*/ 48 h 115"/>
                    <a:gd name="T52" fmla="*/ 89 w 98"/>
                    <a:gd name="T53" fmla="*/ 42 h 115"/>
                    <a:gd name="T54" fmla="*/ 92 w 98"/>
                    <a:gd name="T55" fmla="*/ 42 h 115"/>
                    <a:gd name="T56" fmla="*/ 95 w 98"/>
                    <a:gd name="T57" fmla="*/ 48 h 115"/>
                    <a:gd name="T58" fmla="*/ 96 w 98"/>
                    <a:gd name="T59" fmla="*/ 59 h 115"/>
                    <a:gd name="T60" fmla="*/ 93 w 98"/>
                    <a:gd name="T61" fmla="*/ 71 h 115"/>
                    <a:gd name="T62" fmla="*/ 88 w 98"/>
                    <a:gd name="T63" fmla="*/ 75 h 115"/>
                    <a:gd name="T64" fmla="*/ 79 w 98"/>
                    <a:gd name="T65" fmla="*/ 80 h 115"/>
                    <a:gd name="T66" fmla="*/ 74 w 98"/>
                    <a:gd name="T67" fmla="*/ 86 h 115"/>
                    <a:gd name="T68" fmla="*/ 71 w 98"/>
                    <a:gd name="T69" fmla="*/ 95 h 115"/>
                    <a:gd name="T70" fmla="*/ 67 w 98"/>
                    <a:gd name="T71" fmla="*/ 106 h 115"/>
                    <a:gd name="T72" fmla="*/ 61 w 98"/>
                    <a:gd name="T73" fmla="*/ 110 h 115"/>
                    <a:gd name="T74" fmla="*/ 51 w 98"/>
                    <a:gd name="T75" fmla="*/ 113 h 115"/>
                    <a:gd name="T76" fmla="*/ 38 w 98"/>
                    <a:gd name="T77" fmla="*/ 114 h 115"/>
                    <a:gd name="T78" fmla="*/ 19 w 98"/>
                    <a:gd name="T79" fmla="*/ 110 h 115"/>
                    <a:gd name="T80" fmla="*/ 8 w 98"/>
                    <a:gd name="T81" fmla="*/ 104 h 115"/>
                    <a:gd name="T82" fmla="*/ 4 w 98"/>
                    <a:gd name="T83" fmla="*/ 95 h 1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8"/>
                    <a:gd name="T127" fmla="*/ 0 h 115"/>
                    <a:gd name="T128" fmla="*/ 98 w 98"/>
                    <a:gd name="T129" fmla="*/ 115 h 11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8" h="115">
                      <a:moveTo>
                        <a:pt x="2" y="85"/>
                      </a:moveTo>
                      <a:lnTo>
                        <a:pt x="1" y="77"/>
                      </a:lnTo>
                      <a:lnTo>
                        <a:pt x="1" y="71"/>
                      </a:lnTo>
                      <a:lnTo>
                        <a:pt x="0" y="64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2" y="44"/>
                      </a:lnTo>
                      <a:lnTo>
                        <a:pt x="3" y="41"/>
                      </a:lnTo>
                      <a:lnTo>
                        <a:pt x="5" y="38"/>
                      </a:lnTo>
                      <a:lnTo>
                        <a:pt x="7" y="35"/>
                      </a:lnTo>
                      <a:lnTo>
                        <a:pt x="9" y="33"/>
                      </a:lnTo>
                      <a:lnTo>
                        <a:pt x="12" y="29"/>
                      </a:lnTo>
                      <a:lnTo>
                        <a:pt x="16" y="27"/>
                      </a:lnTo>
                      <a:lnTo>
                        <a:pt x="19" y="25"/>
                      </a:lnTo>
                      <a:lnTo>
                        <a:pt x="21" y="24"/>
                      </a:lnTo>
                      <a:lnTo>
                        <a:pt x="25" y="22"/>
                      </a:lnTo>
                      <a:lnTo>
                        <a:pt x="27" y="21"/>
                      </a:lnTo>
                      <a:lnTo>
                        <a:pt x="30" y="19"/>
                      </a:lnTo>
                      <a:lnTo>
                        <a:pt x="31" y="17"/>
                      </a:lnTo>
                      <a:lnTo>
                        <a:pt x="32" y="16"/>
                      </a:lnTo>
                      <a:lnTo>
                        <a:pt x="33" y="14"/>
                      </a:lnTo>
                      <a:lnTo>
                        <a:pt x="33" y="11"/>
                      </a:lnTo>
                      <a:lnTo>
                        <a:pt x="33" y="8"/>
                      </a:lnTo>
                      <a:lnTo>
                        <a:pt x="32" y="5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8" y="10"/>
                      </a:lnTo>
                      <a:lnTo>
                        <a:pt x="39" y="13"/>
                      </a:lnTo>
                      <a:lnTo>
                        <a:pt x="38" y="15"/>
                      </a:lnTo>
                      <a:lnTo>
                        <a:pt x="38" y="18"/>
                      </a:lnTo>
                      <a:lnTo>
                        <a:pt x="40" y="18"/>
                      </a:lnTo>
                      <a:lnTo>
                        <a:pt x="43" y="18"/>
                      </a:lnTo>
                      <a:lnTo>
                        <a:pt x="44" y="16"/>
                      </a:lnTo>
                      <a:lnTo>
                        <a:pt x="46" y="15"/>
                      </a:lnTo>
                      <a:lnTo>
                        <a:pt x="48" y="13"/>
                      </a:lnTo>
                      <a:lnTo>
                        <a:pt x="48" y="10"/>
                      </a:lnTo>
                      <a:lnTo>
                        <a:pt x="48" y="6"/>
                      </a:lnTo>
                      <a:lnTo>
                        <a:pt x="48" y="3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2"/>
                      </a:lnTo>
                      <a:lnTo>
                        <a:pt x="53" y="4"/>
                      </a:lnTo>
                      <a:lnTo>
                        <a:pt x="54" y="7"/>
                      </a:lnTo>
                      <a:lnTo>
                        <a:pt x="55" y="11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6" y="23"/>
                      </a:lnTo>
                      <a:lnTo>
                        <a:pt x="55" y="26"/>
                      </a:lnTo>
                      <a:lnTo>
                        <a:pt x="54" y="29"/>
                      </a:lnTo>
                      <a:lnTo>
                        <a:pt x="57" y="26"/>
                      </a:lnTo>
                      <a:lnTo>
                        <a:pt x="59" y="23"/>
                      </a:lnTo>
                      <a:lnTo>
                        <a:pt x="61" y="21"/>
                      </a:lnTo>
                      <a:lnTo>
                        <a:pt x="64" y="20"/>
                      </a:lnTo>
                      <a:lnTo>
                        <a:pt x="67" y="19"/>
                      </a:lnTo>
                      <a:lnTo>
                        <a:pt x="71" y="18"/>
                      </a:lnTo>
                      <a:lnTo>
                        <a:pt x="74" y="19"/>
                      </a:lnTo>
                      <a:lnTo>
                        <a:pt x="76" y="19"/>
                      </a:lnTo>
                      <a:lnTo>
                        <a:pt x="78" y="20"/>
                      </a:lnTo>
                      <a:lnTo>
                        <a:pt x="81" y="22"/>
                      </a:lnTo>
                      <a:lnTo>
                        <a:pt x="84" y="26"/>
                      </a:lnTo>
                      <a:lnTo>
                        <a:pt x="81" y="26"/>
                      </a:lnTo>
                      <a:lnTo>
                        <a:pt x="78" y="26"/>
                      </a:lnTo>
                      <a:lnTo>
                        <a:pt x="76" y="27"/>
                      </a:lnTo>
                      <a:lnTo>
                        <a:pt x="74" y="28"/>
                      </a:lnTo>
                      <a:lnTo>
                        <a:pt x="71" y="31"/>
                      </a:lnTo>
                      <a:lnTo>
                        <a:pt x="70" y="34"/>
                      </a:lnTo>
                      <a:lnTo>
                        <a:pt x="70" y="37"/>
                      </a:lnTo>
                      <a:lnTo>
                        <a:pt x="70" y="40"/>
                      </a:lnTo>
                      <a:lnTo>
                        <a:pt x="72" y="42"/>
                      </a:lnTo>
                      <a:lnTo>
                        <a:pt x="74" y="45"/>
                      </a:lnTo>
                      <a:lnTo>
                        <a:pt x="77" y="47"/>
                      </a:lnTo>
                      <a:lnTo>
                        <a:pt x="80" y="48"/>
                      </a:lnTo>
                      <a:lnTo>
                        <a:pt x="82" y="49"/>
                      </a:lnTo>
                      <a:lnTo>
                        <a:pt x="84" y="49"/>
                      </a:lnTo>
                      <a:lnTo>
                        <a:pt x="87" y="49"/>
                      </a:lnTo>
                      <a:lnTo>
                        <a:pt x="88" y="48"/>
                      </a:lnTo>
                      <a:lnTo>
                        <a:pt x="89" y="46"/>
                      </a:lnTo>
                      <a:lnTo>
                        <a:pt x="89" y="43"/>
                      </a:lnTo>
                      <a:lnTo>
                        <a:pt x="89" y="42"/>
                      </a:lnTo>
                      <a:lnTo>
                        <a:pt x="89" y="40"/>
                      </a:lnTo>
                      <a:lnTo>
                        <a:pt x="90" y="41"/>
                      </a:lnTo>
                      <a:lnTo>
                        <a:pt x="92" y="42"/>
                      </a:lnTo>
                      <a:lnTo>
                        <a:pt x="93" y="44"/>
                      </a:lnTo>
                      <a:lnTo>
                        <a:pt x="94" y="46"/>
                      </a:lnTo>
                      <a:lnTo>
                        <a:pt x="95" y="48"/>
                      </a:lnTo>
                      <a:lnTo>
                        <a:pt x="96" y="52"/>
                      </a:lnTo>
                      <a:lnTo>
                        <a:pt x="97" y="56"/>
                      </a:lnTo>
                      <a:lnTo>
                        <a:pt x="96" y="59"/>
                      </a:lnTo>
                      <a:lnTo>
                        <a:pt x="96" y="63"/>
                      </a:lnTo>
                      <a:lnTo>
                        <a:pt x="95" y="69"/>
                      </a:lnTo>
                      <a:lnTo>
                        <a:pt x="93" y="71"/>
                      </a:lnTo>
                      <a:lnTo>
                        <a:pt x="92" y="73"/>
                      </a:lnTo>
                      <a:lnTo>
                        <a:pt x="90" y="74"/>
                      </a:lnTo>
                      <a:lnTo>
                        <a:pt x="88" y="75"/>
                      </a:lnTo>
                      <a:lnTo>
                        <a:pt x="85" y="77"/>
                      </a:lnTo>
                      <a:lnTo>
                        <a:pt x="81" y="79"/>
                      </a:lnTo>
                      <a:lnTo>
                        <a:pt x="79" y="80"/>
                      </a:lnTo>
                      <a:lnTo>
                        <a:pt x="77" y="82"/>
                      </a:lnTo>
                      <a:lnTo>
                        <a:pt x="76" y="83"/>
                      </a:lnTo>
                      <a:lnTo>
                        <a:pt x="74" y="86"/>
                      </a:lnTo>
                      <a:lnTo>
                        <a:pt x="73" y="89"/>
                      </a:lnTo>
                      <a:lnTo>
                        <a:pt x="72" y="92"/>
                      </a:lnTo>
                      <a:lnTo>
                        <a:pt x="71" y="95"/>
                      </a:lnTo>
                      <a:lnTo>
                        <a:pt x="70" y="100"/>
                      </a:lnTo>
                      <a:lnTo>
                        <a:pt x="69" y="103"/>
                      </a:lnTo>
                      <a:lnTo>
                        <a:pt x="67" y="106"/>
                      </a:lnTo>
                      <a:lnTo>
                        <a:pt x="66" y="108"/>
                      </a:lnTo>
                      <a:lnTo>
                        <a:pt x="64" y="109"/>
                      </a:lnTo>
                      <a:lnTo>
                        <a:pt x="61" y="110"/>
                      </a:lnTo>
                      <a:lnTo>
                        <a:pt x="58" y="112"/>
                      </a:lnTo>
                      <a:lnTo>
                        <a:pt x="55" y="112"/>
                      </a:lnTo>
                      <a:lnTo>
                        <a:pt x="51" y="113"/>
                      </a:lnTo>
                      <a:lnTo>
                        <a:pt x="46" y="113"/>
                      </a:lnTo>
                      <a:lnTo>
                        <a:pt x="43" y="113"/>
                      </a:lnTo>
                      <a:lnTo>
                        <a:pt x="38" y="114"/>
                      </a:lnTo>
                      <a:lnTo>
                        <a:pt x="31" y="113"/>
                      </a:lnTo>
                      <a:lnTo>
                        <a:pt x="25" y="112"/>
                      </a:lnTo>
                      <a:lnTo>
                        <a:pt x="19" y="110"/>
                      </a:lnTo>
                      <a:lnTo>
                        <a:pt x="15" y="108"/>
                      </a:lnTo>
                      <a:lnTo>
                        <a:pt x="11" y="106"/>
                      </a:lnTo>
                      <a:lnTo>
                        <a:pt x="8" y="104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4" y="95"/>
                      </a:lnTo>
                      <a:lnTo>
                        <a:pt x="3" y="90"/>
                      </a:lnTo>
                      <a:lnTo>
                        <a:pt x="2" y="8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0" name="Freeform 363"/>
                <p:cNvSpPr>
                  <a:spLocks/>
                </p:cNvSpPr>
                <p:nvPr/>
              </p:nvSpPr>
              <p:spPr bwMode="auto">
                <a:xfrm>
                  <a:off x="2243" y="2409"/>
                  <a:ext cx="53" cy="63"/>
                </a:xfrm>
                <a:custGeom>
                  <a:avLst/>
                  <a:gdLst>
                    <a:gd name="T0" fmla="*/ 0 w 53"/>
                    <a:gd name="T1" fmla="*/ 38 h 63"/>
                    <a:gd name="T2" fmla="*/ 0 w 53"/>
                    <a:gd name="T3" fmla="*/ 28 h 63"/>
                    <a:gd name="T4" fmla="*/ 1 w 53"/>
                    <a:gd name="T5" fmla="*/ 22 h 63"/>
                    <a:gd name="T6" fmla="*/ 4 w 53"/>
                    <a:gd name="T7" fmla="*/ 17 h 63"/>
                    <a:gd name="T8" fmla="*/ 10 w 53"/>
                    <a:gd name="T9" fmla="*/ 13 h 63"/>
                    <a:gd name="T10" fmla="*/ 14 w 53"/>
                    <a:gd name="T11" fmla="*/ 11 h 63"/>
                    <a:gd name="T12" fmla="*/ 17 w 53"/>
                    <a:gd name="T13" fmla="*/ 8 h 63"/>
                    <a:gd name="T14" fmla="*/ 18 w 53"/>
                    <a:gd name="T15" fmla="*/ 4 h 63"/>
                    <a:gd name="T16" fmla="*/ 19 w 53"/>
                    <a:gd name="T17" fmla="*/ 2 h 63"/>
                    <a:gd name="T18" fmla="*/ 21 w 53"/>
                    <a:gd name="T19" fmla="*/ 6 h 63"/>
                    <a:gd name="T20" fmla="*/ 21 w 53"/>
                    <a:gd name="T21" fmla="*/ 10 h 63"/>
                    <a:gd name="T22" fmla="*/ 25 w 53"/>
                    <a:gd name="T23" fmla="*/ 8 h 63"/>
                    <a:gd name="T24" fmla="*/ 26 w 53"/>
                    <a:gd name="T25" fmla="*/ 3 h 63"/>
                    <a:gd name="T26" fmla="*/ 26 w 53"/>
                    <a:gd name="T27" fmla="*/ 0 h 63"/>
                    <a:gd name="T28" fmla="*/ 29 w 53"/>
                    <a:gd name="T29" fmla="*/ 3 h 63"/>
                    <a:gd name="T30" fmla="*/ 30 w 53"/>
                    <a:gd name="T31" fmla="*/ 10 h 63"/>
                    <a:gd name="T32" fmla="*/ 29 w 53"/>
                    <a:gd name="T33" fmla="*/ 15 h 63"/>
                    <a:gd name="T34" fmla="*/ 33 w 53"/>
                    <a:gd name="T35" fmla="*/ 11 h 63"/>
                    <a:gd name="T36" fmla="*/ 38 w 53"/>
                    <a:gd name="T37" fmla="*/ 10 h 63"/>
                    <a:gd name="T38" fmla="*/ 43 w 53"/>
                    <a:gd name="T39" fmla="*/ 11 h 63"/>
                    <a:gd name="T40" fmla="*/ 44 w 53"/>
                    <a:gd name="T41" fmla="*/ 14 h 63"/>
                    <a:gd name="T42" fmla="*/ 40 w 53"/>
                    <a:gd name="T43" fmla="*/ 15 h 63"/>
                    <a:gd name="T44" fmla="*/ 38 w 53"/>
                    <a:gd name="T45" fmla="*/ 20 h 63"/>
                    <a:gd name="T46" fmla="*/ 40 w 53"/>
                    <a:gd name="T47" fmla="*/ 24 h 63"/>
                    <a:gd name="T48" fmla="*/ 44 w 53"/>
                    <a:gd name="T49" fmla="*/ 26 h 63"/>
                    <a:gd name="T50" fmla="*/ 47 w 53"/>
                    <a:gd name="T51" fmla="*/ 26 h 63"/>
                    <a:gd name="T52" fmla="*/ 48 w 53"/>
                    <a:gd name="T53" fmla="*/ 23 h 63"/>
                    <a:gd name="T54" fmla="*/ 50 w 53"/>
                    <a:gd name="T55" fmla="*/ 23 h 63"/>
                    <a:gd name="T56" fmla="*/ 52 w 53"/>
                    <a:gd name="T57" fmla="*/ 26 h 63"/>
                    <a:gd name="T58" fmla="*/ 52 w 53"/>
                    <a:gd name="T59" fmla="*/ 32 h 63"/>
                    <a:gd name="T60" fmla="*/ 50 w 53"/>
                    <a:gd name="T61" fmla="*/ 39 h 63"/>
                    <a:gd name="T62" fmla="*/ 47 w 53"/>
                    <a:gd name="T63" fmla="*/ 41 h 63"/>
                    <a:gd name="T64" fmla="*/ 43 w 53"/>
                    <a:gd name="T65" fmla="*/ 43 h 63"/>
                    <a:gd name="T66" fmla="*/ 40 w 53"/>
                    <a:gd name="T67" fmla="*/ 47 h 63"/>
                    <a:gd name="T68" fmla="*/ 38 w 53"/>
                    <a:gd name="T69" fmla="*/ 52 h 63"/>
                    <a:gd name="T70" fmla="*/ 36 w 53"/>
                    <a:gd name="T71" fmla="*/ 58 h 63"/>
                    <a:gd name="T72" fmla="*/ 33 w 53"/>
                    <a:gd name="T73" fmla="*/ 60 h 63"/>
                    <a:gd name="T74" fmla="*/ 28 w 53"/>
                    <a:gd name="T75" fmla="*/ 61 h 63"/>
                    <a:gd name="T76" fmla="*/ 20 w 53"/>
                    <a:gd name="T77" fmla="*/ 62 h 63"/>
                    <a:gd name="T78" fmla="*/ 10 w 53"/>
                    <a:gd name="T79" fmla="*/ 60 h 63"/>
                    <a:gd name="T80" fmla="*/ 4 w 53"/>
                    <a:gd name="T81" fmla="*/ 57 h 63"/>
                    <a:gd name="T82" fmla="*/ 2 w 53"/>
                    <a:gd name="T83" fmla="*/ 52 h 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"/>
                    <a:gd name="T127" fmla="*/ 0 h 63"/>
                    <a:gd name="T128" fmla="*/ 53 w 53"/>
                    <a:gd name="T129" fmla="*/ 63 h 6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" h="63">
                      <a:moveTo>
                        <a:pt x="1" y="46"/>
                      </a:move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7"/>
                      </a:lnTo>
                      <a:lnTo>
                        <a:pt x="6" y="16"/>
                      </a:lnTo>
                      <a:lnTo>
                        <a:pt x="8" y="14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1" y="5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9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6" y="5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5"/>
                      </a:lnTo>
                      <a:lnTo>
                        <a:pt x="31" y="14"/>
                      </a:lnTo>
                      <a:lnTo>
                        <a:pt x="32" y="12"/>
                      </a:lnTo>
                      <a:lnTo>
                        <a:pt x="33" y="11"/>
                      </a:lnTo>
                      <a:lnTo>
                        <a:pt x="35" y="10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5"/>
                      </a:lnTo>
                      <a:lnTo>
                        <a:pt x="39" y="16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39" y="23"/>
                      </a:lnTo>
                      <a:lnTo>
                        <a:pt x="40" y="24"/>
                      </a:lnTo>
                      <a:lnTo>
                        <a:pt x="42" y="25"/>
                      </a:lnTo>
                      <a:lnTo>
                        <a:pt x="43" y="26"/>
                      </a:lnTo>
                      <a:lnTo>
                        <a:pt x="44" y="26"/>
                      </a:lnTo>
                      <a:lnTo>
                        <a:pt x="45" y="27"/>
                      </a:lnTo>
                      <a:lnTo>
                        <a:pt x="47" y="26"/>
                      </a:lnTo>
                      <a:lnTo>
                        <a:pt x="48" y="25"/>
                      </a:lnTo>
                      <a:lnTo>
                        <a:pt x="48" y="23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5"/>
                      </a:lnTo>
                      <a:lnTo>
                        <a:pt x="52" y="26"/>
                      </a:lnTo>
                      <a:lnTo>
                        <a:pt x="52" y="28"/>
                      </a:lnTo>
                      <a:lnTo>
                        <a:pt x="52" y="30"/>
                      </a:lnTo>
                      <a:lnTo>
                        <a:pt x="52" y="32"/>
                      </a:lnTo>
                      <a:lnTo>
                        <a:pt x="52" y="34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9" y="40"/>
                      </a:lnTo>
                      <a:lnTo>
                        <a:pt x="47" y="41"/>
                      </a:lnTo>
                      <a:lnTo>
                        <a:pt x="46" y="42"/>
                      </a:lnTo>
                      <a:lnTo>
                        <a:pt x="44" y="43"/>
                      </a:lnTo>
                      <a:lnTo>
                        <a:pt x="43" y="43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0" y="47"/>
                      </a:lnTo>
                      <a:lnTo>
                        <a:pt x="39" y="48"/>
                      </a:lnTo>
                      <a:lnTo>
                        <a:pt x="39" y="50"/>
                      </a:lnTo>
                      <a:lnTo>
                        <a:pt x="38" y="52"/>
                      </a:lnTo>
                      <a:lnTo>
                        <a:pt x="38" y="54"/>
                      </a:lnTo>
                      <a:lnTo>
                        <a:pt x="37" y="56"/>
                      </a:lnTo>
                      <a:lnTo>
                        <a:pt x="36" y="58"/>
                      </a:lnTo>
                      <a:lnTo>
                        <a:pt x="35" y="59"/>
                      </a:lnTo>
                      <a:lnTo>
                        <a:pt x="34" y="59"/>
                      </a:lnTo>
                      <a:lnTo>
                        <a:pt x="33" y="60"/>
                      </a:lnTo>
                      <a:lnTo>
                        <a:pt x="31" y="60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5" y="62"/>
                      </a:lnTo>
                      <a:lnTo>
                        <a:pt x="23" y="62"/>
                      </a:lnTo>
                      <a:lnTo>
                        <a:pt x="20" y="62"/>
                      </a:lnTo>
                      <a:lnTo>
                        <a:pt x="17" y="62"/>
                      </a:lnTo>
                      <a:lnTo>
                        <a:pt x="13" y="61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8"/>
                      </a:lnTo>
                      <a:lnTo>
                        <a:pt x="4" y="57"/>
                      </a:lnTo>
                      <a:lnTo>
                        <a:pt x="3" y="55"/>
                      </a:lnTo>
                      <a:lnTo>
                        <a:pt x="2" y="54"/>
                      </a:lnTo>
                      <a:lnTo>
                        <a:pt x="2" y="52"/>
                      </a:lnTo>
                      <a:lnTo>
                        <a:pt x="1" y="48"/>
                      </a:lnTo>
                      <a:lnTo>
                        <a:pt x="1" y="46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1" name="Freeform 364"/>
                <p:cNvSpPr>
                  <a:spLocks/>
                </p:cNvSpPr>
                <p:nvPr/>
              </p:nvSpPr>
              <p:spPr bwMode="auto">
                <a:xfrm>
                  <a:off x="2252" y="2427"/>
                  <a:ext cx="35" cy="43"/>
                </a:xfrm>
                <a:custGeom>
                  <a:avLst/>
                  <a:gdLst>
                    <a:gd name="T0" fmla="*/ 0 w 35"/>
                    <a:gd name="T1" fmla="*/ 26 h 43"/>
                    <a:gd name="T2" fmla="*/ 0 w 35"/>
                    <a:gd name="T3" fmla="*/ 20 h 43"/>
                    <a:gd name="T4" fmla="*/ 1 w 35"/>
                    <a:gd name="T5" fmla="*/ 15 h 43"/>
                    <a:gd name="T6" fmla="*/ 3 w 35"/>
                    <a:gd name="T7" fmla="*/ 12 h 43"/>
                    <a:gd name="T8" fmla="*/ 6 w 35"/>
                    <a:gd name="T9" fmla="*/ 9 h 43"/>
                    <a:gd name="T10" fmla="*/ 9 w 35"/>
                    <a:gd name="T11" fmla="*/ 8 h 43"/>
                    <a:gd name="T12" fmla="*/ 11 w 35"/>
                    <a:gd name="T13" fmla="*/ 6 h 43"/>
                    <a:gd name="T14" fmla="*/ 12 w 35"/>
                    <a:gd name="T15" fmla="*/ 3 h 43"/>
                    <a:gd name="T16" fmla="*/ 12 w 35"/>
                    <a:gd name="T17" fmla="*/ 2 h 43"/>
                    <a:gd name="T18" fmla="*/ 14 w 35"/>
                    <a:gd name="T19" fmla="*/ 5 h 43"/>
                    <a:gd name="T20" fmla="*/ 14 w 35"/>
                    <a:gd name="T21" fmla="*/ 7 h 43"/>
                    <a:gd name="T22" fmla="*/ 16 w 35"/>
                    <a:gd name="T23" fmla="*/ 5 h 43"/>
                    <a:gd name="T24" fmla="*/ 17 w 35"/>
                    <a:gd name="T25" fmla="*/ 2 h 43"/>
                    <a:gd name="T26" fmla="*/ 17 w 35"/>
                    <a:gd name="T27" fmla="*/ 0 h 43"/>
                    <a:gd name="T28" fmla="*/ 19 w 35"/>
                    <a:gd name="T29" fmla="*/ 2 h 43"/>
                    <a:gd name="T30" fmla="*/ 20 w 35"/>
                    <a:gd name="T31" fmla="*/ 7 h 43"/>
                    <a:gd name="T32" fmla="*/ 19 w 35"/>
                    <a:gd name="T33" fmla="*/ 11 h 43"/>
                    <a:gd name="T34" fmla="*/ 22 w 35"/>
                    <a:gd name="T35" fmla="*/ 8 h 43"/>
                    <a:gd name="T36" fmla="*/ 25 w 35"/>
                    <a:gd name="T37" fmla="*/ 7 h 43"/>
                    <a:gd name="T38" fmla="*/ 28 w 35"/>
                    <a:gd name="T39" fmla="*/ 7 h 43"/>
                    <a:gd name="T40" fmla="*/ 28 w 35"/>
                    <a:gd name="T41" fmla="*/ 10 h 43"/>
                    <a:gd name="T42" fmla="*/ 26 w 35"/>
                    <a:gd name="T43" fmla="*/ 11 h 43"/>
                    <a:gd name="T44" fmla="*/ 25 w 35"/>
                    <a:gd name="T45" fmla="*/ 14 h 43"/>
                    <a:gd name="T46" fmla="*/ 26 w 35"/>
                    <a:gd name="T47" fmla="*/ 17 h 43"/>
                    <a:gd name="T48" fmla="*/ 29 w 35"/>
                    <a:gd name="T49" fmla="*/ 18 h 43"/>
                    <a:gd name="T50" fmla="*/ 31 w 35"/>
                    <a:gd name="T51" fmla="*/ 18 h 43"/>
                    <a:gd name="T52" fmla="*/ 31 w 35"/>
                    <a:gd name="T53" fmla="*/ 15 h 43"/>
                    <a:gd name="T54" fmla="*/ 32 w 35"/>
                    <a:gd name="T55" fmla="*/ 16 h 43"/>
                    <a:gd name="T56" fmla="*/ 34 w 35"/>
                    <a:gd name="T57" fmla="*/ 18 h 43"/>
                    <a:gd name="T58" fmla="*/ 34 w 35"/>
                    <a:gd name="T59" fmla="*/ 22 h 43"/>
                    <a:gd name="T60" fmla="*/ 33 w 35"/>
                    <a:gd name="T61" fmla="*/ 27 h 43"/>
                    <a:gd name="T62" fmla="*/ 31 w 35"/>
                    <a:gd name="T63" fmla="*/ 28 h 43"/>
                    <a:gd name="T64" fmla="*/ 28 w 35"/>
                    <a:gd name="T65" fmla="*/ 30 h 43"/>
                    <a:gd name="T66" fmla="*/ 26 w 35"/>
                    <a:gd name="T67" fmla="*/ 32 h 43"/>
                    <a:gd name="T68" fmla="*/ 25 w 35"/>
                    <a:gd name="T69" fmla="*/ 35 h 43"/>
                    <a:gd name="T70" fmla="*/ 24 w 35"/>
                    <a:gd name="T71" fmla="*/ 40 h 43"/>
                    <a:gd name="T72" fmla="*/ 22 w 35"/>
                    <a:gd name="T73" fmla="*/ 41 h 43"/>
                    <a:gd name="T74" fmla="*/ 18 w 35"/>
                    <a:gd name="T75" fmla="*/ 42 h 43"/>
                    <a:gd name="T76" fmla="*/ 13 w 35"/>
                    <a:gd name="T77" fmla="*/ 42 h 43"/>
                    <a:gd name="T78" fmla="*/ 7 w 35"/>
                    <a:gd name="T79" fmla="*/ 41 h 43"/>
                    <a:gd name="T80" fmla="*/ 3 w 35"/>
                    <a:gd name="T81" fmla="*/ 39 h 43"/>
                    <a:gd name="T82" fmla="*/ 1 w 35"/>
                    <a:gd name="T83" fmla="*/ 3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"/>
                    <a:gd name="T127" fmla="*/ 0 h 43"/>
                    <a:gd name="T128" fmla="*/ 35 w 35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" h="43">
                      <a:moveTo>
                        <a:pt x="1" y="32"/>
                      </a:move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19" y="10"/>
                      </a:lnTo>
                      <a:lnTo>
                        <a:pt x="19" y="11"/>
                      </a:lnTo>
                      <a:lnTo>
                        <a:pt x="20" y="10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8" y="7"/>
                      </a:lnTo>
                      <a:lnTo>
                        <a:pt x="29" y="8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5"/>
                      </a:lnTo>
                      <a:lnTo>
                        <a:pt x="25" y="16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8" y="18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1" y="18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2" y="16"/>
                      </a:lnTo>
                      <a:lnTo>
                        <a:pt x="33" y="17"/>
                      </a:lnTo>
                      <a:lnTo>
                        <a:pt x="34" y="18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8" y="30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6" y="32"/>
                      </a:lnTo>
                      <a:lnTo>
                        <a:pt x="26" y="33"/>
                      </a:lnTo>
                      <a:lnTo>
                        <a:pt x="25" y="34"/>
                      </a:lnTo>
                      <a:lnTo>
                        <a:pt x="25" y="35"/>
                      </a:lnTo>
                      <a:lnTo>
                        <a:pt x="25" y="37"/>
                      </a:lnTo>
                      <a:lnTo>
                        <a:pt x="24" y="39"/>
                      </a:lnTo>
                      <a:lnTo>
                        <a:pt x="24" y="40"/>
                      </a:lnTo>
                      <a:lnTo>
                        <a:pt x="23" y="40"/>
                      </a:lnTo>
                      <a:lnTo>
                        <a:pt x="22" y="41"/>
                      </a:lnTo>
                      <a:lnTo>
                        <a:pt x="20" y="42"/>
                      </a:lnTo>
                      <a:lnTo>
                        <a:pt x="19" y="42"/>
                      </a:lnTo>
                      <a:lnTo>
                        <a:pt x="18" y="42"/>
                      </a:lnTo>
                      <a:lnTo>
                        <a:pt x="16" y="42"/>
                      </a:lnTo>
                      <a:lnTo>
                        <a:pt x="15" y="42"/>
                      </a:lnTo>
                      <a:lnTo>
                        <a:pt x="13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7" y="41"/>
                      </a:lnTo>
                      <a:lnTo>
                        <a:pt x="5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1" y="37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1" y="32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626" name="Freeform 365"/>
              <p:cNvSpPr>
                <a:spLocks/>
              </p:cNvSpPr>
              <p:nvPr/>
            </p:nvSpPr>
            <p:spPr bwMode="auto">
              <a:xfrm>
                <a:off x="2034" y="2350"/>
                <a:ext cx="17" cy="36"/>
              </a:xfrm>
              <a:custGeom>
                <a:avLst/>
                <a:gdLst>
                  <a:gd name="T0" fmla="*/ 2 w 17"/>
                  <a:gd name="T1" fmla="*/ 32 h 36"/>
                  <a:gd name="T2" fmla="*/ 0 w 17"/>
                  <a:gd name="T3" fmla="*/ 28 h 36"/>
                  <a:gd name="T4" fmla="*/ 0 w 17"/>
                  <a:gd name="T5" fmla="*/ 25 h 36"/>
                  <a:gd name="T6" fmla="*/ 0 w 17"/>
                  <a:gd name="T7" fmla="*/ 21 h 36"/>
                  <a:gd name="T8" fmla="*/ 0 w 17"/>
                  <a:gd name="T9" fmla="*/ 17 h 36"/>
                  <a:gd name="T10" fmla="*/ 1 w 17"/>
                  <a:gd name="T11" fmla="*/ 15 h 36"/>
                  <a:gd name="T12" fmla="*/ 1 w 17"/>
                  <a:gd name="T13" fmla="*/ 11 h 36"/>
                  <a:gd name="T14" fmla="*/ 1 w 17"/>
                  <a:gd name="T15" fmla="*/ 9 h 36"/>
                  <a:gd name="T16" fmla="*/ 0 w 17"/>
                  <a:gd name="T17" fmla="*/ 7 h 36"/>
                  <a:gd name="T18" fmla="*/ 0 w 17"/>
                  <a:gd name="T19" fmla="*/ 6 h 36"/>
                  <a:gd name="T20" fmla="*/ 1 w 17"/>
                  <a:gd name="T21" fmla="*/ 8 h 36"/>
                  <a:gd name="T22" fmla="*/ 2 w 17"/>
                  <a:gd name="T23" fmla="*/ 8 h 36"/>
                  <a:gd name="T24" fmla="*/ 2 w 17"/>
                  <a:gd name="T25" fmla="*/ 5 h 36"/>
                  <a:gd name="T26" fmla="*/ 1 w 17"/>
                  <a:gd name="T27" fmla="*/ 1 h 36"/>
                  <a:gd name="T28" fmla="*/ 1 w 17"/>
                  <a:gd name="T29" fmla="*/ 0 h 36"/>
                  <a:gd name="T30" fmla="*/ 3 w 17"/>
                  <a:gd name="T31" fmla="*/ 0 h 36"/>
                  <a:gd name="T32" fmla="*/ 5 w 17"/>
                  <a:gd name="T33" fmla="*/ 2 h 36"/>
                  <a:gd name="T34" fmla="*/ 6 w 17"/>
                  <a:gd name="T35" fmla="*/ 6 h 36"/>
                  <a:gd name="T36" fmla="*/ 6 w 17"/>
                  <a:gd name="T37" fmla="*/ 7 h 36"/>
                  <a:gd name="T38" fmla="*/ 9 w 17"/>
                  <a:gd name="T39" fmla="*/ 5 h 36"/>
                  <a:gd name="T40" fmla="*/ 11 w 17"/>
                  <a:gd name="T41" fmla="*/ 3 h 36"/>
                  <a:gd name="T42" fmla="*/ 12 w 17"/>
                  <a:gd name="T43" fmla="*/ 4 h 36"/>
                  <a:gd name="T44" fmla="*/ 13 w 17"/>
                  <a:gd name="T45" fmla="*/ 6 h 36"/>
                  <a:gd name="T46" fmla="*/ 12 w 17"/>
                  <a:gd name="T47" fmla="*/ 6 h 36"/>
                  <a:gd name="T48" fmla="*/ 11 w 17"/>
                  <a:gd name="T49" fmla="*/ 6 h 36"/>
                  <a:gd name="T50" fmla="*/ 11 w 17"/>
                  <a:gd name="T51" fmla="*/ 8 h 36"/>
                  <a:gd name="T52" fmla="*/ 11 w 17"/>
                  <a:gd name="T53" fmla="*/ 10 h 36"/>
                  <a:gd name="T54" fmla="*/ 12 w 17"/>
                  <a:gd name="T55" fmla="*/ 11 h 36"/>
                  <a:gd name="T56" fmla="*/ 13 w 17"/>
                  <a:gd name="T57" fmla="*/ 11 h 36"/>
                  <a:gd name="T58" fmla="*/ 13 w 17"/>
                  <a:gd name="T59" fmla="*/ 8 h 36"/>
                  <a:gd name="T60" fmla="*/ 14 w 17"/>
                  <a:gd name="T61" fmla="*/ 10 h 36"/>
                  <a:gd name="T62" fmla="*/ 16 w 17"/>
                  <a:gd name="T63" fmla="*/ 12 h 36"/>
                  <a:gd name="T64" fmla="*/ 16 w 17"/>
                  <a:gd name="T65" fmla="*/ 15 h 36"/>
                  <a:gd name="T66" fmla="*/ 14 w 17"/>
                  <a:gd name="T67" fmla="*/ 17 h 36"/>
                  <a:gd name="T68" fmla="*/ 13 w 17"/>
                  <a:gd name="T69" fmla="*/ 19 h 36"/>
                  <a:gd name="T70" fmla="*/ 13 w 17"/>
                  <a:gd name="T71" fmla="*/ 20 h 36"/>
                  <a:gd name="T72" fmla="*/ 13 w 17"/>
                  <a:gd name="T73" fmla="*/ 22 h 36"/>
                  <a:gd name="T74" fmla="*/ 14 w 17"/>
                  <a:gd name="T75" fmla="*/ 24 h 36"/>
                  <a:gd name="T76" fmla="*/ 16 w 17"/>
                  <a:gd name="T77" fmla="*/ 23 h 36"/>
                  <a:gd name="T78" fmla="*/ 16 w 17"/>
                  <a:gd name="T79" fmla="*/ 26 h 36"/>
                  <a:gd name="T80" fmla="*/ 16 w 17"/>
                  <a:gd name="T81" fmla="*/ 29 h 36"/>
                  <a:gd name="T82" fmla="*/ 14 w 17"/>
                  <a:gd name="T83" fmla="*/ 31 h 36"/>
                  <a:gd name="T84" fmla="*/ 13 w 17"/>
                  <a:gd name="T85" fmla="*/ 33 h 36"/>
                  <a:gd name="T86" fmla="*/ 11 w 17"/>
                  <a:gd name="T87" fmla="*/ 34 h 36"/>
                  <a:gd name="T88" fmla="*/ 9 w 17"/>
                  <a:gd name="T89" fmla="*/ 35 h 36"/>
                  <a:gd name="T90" fmla="*/ 6 w 17"/>
                  <a:gd name="T91" fmla="*/ 33 h 36"/>
                  <a:gd name="T92" fmla="*/ 3 w 17"/>
                  <a:gd name="T93" fmla="*/ 33 h 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"/>
                  <a:gd name="T142" fmla="*/ 0 h 36"/>
                  <a:gd name="T143" fmla="*/ 17 w 17"/>
                  <a:gd name="T144" fmla="*/ 36 h 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" h="36">
                    <a:moveTo>
                      <a:pt x="3" y="33"/>
                    </a:moveTo>
                    <a:lnTo>
                      <a:pt x="2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Freeform 366"/>
              <p:cNvSpPr>
                <a:spLocks/>
              </p:cNvSpPr>
              <p:nvPr/>
            </p:nvSpPr>
            <p:spPr bwMode="auto">
              <a:xfrm>
                <a:off x="2107" y="2370"/>
                <a:ext cx="45" cy="58"/>
              </a:xfrm>
              <a:custGeom>
                <a:avLst/>
                <a:gdLst>
                  <a:gd name="T0" fmla="*/ 0 w 45"/>
                  <a:gd name="T1" fmla="*/ 41 h 58"/>
                  <a:gd name="T2" fmla="*/ 0 w 45"/>
                  <a:gd name="T3" fmla="*/ 34 h 58"/>
                  <a:gd name="T4" fmla="*/ 2 w 45"/>
                  <a:gd name="T5" fmla="*/ 30 h 58"/>
                  <a:gd name="T6" fmla="*/ 4 w 45"/>
                  <a:gd name="T7" fmla="*/ 27 h 58"/>
                  <a:gd name="T8" fmla="*/ 4 w 45"/>
                  <a:gd name="T9" fmla="*/ 22 h 58"/>
                  <a:gd name="T10" fmla="*/ 4 w 45"/>
                  <a:gd name="T11" fmla="*/ 18 h 58"/>
                  <a:gd name="T12" fmla="*/ 6 w 45"/>
                  <a:gd name="T13" fmla="*/ 18 h 58"/>
                  <a:gd name="T14" fmla="*/ 9 w 45"/>
                  <a:gd name="T15" fmla="*/ 23 h 58"/>
                  <a:gd name="T16" fmla="*/ 9 w 45"/>
                  <a:gd name="T17" fmla="*/ 9 h 58"/>
                  <a:gd name="T18" fmla="*/ 9 w 45"/>
                  <a:gd name="T19" fmla="*/ 4 h 58"/>
                  <a:gd name="T20" fmla="*/ 12 w 45"/>
                  <a:gd name="T21" fmla="*/ 7 h 58"/>
                  <a:gd name="T22" fmla="*/ 13 w 45"/>
                  <a:gd name="T23" fmla="*/ 7 h 58"/>
                  <a:gd name="T24" fmla="*/ 14 w 45"/>
                  <a:gd name="T25" fmla="*/ 4 h 58"/>
                  <a:gd name="T26" fmla="*/ 18 w 45"/>
                  <a:gd name="T27" fmla="*/ 0 h 58"/>
                  <a:gd name="T28" fmla="*/ 19 w 45"/>
                  <a:gd name="T29" fmla="*/ 5 h 58"/>
                  <a:gd name="T30" fmla="*/ 19 w 45"/>
                  <a:gd name="T31" fmla="*/ 7 h 58"/>
                  <a:gd name="T32" fmla="*/ 21 w 45"/>
                  <a:gd name="T33" fmla="*/ 11 h 58"/>
                  <a:gd name="T34" fmla="*/ 24 w 45"/>
                  <a:gd name="T35" fmla="*/ 12 h 58"/>
                  <a:gd name="T36" fmla="*/ 27 w 45"/>
                  <a:gd name="T37" fmla="*/ 11 h 58"/>
                  <a:gd name="T38" fmla="*/ 29 w 45"/>
                  <a:gd name="T39" fmla="*/ 8 h 58"/>
                  <a:gd name="T40" fmla="*/ 31 w 45"/>
                  <a:gd name="T41" fmla="*/ 6 h 58"/>
                  <a:gd name="T42" fmla="*/ 32 w 45"/>
                  <a:gd name="T43" fmla="*/ 3 h 58"/>
                  <a:gd name="T44" fmla="*/ 32 w 45"/>
                  <a:gd name="T45" fmla="*/ 8 h 58"/>
                  <a:gd name="T46" fmla="*/ 31 w 45"/>
                  <a:gd name="T47" fmla="*/ 14 h 58"/>
                  <a:gd name="T48" fmla="*/ 28 w 45"/>
                  <a:gd name="T49" fmla="*/ 18 h 58"/>
                  <a:gd name="T50" fmla="*/ 24 w 45"/>
                  <a:gd name="T51" fmla="*/ 20 h 58"/>
                  <a:gd name="T52" fmla="*/ 25 w 45"/>
                  <a:gd name="T53" fmla="*/ 21 h 58"/>
                  <a:gd name="T54" fmla="*/ 30 w 45"/>
                  <a:gd name="T55" fmla="*/ 20 h 58"/>
                  <a:gd name="T56" fmla="*/ 34 w 45"/>
                  <a:gd name="T57" fmla="*/ 20 h 58"/>
                  <a:gd name="T58" fmla="*/ 36 w 45"/>
                  <a:gd name="T59" fmla="*/ 22 h 58"/>
                  <a:gd name="T60" fmla="*/ 33 w 45"/>
                  <a:gd name="T61" fmla="*/ 26 h 58"/>
                  <a:gd name="T62" fmla="*/ 31 w 45"/>
                  <a:gd name="T63" fmla="*/ 28 h 58"/>
                  <a:gd name="T64" fmla="*/ 30 w 45"/>
                  <a:gd name="T65" fmla="*/ 30 h 58"/>
                  <a:gd name="T66" fmla="*/ 31 w 45"/>
                  <a:gd name="T67" fmla="*/ 31 h 58"/>
                  <a:gd name="T68" fmla="*/ 34 w 45"/>
                  <a:gd name="T69" fmla="*/ 33 h 58"/>
                  <a:gd name="T70" fmla="*/ 36 w 45"/>
                  <a:gd name="T71" fmla="*/ 31 h 58"/>
                  <a:gd name="T72" fmla="*/ 37 w 45"/>
                  <a:gd name="T73" fmla="*/ 27 h 58"/>
                  <a:gd name="T74" fmla="*/ 39 w 45"/>
                  <a:gd name="T75" fmla="*/ 28 h 58"/>
                  <a:gd name="T76" fmla="*/ 39 w 45"/>
                  <a:gd name="T77" fmla="*/ 33 h 58"/>
                  <a:gd name="T78" fmla="*/ 37 w 45"/>
                  <a:gd name="T79" fmla="*/ 39 h 58"/>
                  <a:gd name="T80" fmla="*/ 39 w 45"/>
                  <a:gd name="T81" fmla="*/ 42 h 58"/>
                  <a:gd name="T82" fmla="*/ 41 w 45"/>
                  <a:gd name="T83" fmla="*/ 41 h 58"/>
                  <a:gd name="T84" fmla="*/ 44 w 45"/>
                  <a:gd name="T85" fmla="*/ 37 h 58"/>
                  <a:gd name="T86" fmla="*/ 44 w 45"/>
                  <a:gd name="T87" fmla="*/ 42 h 58"/>
                  <a:gd name="T88" fmla="*/ 42 w 45"/>
                  <a:gd name="T89" fmla="*/ 46 h 58"/>
                  <a:gd name="T90" fmla="*/ 38 w 45"/>
                  <a:gd name="T91" fmla="*/ 50 h 58"/>
                  <a:gd name="T92" fmla="*/ 36 w 45"/>
                  <a:gd name="T93" fmla="*/ 53 h 58"/>
                  <a:gd name="T94" fmla="*/ 33 w 45"/>
                  <a:gd name="T95" fmla="*/ 57 h 58"/>
                  <a:gd name="T96" fmla="*/ 30 w 45"/>
                  <a:gd name="T97" fmla="*/ 57 h 58"/>
                  <a:gd name="T98" fmla="*/ 26 w 45"/>
                  <a:gd name="T99" fmla="*/ 55 h 58"/>
                  <a:gd name="T100" fmla="*/ 23 w 45"/>
                  <a:gd name="T101" fmla="*/ 52 h 58"/>
                  <a:gd name="T102" fmla="*/ 21 w 45"/>
                  <a:gd name="T103" fmla="*/ 51 h 58"/>
                  <a:gd name="T104" fmla="*/ 16 w 45"/>
                  <a:gd name="T105" fmla="*/ 49 h 58"/>
                  <a:gd name="T106" fmla="*/ 14 w 45"/>
                  <a:gd name="T107" fmla="*/ 46 h 58"/>
                  <a:gd name="T108" fmla="*/ 8 w 45"/>
                  <a:gd name="T109" fmla="*/ 47 h 58"/>
                  <a:gd name="T110" fmla="*/ 3 w 45"/>
                  <a:gd name="T111" fmla="*/ 45 h 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"/>
                  <a:gd name="T169" fmla="*/ 0 h 58"/>
                  <a:gd name="T170" fmla="*/ 45 w 45"/>
                  <a:gd name="T171" fmla="*/ 58 h 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" h="58">
                    <a:moveTo>
                      <a:pt x="1" y="43"/>
                    </a:moveTo>
                    <a:lnTo>
                      <a:pt x="0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5" y="15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9" y="16"/>
                    </a:lnTo>
                    <a:lnTo>
                      <a:pt x="9" y="9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4" y="20"/>
                    </a:lnTo>
                    <a:lnTo>
                      <a:pt x="23" y="22"/>
                    </a:lnTo>
                    <a:lnTo>
                      <a:pt x="25" y="21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6" y="22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2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6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9" y="33"/>
                    </a:lnTo>
                    <a:lnTo>
                      <a:pt x="38" y="35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3" y="45"/>
                    </a:lnTo>
                    <a:lnTo>
                      <a:pt x="42" y="46"/>
                    </a:lnTo>
                    <a:lnTo>
                      <a:pt x="40" y="48"/>
                    </a:lnTo>
                    <a:lnTo>
                      <a:pt x="38" y="50"/>
                    </a:lnTo>
                    <a:lnTo>
                      <a:pt x="36" y="51"/>
                    </a:lnTo>
                    <a:lnTo>
                      <a:pt x="36" y="53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26" y="55"/>
                    </a:lnTo>
                    <a:lnTo>
                      <a:pt x="24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15" y="48"/>
                    </a:lnTo>
                    <a:lnTo>
                      <a:pt x="14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3" y="45"/>
                    </a:lnTo>
                    <a:lnTo>
                      <a:pt x="1" y="4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3" name="Group 367"/>
            <p:cNvGrpSpPr>
              <a:grpSpLocks/>
            </p:cNvGrpSpPr>
            <p:nvPr/>
          </p:nvGrpSpPr>
          <p:grpSpPr bwMode="auto">
            <a:xfrm>
              <a:off x="2256" y="2976"/>
              <a:ext cx="307" cy="268"/>
              <a:chOff x="1946" y="2155"/>
              <a:chExt cx="411" cy="341"/>
            </a:xfrm>
          </p:grpSpPr>
          <p:sp>
            <p:nvSpPr>
              <p:cNvPr id="23604" name="Freeform 368"/>
              <p:cNvSpPr>
                <a:spLocks/>
              </p:cNvSpPr>
              <p:nvPr/>
            </p:nvSpPr>
            <p:spPr bwMode="auto">
              <a:xfrm>
                <a:off x="1946" y="2250"/>
                <a:ext cx="89" cy="125"/>
              </a:xfrm>
              <a:custGeom>
                <a:avLst/>
                <a:gdLst>
                  <a:gd name="T0" fmla="*/ 87 w 89"/>
                  <a:gd name="T1" fmla="*/ 77 h 125"/>
                  <a:gd name="T2" fmla="*/ 88 w 89"/>
                  <a:gd name="T3" fmla="*/ 58 h 125"/>
                  <a:gd name="T4" fmla="*/ 85 w 89"/>
                  <a:gd name="T5" fmla="*/ 45 h 125"/>
                  <a:gd name="T6" fmla="*/ 80 w 89"/>
                  <a:gd name="T7" fmla="*/ 35 h 125"/>
                  <a:gd name="T8" fmla="*/ 71 w 89"/>
                  <a:gd name="T9" fmla="*/ 27 h 125"/>
                  <a:gd name="T10" fmla="*/ 63 w 89"/>
                  <a:gd name="T11" fmla="*/ 22 h 125"/>
                  <a:gd name="T12" fmla="*/ 59 w 89"/>
                  <a:gd name="T13" fmla="*/ 17 h 125"/>
                  <a:gd name="T14" fmla="*/ 58 w 89"/>
                  <a:gd name="T15" fmla="*/ 9 h 125"/>
                  <a:gd name="T16" fmla="*/ 56 w 89"/>
                  <a:gd name="T17" fmla="*/ 5 h 125"/>
                  <a:gd name="T18" fmla="*/ 52 w 89"/>
                  <a:gd name="T19" fmla="*/ 13 h 125"/>
                  <a:gd name="T20" fmla="*/ 51 w 89"/>
                  <a:gd name="T21" fmla="*/ 20 h 125"/>
                  <a:gd name="T22" fmla="*/ 46 w 89"/>
                  <a:gd name="T23" fmla="*/ 16 h 125"/>
                  <a:gd name="T24" fmla="*/ 44 w 89"/>
                  <a:gd name="T25" fmla="*/ 7 h 125"/>
                  <a:gd name="T26" fmla="*/ 43 w 89"/>
                  <a:gd name="T27" fmla="*/ 0 h 125"/>
                  <a:gd name="T28" fmla="*/ 39 w 89"/>
                  <a:gd name="T29" fmla="*/ 8 h 125"/>
                  <a:gd name="T30" fmla="*/ 37 w 89"/>
                  <a:gd name="T31" fmla="*/ 21 h 125"/>
                  <a:gd name="T32" fmla="*/ 38 w 89"/>
                  <a:gd name="T33" fmla="*/ 31 h 125"/>
                  <a:gd name="T34" fmla="*/ 32 w 89"/>
                  <a:gd name="T35" fmla="*/ 23 h 125"/>
                  <a:gd name="T36" fmla="*/ 24 w 89"/>
                  <a:gd name="T37" fmla="*/ 20 h 125"/>
                  <a:gd name="T38" fmla="*/ 16 w 89"/>
                  <a:gd name="T39" fmla="*/ 22 h 125"/>
                  <a:gd name="T40" fmla="*/ 14 w 89"/>
                  <a:gd name="T41" fmla="*/ 28 h 125"/>
                  <a:gd name="T42" fmla="*/ 21 w 89"/>
                  <a:gd name="T43" fmla="*/ 31 h 125"/>
                  <a:gd name="T44" fmla="*/ 24 w 89"/>
                  <a:gd name="T45" fmla="*/ 40 h 125"/>
                  <a:gd name="T46" fmla="*/ 20 w 89"/>
                  <a:gd name="T47" fmla="*/ 49 h 125"/>
                  <a:gd name="T48" fmla="*/ 13 w 89"/>
                  <a:gd name="T49" fmla="*/ 53 h 125"/>
                  <a:gd name="T50" fmla="*/ 8 w 89"/>
                  <a:gd name="T51" fmla="*/ 52 h 125"/>
                  <a:gd name="T52" fmla="*/ 7 w 89"/>
                  <a:gd name="T53" fmla="*/ 46 h 125"/>
                  <a:gd name="T54" fmla="*/ 5 w 89"/>
                  <a:gd name="T55" fmla="*/ 46 h 125"/>
                  <a:gd name="T56" fmla="*/ 1 w 89"/>
                  <a:gd name="T57" fmla="*/ 53 h 125"/>
                  <a:gd name="T58" fmla="*/ 0 w 89"/>
                  <a:gd name="T59" fmla="*/ 65 h 125"/>
                  <a:gd name="T60" fmla="*/ 3 w 89"/>
                  <a:gd name="T61" fmla="*/ 78 h 125"/>
                  <a:gd name="T62" fmla="*/ 8 w 89"/>
                  <a:gd name="T63" fmla="*/ 82 h 125"/>
                  <a:gd name="T64" fmla="*/ 16 w 89"/>
                  <a:gd name="T65" fmla="*/ 87 h 125"/>
                  <a:gd name="T66" fmla="*/ 20 w 89"/>
                  <a:gd name="T67" fmla="*/ 94 h 125"/>
                  <a:gd name="T68" fmla="*/ 23 w 89"/>
                  <a:gd name="T69" fmla="*/ 104 h 125"/>
                  <a:gd name="T70" fmla="*/ 27 w 89"/>
                  <a:gd name="T71" fmla="*/ 116 h 125"/>
                  <a:gd name="T72" fmla="*/ 32 w 89"/>
                  <a:gd name="T73" fmla="*/ 121 h 125"/>
                  <a:gd name="T74" fmla="*/ 41 w 89"/>
                  <a:gd name="T75" fmla="*/ 123 h 125"/>
                  <a:gd name="T76" fmla="*/ 54 w 89"/>
                  <a:gd name="T77" fmla="*/ 124 h 125"/>
                  <a:gd name="T78" fmla="*/ 70 w 89"/>
                  <a:gd name="T79" fmla="*/ 121 h 125"/>
                  <a:gd name="T80" fmla="*/ 80 w 89"/>
                  <a:gd name="T81" fmla="*/ 114 h 125"/>
                  <a:gd name="T82" fmla="*/ 84 w 89"/>
                  <a:gd name="T83" fmla="*/ 104 h 1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"/>
                  <a:gd name="T127" fmla="*/ 0 h 125"/>
                  <a:gd name="T128" fmla="*/ 89 w 89"/>
                  <a:gd name="T129" fmla="*/ 125 h 1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" h="125">
                    <a:moveTo>
                      <a:pt x="86" y="93"/>
                    </a:moveTo>
                    <a:lnTo>
                      <a:pt x="87" y="84"/>
                    </a:lnTo>
                    <a:lnTo>
                      <a:pt x="87" y="77"/>
                    </a:lnTo>
                    <a:lnTo>
                      <a:pt x="88" y="70"/>
                    </a:lnTo>
                    <a:lnTo>
                      <a:pt x="88" y="63"/>
                    </a:lnTo>
                    <a:lnTo>
                      <a:pt x="88" y="58"/>
                    </a:lnTo>
                    <a:lnTo>
                      <a:pt x="87" y="53"/>
                    </a:lnTo>
                    <a:lnTo>
                      <a:pt x="86" y="48"/>
                    </a:lnTo>
                    <a:lnTo>
                      <a:pt x="85" y="45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80" y="35"/>
                    </a:lnTo>
                    <a:lnTo>
                      <a:pt x="77" y="32"/>
                    </a:lnTo>
                    <a:lnTo>
                      <a:pt x="74" y="29"/>
                    </a:lnTo>
                    <a:lnTo>
                      <a:pt x="71" y="27"/>
                    </a:lnTo>
                    <a:lnTo>
                      <a:pt x="68" y="26"/>
                    </a:lnTo>
                    <a:lnTo>
                      <a:pt x="65" y="24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8" y="15"/>
                    </a:lnTo>
                    <a:lnTo>
                      <a:pt x="58" y="12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5"/>
                    </a:lnTo>
                    <a:lnTo>
                      <a:pt x="54" y="7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3" y="16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44" y="7"/>
                    </a:lnTo>
                    <a:lnTo>
                      <a:pt x="45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7" y="11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23" y="34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4"/>
                    </a:lnTo>
                    <a:lnTo>
                      <a:pt x="23" y="46"/>
                    </a:lnTo>
                    <a:lnTo>
                      <a:pt x="20" y="49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8" y="52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78"/>
                    </a:lnTo>
                    <a:lnTo>
                      <a:pt x="5" y="80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4" y="86"/>
                    </a:lnTo>
                    <a:lnTo>
                      <a:pt x="16" y="87"/>
                    </a:lnTo>
                    <a:lnTo>
                      <a:pt x="18" y="89"/>
                    </a:lnTo>
                    <a:lnTo>
                      <a:pt x="19" y="91"/>
                    </a:lnTo>
                    <a:lnTo>
                      <a:pt x="20" y="94"/>
                    </a:lnTo>
                    <a:lnTo>
                      <a:pt x="22" y="98"/>
                    </a:lnTo>
                    <a:lnTo>
                      <a:pt x="23" y="100"/>
                    </a:lnTo>
                    <a:lnTo>
                      <a:pt x="23" y="104"/>
                    </a:lnTo>
                    <a:lnTo>
                      <a:pt x="24" y="109"/>
                    </a:lnTo>
                    <a:lnTo>
                      <a:pt x="25" y="113"/>
                    </a:lnTo>
                    <a:lnTo>
                      <a:pt x="27" y="116"/>
                    </a:lnTo>
                    <a:lnTo>
                      <a:pt x="28" y="118"/>
                    </a:lnTo>
                    <a:lnTo>
                      <a:pt x="30" y="119"/>
                    </a:lnTo>
                    <a:lnTo>
                      <a:pt x="32" y="121"/>
                    </a:lnTo>
                    <a:lnTo>
                      <a:pt x="35" y="122"/>
                    </a:lnTo>
                    <a:lnTo>
                      <a:pt x="38" y="123"/>
                    </a:lnTo>
                    <a:lnTo>
                      <a:pt x="41" y="123"/>
                    </a:lnTo>
                    <a:lnTo>
                      <a:pt x="46" y="124"/>
                    </a:lnTo>
                    <a:lnTo>
                      <a:pt x="49" y="124"/>
                    </a:lnTo>
                    <a:lnTo>
                      <a:pt x="54" y="124"/>
                    </a:lnTo>
                    <a:lnTo>
                      <a:pt x="60" y="124"/>
                    </a:lnTo>
                    <a:lnTo>
                      <a:pt x="65" y="123"/>
                    </a:lnTo>
                    <a:lnTo>
                      <a:pt x="70" y="121"/>
                    </a:lnTo>
                    <a:lnTo>
                      <a:pt x="74" y="118"/>
                    </a:lnTo>
                    <a:lnTo>
                      <a:pt x="78" y="116"/>
                    </a:lnTo>
                    <a:lnTo>
                      <a:pt x="80" y="114"/>
                    </a:lnTo>
                    <a:lnTo>
                      <a:pt x="82" y="111"/>
                    </a:lnTo>
                    <a:lnTo>
                      <a:pt x="83" y="108"/>
                    </a:lnTo>
                    <a:lnTo>
                      <a:pt x="84" y="104"/>
                    </a:lnTo>
                    <a:lnTo>
                      <a:pt x="85" y="98"/>
                    </a:lnTo>
                    <a:lnTo>
                      <a:pt x="86" y="9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Freeform 369"/>
              <p:cNvSpPr>
                <a:spLocks/>
              </p:cNvSpPr>
              <p:nvPr/>
            </p:nvSpPr>
            <p:spPr bwMode="auto">
              <a:xfrm>
                <a:off x="1989" y="2180"/>
                <a:ext cx="105" cy="215"/>
              </a:xfrm>
              <a:custGeom>
                <a:avLst/>
                <a:gdLst>
                  <a:gd name="T0" fmla="*/ 15 w 105"/>
                  <a:gd name="T1" fmla="*/ 194 h 215"/>
                  <a:gd name="T2" fmla="*/ 4 w 105"/>
                  <a:gd name="T3" fmla="*/ 173 h 215"/>
                  <a:gd name="T4" fmla="*/ 1 w 105"/>
                  <a:gd name="T5" fmla="*/ 152 h 215"/>
                  <a:gd name="T6" fmla="*/ 1 w 105"/>
                  <a:gd name="T7" fmla="*/ 127 h 215"/>
                  <a:gd name="T8" fmla="*/ 4 w 105"/>
                  <a:gd name="T9" fmla="*/ 107 h 215"/>
                  <a:gd name="T10" fmla="*/ 11 w 105"/>
                  <a:gd name="T11" fmla="*/ 88 h 215"/>
                  <a:gd name="T12" fmla="*/ 12 w 105"/>
                  <a:gd name="T13" fmla="*/ 68 h 215"/>
                  <a:gd name="T14" fmla="*/ 10 w 105"/>
                  <a:gd name="T15" fmla="*/ 57 h 215"/>
                  <a:gd name="T16" fmla="*/ 5 w 105"/>
                  <a:gd name="T17" fmla="*/ 43 h 215"/>
                  <a:gd name="T18" fmla="*/ 6 w 105"/>
                  <a:gd name="T19" fmla="*/ 38 h 215"/>
                  <a:gd name="T20" fmla="*/ 14 w 105"/>
                  <a:gd name="T21" fmla="*/ 48 h 215"/>
                  <a:gd name="T22" fmla="*/ 19 w 105"/>
                  <a:gd name="T23" fmla="*/ 51 h 215"/>
                  <a:gd name="T24" fmla="*/ 19 w 105"/>
                  <a:gd name="T25" fmla="*/ 30 h 215"/>
                  <a:gd name="T26" fmla="*/ 11 w 105"/>
                  <a:gd name="T27" fmla="*/ 8 h 215"/>
                  <a:gd name="T28" fmla="*/ 11 w 105"/>
                  <a:gd name="T29" fmla="*/ 0 h 215"/>
                  <a:gd name="T30" fmla="*/ 24 w 105"/>
                  <a:gd name="T31" fmla="*/ 2 h 215"/>
                  <a:gd name="T32" fmla="*/ 36 w 105"/>
                  <a:gd name="T33" fmla="*/ 14 h 215"/>
                  <a:gd name="T34" fmla="*/ 44 w 105"/>
                  <a:gd name="T35" fmla="*/ 34 h 215"/>
                  <a:gd name="T36" fmla="*/ 49 w 105"/>
                  <a:gd name="T37" fmla="*/ 42 h 215"/>
                  <a:gd name="T38" fmla="*/ 57 w 105"/>
                  <a:gd name="T39" fmla="*/ 28 h 215"/>
                  <a:gd name="T40" fmla="*/ 71 w 105"/>
                  <a:gd name="T41" fmla="*/ 20 h 215"/>
                  <a:gd name="T42" fmla="*/ 82 w 105"/>
                  <a:gd name="T43" fmla="*/ 22 h 215"/>
                  <a:gd name="T44" fmla="*/ 87 w 105"/>
                  <a:gd name="T45" fmla="*/ 34 h 215"/>
                  <a:gd name="T46" fmla="*/ 78 w 105"/>
                  <a:gd name="T47" fmla="*/ 34 h 215"/>
                  <a:gd name="T48" fmla="*/ 73 w 105"/>
                  <a:gd name="T49" fmla="*/ 38 h 215"/>
                  <a:gd name="T50" fmla="*/ 71 w 105"/>
                  <a:gd name="T51" fmla="*/ 49 h 215"/>
                  <a:gd name="T52" fmla="*/ 73 w 105"/>
                  <a:gd name="T53" fmla="*/ 57 h 215"/>
                  <a:gd name="T54" fmla="*/ 79 w 105"/>
                  <a:gd name="T55" fmla="*/ 65 h 215"/>
                  <a:gd name="T56" fmla="*/ 88 w 105"/>
                  <a:gd name="T57" fmla="*/ 64 h 215"/>
                  <a:gd name="T58" fmla="*/ 88 w 105"/>
                  <a:gd name="T59" fmla="*/ 50 h 215"/>
                  <a:gd name="T60" fmla="*/ 95 w 105"/>
                  <a:gd name="T61" fmla="*/ 60 h 215"/>
                  <a:gd name="T62" fmla="*/ 101 w 105"/>
                  <a:gd name="T63" fmla="*/ 77 h 215"/>
                  <a:gd name="T64" fmla="*/ 101 w 105"/>
                  <a:gd name="T65" fmla="*/ 91 h 215"/>
                  <a:gd name="T66" fmla="*/ 96 w 105"/>
                  <a:gd name="T67" fmla="*/ 104 h 215"/>
                  <a:gd name="T68" fmla="*/ 88 w 105"/>
                  <a:gd name="T69" fmla="*/ 116 h 215"/>
                  <a:gd name="T70" fmla="*/ 84 w 105"/>
                  <a:gd name="T71" fmla="*/ 125 h 215"/>
                  <a:gd name="T72" fmla="*/ 87 w 105"/>
                  <a:gd name="T73" fmla="*/ 139 h 215"/>
                  <a:gd name="T74" fmla="*/ 95 w 105"/>
                  <a:gd name="T75" fmla="*/ 148 h 215"/>
                  <a:gd name="T76" fmla="*/ 101 w 105"/>
                  <a:gd name="T77" fmla="*/ 145 h 215"/>
                  <a:gd name="T78" fmla="*/ 104 w 105"/>
                  <a:gd name="T79" fmla="*/ 158 h 215"/>
                  <a:gd name="T80" fmla="*/ 100 w 105"/>
                  <a:gd name="T81" fmla="*/ 177 h 215"/>
                  <a:gd name="T82" fmla="*/ 94 w 105"/>
                  <a:gd name="T83" fmla="*/ 193 h 215"/>
                  <a:gd name="T84" fmla="*/ 85 w 105"/>
                  <a:gd name="T85" fmla="*/ 204 h 215"/>
                  <a:gd name="T86" fmla="*/ 74 w 105"/>
                  <a:gd name="T87" fmla="*/ 212 h 215"/>
                  <a:gd name="T88" fmla="*/ 61 w 105"/>
                  <a:gd name="T89" fmla="*/ 213 h 215"/>
                  <a:gd name="T90" fmla="*/ 45 w 105"/>
                  <a:gd name="T91" fmla="*/ 206 h 215"/>
                  <a:gd name="T92" fmla="*/ 23 w 105"/>
                  <a:gd name="T93" fmla="*/ 202 h 2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5"/>
                  <a:gd name="T142" fmla="*/ 0 h 215"/>
                  <a:gd name="T143" fmla="*/ 105 w 105"/>
                  <a:gd name="T144" fmla="*/ 215 h 2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5" h="215">
                    <a:moveTo>
                      <a:pt x="23" y="202"/>
                    </a:moveTo>
                    <a:lnTo>
                      <a:pt x="20" y="198"/>
                    </a:lnTo>
                    <a:lnTo>
                      <a:pt x="15" y="194"/>
                    </a:lnTo>
                    <a:lnTo>
                      <a:pt x="11" y="187"/>
                    </a:lnTo>
                    <a:lnTo>
                      <a:pt x="7" y="180"/>
                    </a:lnTo>
                    <a:lnTo>
                      <a:pt x="4" y="173"/>
                    </a:lnTo>
                    <a:lnTo>
                      <a:pt x="3" y="167"/>
                    </a:lnTo>
                    <a:lnTo>
                      <a:pt x="1" y="159"/>
                    </a:lnTo>
                    <a:lnTo>
                      <a:pt x="1" y="152"/>
                    </a:lnTo>
                    <a:lnTo>
                      <a:pt x="0" y="143"/>
                    </a:lnTo>
                    <a:lnTo>
                      <a:pt x="0" y="134"/>
                    </a:lnTo>
                    <a:lnTo>
                      <a:pt x="1" y="127"/>
                    </a:lnTo>
                    <a:lnTo>
                      <a:pt x="1" y="121"/>
                    </a:lnTo>
                    <a:lnTo>
                      <a:pt x="2" y="113"/>
                    </a:lnTo>
                    <a:lnTo>
                      <a:pt x="4" y="107"/>
                    </a:lnTo>
                    <a:lnTo>
                      <a:pt x="6" y="100"/>
                    </a:lnTo>
                    <a:lnTo>
                      <a:pt x="9" y="94"/>
                    </a:lnTo>
                    <a:lnTo>
                      <a:pt x="11" y="88"/>
                    </a:lnTo>
                    <a:lnTo>
                      <a:pt x="12" y="81"/>
                    </a:lnTo>
                    <a:lnTo>
                      <a:pt x="12" y="75"/>
                    </a:lnTo>
                    <a:lnTo>
                      <a:pt x="12" y="68"/>
                    </a:lnTo>
                    <a:lnTo>
                      <a:pt x="11" y="64"/>
                    </a:lnTo>
                    <a:lnTo>
                      <a:pt x="10" y="61"/>
                    </a:lnTo>
                    <a:lnTo>
                      <a:pt x="10" y="57"/>
                    </a:lnTo>
                    <a:lnTo>
                      <a:pt x="8" y="52"/>
                    </a:lnTo>
                    <a:lnTo>
                      <a:pt x="6" y="47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" y="36"/>
                    </a:lnTo>
                    <a:lnTo>
                      <a:pt x="6" y="38"/>
                    </a:lnTo>
                    <a:lnTo>
                      <a:pt x="10" y="41"/>
                    </a:lnTo>
                    <a:lnTo>
                      <a:pt x="13" y="45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19" y="51"/>
                    </a:lnTo>
                    <a:lnTo>
                      <a:pt x="20" y="44"/>
                    </a:lnTo>
                    <a:lnTo>
                      <a:pt x="20" y="38"/>
                    </a:lnTo>
                    <a:lnTo>
                      <a:pt x="19" y="30"/>
                    </a:lnTo>
                    <a:lnTo>
                      <a:pt x="16" y="21"/>
                    </a:lnTo>
                    <a:lnTo>
                      <a:pt x="14" y="14"/>
                    </a:lnTo>
                    <a:lnTo>
                      <a:pt x="11" y="8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41" y="27"/>
                    </a:lnTo>
                    <a:lnTo>
                      <a:pt x="44" y="34"/>
                    </a:lnTo>
                    <a:lnTo>
                      <a:pt x="46" y="42"/>
                    </a:lnTo>
                    <a:lnTo>
                      <a:pt x="47" y="51"/>
                    </a:lnTo>
                    <a:lnTo>
                      <a:pt x="49" y="42"/>
                    </a:lnTo>
                    <a:lnTo>
                      <a:pt x="51" y="37"/>
                    </a:lnTo>
                    <a:lnTo>
                      <a:pt x="54" y="32"/>
                    </a:lnTo>
                    <a:lnTo>
                      <a:pt x="57" y="28"/>
                    </a:lnTo>
                    <a:lnTo>
                      <a:pt x="62" y="24"/>
                    </a:lnTo>
                    <a:lnTo>
                      <a:pt x="66" y="22"/>
                    </a:lnTo>
                    <a:lnTo>
                      <a:pt x="71" y="20"/>
                    </a:lnTo>
                    <a:lnTo>
                      <a:pt x="75" y="19"/>
                    </a:lnTo>
                    <a:lnTo>
                      <a:pt x="79" y="20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29"/>
                    </a:lnTo>
                    <a:lnTo>
                      <a:pt x="87" y="34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78" y="34"/>
                    </a:lnTo>
                    <a:lnTo>
                      <a:pt x="77" y="35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2" y="41"/>
                    </a:lnTo>
                    <a:lnTo>
                      <a:pt x="71" y="45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73" y="57"/>
                    </a:lnTo>
                    <a:lnTo>
                      <a:pt x="74" y="60"/>
                    </a:lnTo>
                    <a:lnTo>
                      <a:pt x="76" y="63"/>
                    </a:lnTo>
                    <a:lnTo>
                      <a:pt x="79" y="65"/>
                    </a:lnTo>
                    <a:lnTo>
                      <a:pt x="82" y="66"/>
                    </a:lnTo>
                    <a:lnTo>
                      <a:pt x="85" y="66"/>
                    </a:lnTo>
                    <a:lnTo>
                      <a:pt x="88" y="64"/>
                    </a:lnTo>
                    <a:lnTo>
                      <a:pt x="89" y="60"/>
                    </a:lnTo>
                    <a:lnTo>
                      <a:pt x="89" y="55"/>
                    </a:lnTo>
                    <a:lnTo>
                      <a:pt x="88" y="50"/>
                    </a:lnTo>
                    <a:lnTo>
                      <a:pt x="91" y="52"/>
                    </a:lnTo>
                    <a:lnTo>
                      <a:pt x="93" y="56"/>
                    </a:lnTo>
                    <a:lnTo>
                      <a:pt x="95" y="60"/>
                    </a:lnTo>
                    <a:lnTo>
                      <a:pt x="98" y="66"/>
                    </a:lnTo>
                    <a:lnTo>
                      <a:pt x="100" y="71"/>
                    </a:lnTo>
                    <a:lnTo>
                      <a:pt x="101" y="77"/>
                    </a:lnTo>
                    <a:lnTo>
                      <a:pt x="102" y="81"/>
                    </a:lnTo>
                    <a:lnTo>
                      <a:pt x="102" y="86"/>
                    </a:lnTo>
                    <a:lnTo>
                      <a:pt x="101" y="91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6" y="104"/>
                    </a:lnTo>
                    <a:lnTo>
                      <a:pt x="93" y="108"/>
                    </a:lnTo>
                    <a:lnTo>
                      <a:pt x="90" y="112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21"/>
                    </a:lnTo>
                    <a:lnTo>
                      <a:pt x="84" y="125"/>
                    </a:lnTo>
                    <a:lnTo>
                      <a:pt x="84" y="131"/>
                    </a:lnTo>
                    <a:lnTo>
                      <a:pt x="85" y="135"/>
                    </a:lnTo>
                    <a:lnTo>
                      <a:pt x="87" y="139"/>
                    </a:lnTo>
                    <a:lnTo>
                      <a:pt x="90" y="143"/>
                    </a:lnTo>
                    <a:lnTo>
                      <a:pt x="92" y="146"/>
                    </a:lnTo>
                    <a:lnTo>
                      <a:pt x="95" y="148"/>
                    </a:lnTo>
                    <a:lnTo>
                      <a:pt x="97" y="145"/>
                    </a:lnTo>
                    <a:lnTo>
                      <a:pt x="99" y="141"/>
                    </a:lnTo>
                    <a:lnTo>
                      <a:pt x="101" y="145"/>
                    </a:lnTo>
                    <a:lnTo>
                      <a:pt x="102" y="149"/>
                    </a:lnTo>
                    <a:lnTo>
                      <a:pt x="103" y="153"/>
                    </a:lnTo>
                    <a:lnTo>
                      <a:pt x="104" y="158"/>
                    </a:lnTo>
                    <a:lnTo>
                      <a:pt x="104" y="165"/>
                    </a:lnTo>
                    <a:lnTo>
                      <a:pt x="102" y="171"/>
                    </a:lnTo>
                    <a:lnTo>
                      <a:pt x="100" y="177"/>
                    </a:lnTo>
                    <a:lnTo>
                      <a:pt x="99" y="182"/>
                    </a:lnTo>
                    <a:lnTo>
                      <a:pt x="97" y="187"/>
                    </a:lnTo>
                    <a:lnTo>
                      <a:pt x="94" y="193"/>
                    </a:lnTo>
                    <a:lnTo>
                      <a:pt x="91" y="198"/>
                    </a:lnTo>
                    <a:lnTo>
                      <a:pt x="88" y="201"/>
                    </a:lnTo>
                    <a:lnTo>
                      <a:pt x="85" y="204"/>
                    </a:lnTo>
                    <a:lnTo>
                      <a:pt x="82" y="207"/>
                    </a:lnTo>
                    <a:lnTo>
                      <a:pt x="79" y="210"/>
                    </a:lnTo>
                    <a:lnTo>
                      <a:pt x="74" y="212"/>
                    </a:lnTo>
                    <a:lnTo>
                      <a:pt x="70" y="213"/>
                    </a:lnTo>
                    <a:lnTo>
                      <a:pt x="66" y="214"/>
                    </a:lnTo>
                    <a:lnTo>
                      <a:pt x="61" y="213"/>
                    </a:lnTo>
                    <a:lnTo>
                      <a:pt x="57" y="208"/>
                    </a:lnTo>
                    <a:lnTo>
                      <a:pt x="51" y="207"/>
                    </a:lnTo>
                    <a:lnTo>
                      <a:pt x="45" y="206"/>
                    </a:lnTo>
                    <a:lnTo>
                      <a:pt x="36" y="206"/>
                    </a:lnTo>
                    <a:lnTo>
                      <a:pt x="29" y="204"/>
                    </a:lnTo>
                    <a:lnTo>
                      <a:pt x="23" y="202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Freeform 370"/>
              <p:cNvSpPr>
                <a:spLocks/>
              </p:cNvSpPr>
              <p:nvPr/>
            </p:nvSpPr>
            <p:spPr bwMode="auto">
              <a:xfrm>
                <a:off x="2021" y="2155"/>
                <a:ext cx="336" cy="341"/>
              </a:xfrm>
              <a:custGeom>
                <a:avLst/>
                <a:gdLst>
                  <a:gd name="T0" fmla="*/ 0 w 336"/>
                  <a:gd name="T1" fmla="*/ 171 h 341"/>
                  <a:gd name="T2" fmla="*/ 7 w 336"/>
                  <a:gd name="T3" fmla="*/ 140 h 341"/>
                  <a:gd name="T4" fmla="*/ 17 w 336"/>
                  <a:gd name="T5" fmla="*/ 123 h 341"/>
                  <a:gd name="T6" fmla="*/ 38 w 336"/>
                  <a:gd name="T7" fmla="*/ 114 h 341"/>
                  <a:gd name="T8" fmla="*/ 62 w 336"/>
                  <a:gd name="T9" fmla="*/ 106 h 341"/>
                  <a:gd name="T10" fmla="*/ 77 w 336"/>
                  <a:gd name="T11" fmla="*/ 95 h 341"/>
                  <a:gd name="T12" fmla="*/ 87 w 336"/>
                  <a:gd name="T13" fmla="*/ 73 h 341"/>
                  <a:gd name="T14" fmla="*/ 87 w 336"/>
                  <a:gd name="T15" fmla="*/ 44 h 341"/>
                  <a:gd name="T16" fmla="*/ 92 w 336"/>
                  <a:gd name="T17" fmla="*/ 20 h 341"/>
                  <a:gd name="T18" fmla="*/ 104 w 336"/>
                  <a:gd name="T19" fmla="*/ 4 h 341"/>
                  <a:gd name="T20" fmla="*/ 110 w 336"/>
                  <a:gd name="T21" fmla="*/ 10 h 341"/>
                  <a:gd name="T22" fmla="*/ 111 w 336"/>
                  <a:gd name="T23" fmla="*/ 28 h 341"/>
                  <a:gd name="T24" fmla="*/ 121 w 336"/>
                  <a:gd name="T25" fmla="*/ 39 h 341"/>
                  <a:gd name="T26" fmla="*/ 134 w 336"/>
                  <a:gd name="T27" fmla="*/ 41 h 341"/>
                  <a:gd name="T28" fmla="*/ 142 w 336"/>
                  <a:gd name="T29" fmla="*/ 42 h 341"/>
                  <a:gd name="T30" fmla="*/ 149 w 336"/>
                  <a:gd name="T31" fmla="*/ 55 h 341"/>
                  <a:gd name="T32" fmla="*/ 152 w 336"/>
                  <a:gd name="T33" fmla="*/ 75 h 341"/>
                  <a:gd name="T34" fmla="*/ 164 w 336"/>
                  <a:gd name="T35" fmla="*/ 49 h 341"/>
                  <a:gd name="T36" fmla="*/ 173 w 336"/>
                  <a:gd name="T37" fmla="*/ 53 h 341"/>
                  <a:gd name="T38" fmla="*/ 181 w 336"/>
                  <a:gd name="T39" fmla="*/ 73 h 341"/>
                  <a:gd name="T40" fmla="*/ 188 w 336"/>
                  <a:gd name="T41" fmla="*/ 96 h 341"/>
                  <a:gd name="T42" fmla="*/ 186 w 336"/>
                  <a:gd name="T43" fmla="*/ 121 h 341"/>
                  <a:gd name="T44" fmla="*/ 200 w 336"/>
                  <a:gd name="T45" fmla="*/ 104 h 341"/>
                  <a:gd name="T46" fmla="*/ 210 w 336"/>
                  <a:gd name="T47" fmla="*/ 84 h 341"/>
                  <a:gd name="T48" fmla="*/ 228 w 336"/>
                  <a:gd name="T49" fmla="*/ 83 h 341"/>
                  <a:gd name="T50" fmla="*/ 231 w 336"/>
                  <a:gd name="T51" fmla="*/ 92 h 341"/>
                  <a:gd name="T52" fmla="*/ 228 w 336"/>
                  <a:gd name="T53" fmla="*/ 105 h 341"/>
                  <a:gd name="T54" fmla="*/ 235 w 336"/>
                  <a:gd name="T55" fmla="*/ 115 h 341"/>
                  <a:gd name="T56" fmla="*/ 251 w 336"/>
                  <a:gd name="T57" fmla="*/ 115 h 341"/>
                  <a:gd name="T58" fmla="*/ 261 w 336"/>
                  <a:gd name="T59" fmla="*/ 105 h 341"/>
                  <a:gd name="T60" fmla="*/ 263 w 336"/>
                  <a:gd name="T61" fmla="*/ 86 h 341"/>
                  <a:gd name="T62" fmla="*/ 257 w 336"/>
                  <a:gd name="T63" fmla="*/ 66 h 341"/>
                  <a:gd name="T64" fmla="*/ 270 w 336"/>
                  <a:gd name="T65" fmla="*/ 68 h 341"/>
                  <a:gd name="T66" fmla="*/ 287 w 336"/>
                  <a:gd name="T67" fmla="*/ 87 h 341"/>
                  <a:gd name="T68" fmla="*/ 297 w 336"/>
                  <a:gd name="T69" fmla="*/ 111 h 341"/>
                  <a:gd name="T70" fmla="*/ 303 w 336"/>
                  <a:gd name="T71" fmla="*/ 140 h 341"/>
                  <a:gd name="T72" fmla="*/ 303 w 336"/>
                  <a:gd name="T73" fmla="*/ 168 h 341"/>
                  <a:gd name="T74" fmla="*/ 295 w 336"/>
                  <a:gd name="T75" fmla="*/ 206 h 341"/>
                  <a:gd name="T76" fmla="*/ 291 w 336"/>
                  <a:gd name="T77" fmla="*/ 233 h 341"/>
                  <a:gd name="T78" fmla="*/ 299 w 336"/>
                  <a:gd name="T79" fmla="*/ 235 h 341"/>
                  <a:gd name="T80" fmla="*/ 316 w 336"/>
                  <a:gd name="T81" fmla="*/ 221 h 341"/>
                  <a:gd name="T82" fmla="*/ 318 w 336"/>
                  <a:gd name="T83" fmla="*/ 244 h 341"/>
                  <a:gd name="T84" fmla="*/ 324 w 336"/>
                  <a:gd name="T85" fmla="*/ 265 h 341"/>
                  <a:gd name="T86" fmla="*/ 333 w 336"/>
                  <a:gd name="T87" fmla="*/ 256 h 341"/>
                  <a:gd name="T88" fmla="*/ 335 w 336"/>
                  <a:gd name="T89" fmla="*/ 281 h 341"/>
                  <a:gd name="T90" fmla="*/ 328 w 336"/>
                  <a:gd name="T91" fmla="*/ 302 h 341"/>
                  <a:gd name="T92" fmla="*/ 318 w 336"/>
                  <a:gd name="T93" fmla="*/ 324 h 341"/>
                  <a:gd name="T94" fmla="*/ 296 w 336"/>
                  <a:gd name="T95" fmla="*/ 340 h 341"/>
                  <a:gd name="T96" fmla="*/ 267 w 336"/>
                  <a:gd name="T97" fmla="*/ 331 h 341"/>
                  <a:gd name="T98" fmla="*/ 245 w 336"/>
                  <a:gd name="T99" fmla="*/ 318 h 341"/>
                  <a:gd name="T100" fmla="*/ 221 w 336"/>
                  <a:gd name="T101" fmla="*/ 308 h 341"/>
                  <a:gd name="T102" fmla="*/ 194 w 336"/>
                  <a:gd name="T103" fmla="*/ 284 h 341"/>
                  <a:gd name="T104" fmla="*/ 156 w 336"/>
                  <a:gd name="T105" fmla="*/ 270 h 341"/>
                  <a:gd name="T106" fmla="*/ 47 w 336"/>
                  <a:gd name="T107" fmla="*/ 231 h 3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6"/>
                  <a:gd name="T163" fmla="*/ 0 h 341"/>
                  <a:gd name="T164" fmla="*/ 336 w 336"/>
                  <a:gd name="T165" fmla="*/ 341 h 3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6" h="341">
                    <a:moveTo>
                      <a:pt x="2" y="205"/>
                    </a:moveTo>
                    <a:lnTo>
                      <a:pt x="0" y="194"/>
                    </a:lnTo>
                    <a:lnTo>
                      <a:pt x="0" y="182"/>
                    </a:lnTo>
                    <a:lnTo>
                      <a:pt x="0" y="171"/>
                    </a:lnTo>
                    <a:lnTo>
                      <a:pt x="1" y="163"/>
                    </a:lnTo>
                    <a:lnTo>
                      <a:pt x="3" y="154"/>
                    </a:lnTo>
                    <a:lnTo>
                      <a:pt x="5" y="147"/>
                    </a:lnTo>
                    <a:lnTo>
                      <a:pt x="7" y="140"/>
                    </a:lnTo>
                    <a:lnTo>
                      <a:pt x="9" y="135"/>
                    </a:lnTo>
                    <a:lnTo>
                      <a:pt x="11" y="130"/>
                    </a:lnTo>
                    <a:lnTo>
                      <a:pt x="14" y="126"/>
                    </a:lnTo>
                    <a:lnTo>
                      <a:pt x="17" y="123"/>
                    </a:lnTo>
                    <a:lnTo>
                      <a:pt x="22" y="119"/>
                    </a:lnTo>
                    <a:lnTo>
                      <a:pt x="27" y="116"/>
                    </a:lnTo>
                    <a:lnTo>
                      <a:pt x="32" y="115"/>
                    </a:lnTo>
                    <a:lnTo>
                      <a:pt x="38" y="114"/>
                    </a:lnTo>
                    <a:lnTo>
                      <a:pt x="43" y="113"/>
                    </a:lnTo>
                    <a:lnTo>
                      <a:pt x="50" y="111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6" y="105"/>
                    </a:lnTo>
                    <a:lnTo>
                      <a:pt x="70" y="102"/>
                    </a:lnTo>
                    <a:lnTo>
                      <a:pt x="74" y="99"/>
                    </a:lnTo>
                    <a:lnTo>
                      <a:pt x="77" y="95"/>
                    </a:lnTo>
                    <a:lnTo>
                      <a:pt x="80" y="91"/>
                    </a:lnTo>
                    <a:lnTo>
                      <a:pt x="83" y="85"/>
                    </a:lnTo>
                    <a:lnTo>
                      <a:pt x="85" y="81"/>
                    </a:lnTo>
                    <a:lnTo>
                      <a:pt x="87" y="73"/>
                    </a:lnTo>
                    <a:lnTo>
                      <a:pt x="87" y="66"/>
                    </a:lnTo>
                    <a:lnTo>
                      <a:pt x="87" y="59"/>
                    </a:lnTo>
                    <a:lnTo>
                      <a:pt x="88" y="52"/>
                    </a:lnTo>
                    <a:lnTo>
                      <a:pt x="87" y="44"/>
                    </a:lnTo>
                    <a:lnTo>
                      <a:pt x="87" y="39"/>
                    </a:lnTo>
                    <a:lnTo>
                      <a:pt x="88" y="30"/>
                    </a:lnTo>
                    <a:lnTo>
                      <a:pt x="90" y="26"/>
                    </a:lnTo>
                    <a:lnTo>
                      <a:pt x="92" y="20"/>
                    </a:lnTo>
                    <a:lnTo>
                      <a:pt x="94" y="14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10" y="1"/>
                    </a:lnTo>
                    <a:lnTo>
                      <a:pt x="113" y="0"/>
                    </a:lnTo>
                    <a:lnTo>
                      <a:pt x="111" y="6"/>
                    </a:lnTo>
                    <a:lnTo>
                      <a:pt x="110" y="10"/>
                    </a:lnTo>
                    <a:lnTo>
                      <a:pt x="110" y="15"/>
                    </a:lnTo>
                    <a:lnTo>
                      <a:pt x="110" y="19"/>
                    </a:lnTo>
                    <a:lnTo>
                      <a:pt x="110" y="24"/>
                    </a:lnTo>
                    <a:lnTo>
                      <a:pt x="111" y="28"/>
                    </a:lnTo>
                    <a:lnTo>
                      <a:pt x="113" y="32"/>
                    </a:lnTo>
                    <a:lnTo>
                      <a:pt x="116" y="35"/>
                    </a:lnTo>
                    <a:lnTo>
                      <a:pt x="118" y="37"/>
                    </a:lnTo>
                    <a:lnTo>
                      <a:pt x="121" y="39"/>
                    </a:lnTo>
                    <a:lnTo>
                      <a:pt x="124" y="41"/>
                    </a:lnTo>
                    <a:lnTo>
                      <a:pt x="127" y="42"/>
                    </a:lnTo>
                    <a:lnTo>
                      <a:pt x="131" y="42"/>
                    </a:lnTo>
                    <a:lnTo>
                      <a:pt x="134" y="41"/>
                    </a:lnTo>
                    <a:lnTo>
                      <a:pt x="136" y="39"/>
                    </a:lnTo>
                    <a:lnTo>
                      <a:pt x="137" y="35"/>
                    </a:lnTo>
                    <a:lnTo>
                      <a:pt x="139" y="38"/>
                    </a:lnTo>
                    <a:lnTo>
                      <a:pt x="142" y="42"/>
                    </a:lnTo>
                    <a:lnTo>
                      <a:pt x="145" y="46"/>
                    </a:lnTo>
                    <a:lnTo>
                      <a:pt x="146" y="49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50" y="59"/>
                    </a:lnTo>
                    <a:lnTo>
                      <a:pt x="151" y="63"/>
                    </a:lnTo>
                    <a:lnTo>
                      <a:pt x="152" y="69"/>
                    </a:lnTo>
                    <a:lnTo>
                      <a:pt x="152" y="75"/>
                    </a:lnTo>
                    <a:lnTo>
                      <a:pt x="155" y="67"/>
                    </a:lnTo>
                    <a:lnTo>
                      <a:pt x="158" y="59"/>
                    </a:lnTo>
                    <a:lnTo>
                      <a:pt x="162" y="53"/>
                    </a:lnTo>
                    <a:lnTo>
                      <a:pt x="164" y="49"/>
                    </a:lnTo>
                    <a:lnTo>
                      <a:pt x="169" y="43"/>
                    </a:lnTo>
                    <a:lnTo>
                      <a:pt x="175" y="40"/>
                    </a:lnTo>
                    <a:lnTo>
                      <a:pt x="173" y="48"/>
                    </a:lnTo>
                    <a:lnTo>
                      <a:pt x="173" y="53"/>
                    </a:lnTo>
                    <a:lnTo>
                      <a:pt x="175" y="59"/>
                    </a:lnTo>
                    <a:lnTo>
                      <a:pt x="177" y="64"/>
                    </a:lnTo>
                    <a:lnTo>
                      <a:pt x="180" y="69"/>
                    </a:lnTo>
                    <a:lnTo>
                      <a:pt x="181" y="73"/>
                    </a:lnTo>
                    <a:lnTo>
                      <a:pt x="184" y="79"/>
                    </a:lnTo>
                    <a:lnTo>
                      <a:pt x="186" y="83"/>
                    </a:lnTo>
                    <a:lnTo>
                      <a:pt x="187" y="90"/>
                    </a:lnTo>
                    <a:lnTo>
                      <a:pt x="188" y="96"/>
                    </a:lnTo>
                    <a:lnTo>
                      <a:pt x="189" y="103"/>
                    </a:lnTo>
                    <a:lnTo>
                      <a:pt x="188" y="110"/>
                    </a:lnTo>
                    <a:lnTo>
                      <a:pt x="188" y="115"/>
                    </a:lnTo>
                    <a:lnTo>
                      <a:pt x="186" y="121"/>
                    </a:lnTo>
                    <a:lnTo>
                      <a:pt x="191" y="117"/>
                    </a:lnTo>
                    <a:lnTo>
                      <a:pt x="195" y="114"/>
                    </a:lnTo>
                    <a:lnTo>
                      <a:pt x="198" y="110"/>
                    </a:lnTo>
                    <a:lnTo>
                      <a:pt x="200" y="104"/>
                    </a:lnTo>
                    <a:lnTo>
                      <a:pt x="202" y="97"/>
                    </a:lnTo>
                    <a:lnTo>
                      <a:pt x="205" y="92"/>
                    </a:lnTo>
                    <a:lnTo>
                      <a:pt x="207" y="88"/>
                    </a:lnTo>
                    <a:lnTo>
                      <a:pt x="210" y="84"/>
                    </a:lnTo>
                    <a:lnTo>
                      <a:pt x="215" y="82"/>
                    </a:lnTo>
                    <a:lnTo>
                      <a:pt x="219" y="82"/>
                    </a:lnTo>
                    <a:lnTo>
                      <a:pt x="223" y="82"/>
                    </a:lnTo>
                    <a:lnTo>
                      <a:pt x="228" y="83"/>
                    </a:lnTo>
                    <a:lnTo>
                      <a:pt x="232" y="83"/>
                    </a:lnTo>
                    <a:lnTo>
                      <a:pt x="238" y="88"/>
                    </a:lnTo>
                    <a:lnTo>
                      <a:pt x="233" y="90"/>
                    </a:lnTo>
                    <a:lnTo>
                      <a:pt x="231" y="92"/>
                    </a:lnTo>
                    <a:lnTo>
                      <a:pt x="229" y="95"/>
                    </a:lnTo>
                    <a:lnTo>
                      <a:pt x="227" y="98"/>
                    </a:lnTo>
                    <a:lnTo>
                      <a:pt x="227" y="103"/>
                    </a:lnTo>
                    <a:lnTo>
                      <a:pt x="228" y="105"/>
                    </a:lnTo>
                    <a:lnTo>
                      <a:pt x="229" y="107"/>
                    </a:lnTo>
                    <a:lnTo>
                      <a:pt x="230" y="109"/>
                    </a:lnTo>
                    <a:lnTo>
                      <a:pt x="233" y="113"/>
                    </a:lnTo>
                    <a:lnTo>
                      <a:pt x="235" y="115"/>
                    </a:lnTo>
                    <a:lnTo>
                      <a:pt x="239" y="116"/>
                    </a:lnTo>
                    <a:lnTo>
                      <a:pt x="243" y="116"/>
                    </a:lnTo>
                    <a:lnTo>
                      <a:pt x="247" y="116"/>
                    </a:lnTo>
                    <a:lnTo>
                      <a:pt x="251" y="115"/>
                    </a:lnTo>
                    <a:lnTo>
                      <a:pt x="254" y="114"/>
                    </a:lnTo>
                    <a:lnTo>
                      <a:pt x="257" y="112"/>
                    </a:lnTo>
                    <a:lnTo>
                      <a:pt x="259" y="108"/>
                    </a:lnTo>
                    <a:lnTo>
                      <a:pt x="261" y="105"/>
                    </a:lnTo>
                    <a:lnTo>
                      <a:pt x="263" y="102"/>
                    </a:lnTo>
                    <a:lnTo>
                      <a:pt x="264" y="96"/>
                    </a:lnTo>
                    <a:lnTo>
                      <a:pt x="264" y="91"/>
                    </a:lnTo>
                    <a:lnTo>
                      <a:pt x="263" y="86"/>
                    </a:lnTo>
                    <a:lnTo>
                      <a:pt x="262" y="80"/>
                    </a:lnTo>
                    <a:lnTo>
                      <a:pt x="261" y="75"/>
                    </a:lnTo>
                    <a:lnTo>
                      <a:pt x="259" y="71"/>
                    </a:lnTo>
                    <a:lnTo>
                      <a:pt x="257" y="66"/>
                    </a:lnTo>
                    <a:lnTo>
                      <a:pt x="254" y="60"/>
                    </a:lnTo>
                    <a:lnTo>
                      <a:pt x="259" y="62"/>
                    </a:lnTo>
                    <a:lnTo>
                      <a:pt x="264" y="65"/>
                    </a:lnTo>
                    <a:lnTo>
                      <a:pt x="270" y="68"/>
                    </a:lnTo>
                    <a:lnTo>
                      <a:pt x="275" y="72"/>
                    </a:lnTo>
                    <a:lnTo>
                      <a:pt x="279" y="76"/>
                    </a:lnTo>
                    <a:lnTo>
                      <a:pt x="283" y="81"/>
                    </a:lnTo>
                    <a:lnTo>
                      <a:pt x="287" y="87"/>
                    </a:lnTo>
                    <a:lnTo>
                      <a:pt x="289" y="93"/>
                    </a:lnTo>
                    <a:lnTo>
                      <a:pt x="292" y="99"/>
                    </a:lnTo>
                    <a:lnTo>
                      <a:pt x="295" y="105"/>
                    </a:lnTo>
                    <a:lnTo>
                      <a:pt x="297" y="111"/>
                    </a:lnTo>
                    <a:lnTo>
                      <a:pt x="298" y="116"/>
                    </a:lnTo>
                    <a:lnTo>
                      <a:pt x="300" y="122"/>
                    </a:lnTo>
                    <a:lnTo>
                      <a:pt x="302" y="131"/>
                    </a:lnTo>
                    <a:lnTo>
                      <a:pt x="303" y="140"/>
                    </a:lnTo>
                    <a:lnTo>
                      <a:pt x="304" y="150"/>
                    </a:lnTo>
                    <a:lnTo>
                      <a:pt x="304" y="154"/>
                    </a:lnTo>
                    <a:lnTo>
                      <a:pt x="304" y="161"/>
                    </a:lnTo>
                    <a:lnTo>
                      <a:pt x="303" y="168"/>
                    </a:lnTo>
                    <a:lnTo>
                      <a:pt x="302" y="176"/>
                    </a:lnTo>
                    <a:lnTo>
                      <a:pt x="300" y="187"/>
                    </a:lnTo>
                    <a:lnTo>
                      <a:pt x="298" y="194"/>
                    </a:lnTo>
                    <a:lnTo>
                      <a:pt x="295" y="206"/>
                    </a:lnTo>
                    <a:lnTo>
                      <a:pt x="294" y="214"/>
                    </a:lnTo>
                    <a:lnTo>
                      <a:pt x="292" y="222"/>
                    </a:lnTo>
                    <a:lnTo>
                      <a:pt x="290" y="228"/>
                    </a:lnTo>
                    <a:lnTo>
                      <a:pt x="291" y="233"/>
                    </a:lnTo>
                    <a:lnTo>
                      <a:pt x="291" y="239"/>
                    </a:lnTo>
                    <a:lnTo>
                      <a:pt x="294" y="244"/>
                    </a:lnTo>
                    <a:lnTo>
                      <a:pt x="297" y="239"/>
                    </a:lnTo>
                    <a:lnTo>
                      <a:pt x="299" y="235"/>
                    </a:lnTo>
                    <a:lnTo>
                      <a:pt x="303" y="230"/>
                    </a:lnTo>
                    <a:lnTo>
                      <a:pt x="307" y="227"/>
                    </a:lnTo>
                    <a:lnTo>
                      <a:pt x="311" y="224"/>
                    </a:lnTo>
                    <a:lnTo>
                      <a:pt x="316" y="221"/>
                    </a:lnTo>
                    <a:lnTo>
                      <a:pt x="321" y="218"/>
                    </a:lnTo>
                    <a:lnTo>
                      <a:pt x="326" y="217"/>
                    </a:lnTo>
                    <a:lnTo>
                      <a:pt x="319" y="236"/>
                    </a:lnTo>
                    <a:lnTo>
                      <a:pt x="318" y="244"/>
                    </a:lnTo>
                    <a:lnTo>
                      <a:pt x="318" y="253"/>
                    </a:lnTo>
                    <a:lnTo>
                      <a:pt x="319" y="260"/>
                    </a:lnTo>
                    <a:lnTo>
                      <a:pt x="320" y="267"/>
                    </a:lnTo>
                    <a:lnTo>
                      <a:pt x="324" y="265"/>
                    </a:lnTo>
                    <a:lnTo>
                      <a:pt x="326" y="261"/>
                    </a:lnTo>
                    <a:lnTo>
                      <a:pt x="328" y="257"/>
                    </a:lnTo>
                    <a:lnTo>
                      <a:pt x="330" y="248"/>
                    </a:lnTo>
                    <a:lnTo>
                      <a:pt x="333" y="256"/>
                    </a:lnTo>
                    <a:lnTo>
                      <a:pt x="334" y="261"/>
                    </a:lnTo>
                    <a:lnTo>
                      <a:pt x="335" y="269"/>
                    </a:lnTo>
                    <a:lnTo>
                      <a:pt x="335" y="275"/>
                    </a:lnTo>
                    <a:lnTo>
                      <a:pt x="335" y="281"/>
                    </a:lnTo>
                    <a:lnTo>
                      <a:pt x="335" y="287"/>
                    </a:lnTo>
                    <a:lnTo>
                      <a:pt x="333" y="293"/>
                    </a:lnTo>
                    <a:lnTo>
                      <a:pt x="331" y="297"/>
                    </a:lnTo>
                    <a:lnTo>
                      <a:pt x="328" y="302"/>
                    </a:lnTo>
                    <a:lnTo>
                      <a:pt x="325" y="308"/>
                    </a:lnTo>
                    <a:lnTo>
                      <a:pt x="323" y="313"/>
                    </a:lnTo>
                    <a:lnTo>
                      <a:pt x="321" y="318"/>
                    </a:lnTo>
                    <a:lnTo>
                      <a:pt x="318" y="324"/>
                    </a:lnTo>
                    <a:lnTo>
                      <a:pt x="316" y="333"/>
                    </a:lnTo>
                    <a:lnTo>
                      <a:pt x="314" y="340"/>
                    </a:lnTo>
                    <a:lnTo>
                      <a:pt x="307" y="340"/>
                    </a:lnTo>
                    <a:lnTo>
                      <a:pt x="296" y="340"/>
                    </a:lnTo>
                    <a:lnTo>
                      <a:pt x="286" y="339"/>
                    </a:lnTo>
                    <a:lnTo>
                      <a:pt x="277" y="336"/>
                    </a:lnTo>
                    <a:lnTo>
                      <a:pt x="273" y="335"/>
                    </a:lnTo>
                    <a:lnTo>
                      <a:pt x="267" y="331"/>
                    </a:lnTo>
                    <a:lnTo>
                      <a:pt x="261" y="327"/>
                    </a:lnTo>
                    <a:lnTo>
                      <a:pt x="256" y="323"/>
                    </a:lnTo>
                    <a:lnTo>
                      <a:pt x="250" y="320"/>
                    </a:lnTo>
                    <a:lnTo>
                      <a:pt x="245" y="318"/>
                    </a:lnTo>
                    <a:lnTo>
                      <a:pt x="240" y="317"/>
                    </a:lnTo>
                    <a:lnTo>
                      <a:pt x="233" y="314"/>
                    </a:lnTo>
                    <a:lnTo>
                      <a:pt x="227" y="312"/>
                    </a:lnTo>
                    <a:lnTo>
                      <a:pt x="221" y="308"/>
                    </a:lnTo>
                    <a:lnTo>
                      <a:pt x="215" y="303"/>
                    </a:lnTo>
                    <a:lnTo>
                      <a:pt x="210" y="299"/>
                    </a:lnTo>
                    <a:lnTo>
                      <a:pt x="200" y="289"/>
                    </a:lnTo>
                    <a:lnTo>
                      <a:pt x="194" y="284"/>
                    </a:lnTo>
                    <a:lnTo>
                      <a:pt x="187" y="280"/>
                    </a:lnTo>
                    <a:lnTo>
                      <a:pt x="179" y="275"/>
                    </a:lnTo>
                    <a:lnTo>
                      <a:pt x="168" y="271"/>
                    </a:lnTo>
                    <a:lnTo>
                      <a:pt x="156" y="270"/>
                    </a:lnTo>
                    <a:lnTo>
                      <a:pt x="124" y="266"/>
                    </a:lnTo>
                    <a:lnTo>
                      <a:pt x="98" y="247"/>
                    </a:lnTo>
                    <a:lnTo>
                      <a:pt x="79" y="232"/>
                    </a:lnTo>
                    <a:lnTo>
                      <a:pt x="47" y="231"/>
                    </a:lnTo>
                    <a:lnTo>
                      <a:pt x="18" y="223"/>
                    </a:lnTo>
                    <a:lnTo>
                      <a:pt x="2" y="20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Freeform 371"/>
              <p:cNvSpPr>
                <a:spLocks/>
              </p:cNvSpPr>
              <p:nvPr/>
            </p:nvSpPr>
            <p:spPr bwMode="auto">
              <a:xfrm>
                <a:off x="2020" y="2289"/>
                <a:ext cx="43" cy="98"/>
              </a:xfrm>
              <a:custGeom>
                <a:avLst/>
                <a:gdLst>
                  <a:gd name="T0" fmla="*/ 6 w 43"/>
                  <a:gd name="T1" fmla="*/ 88 h 98"/>
                  <a:gd name="T2" fmla="*/ 2 w 43"/>
                  <a:gd name="T3" fmla="*/ 78 h 98"/>
                  <a:gd name="T4" fmla="*/ 0 w 43"/>
                  <a:gd name="T5" fmla="*/ 69 h 98"/>
                  <a:gd name="T6" fmla="*/ 0 w 43"/>
                  <a:gd name="T7" fmla="*/ 57 h 98"/>
                  <a:gd name="T8" fmla="*/ 2 w 43"/>
                  <a:gd name="T9" fmla="*/ 48 h 98"/>
                  <a:gd name="T10" fmla="*/ 5 w 43"/>
                  <a:gd name="T11" fmla="*/ 40 h 98"/>
                  <a:gd name="T12" fmla="*/ 5 w 43"/>
                  <a:gd name="T13" fmla="*/ 31 h 98"/>
                  <a:gd name="T14" fmla="*/ 4 w 43"/>
                  <a:gd name="T15" fmla="*/ 26 h 98"/>
                  <a:gd name="T16" fmla="*/ 2 w 43"/>
                  <a:gd name="T17" fmla="*/ 20 h 98"/>
                  <a:gd name="T18" fmla="*/ 2 w 43"/>
                  <a:gd name="T19" fmla="*/ 17 h 98"/>
                  <a:gd name="T20" fmla="*/ 6 w 43"/>
                  <a:gd name="T21" fmla="*/ 22 h 98"/>
                  <a:gd name="T22" fmla="*/ 8 w 43"/>
                  <a:gd name="T23" fmla="*/ 23 h 98"/>
                  <a:gd name="T24" fmla="*/ 7 w 43"/>
                  <a:gd name="T25" fmla="*/ 14 h 98"/>
                  <a:gd name="T26" fmla="*/ 5 w 43"/>
                  <a:gd name="T27" fmla="*/ 4 h 98"/>
                  <a:gd name="T28" fmla="*/ 4 w 43"/>
                  <a:gd name="T29" fmla="*/ 0 h 98"/>
                  <a:gd name="T30" fmla="*/ 10 w 43"/>
                  <a:gd name="T31" fmla="*/ 1 h 98"/>
                  <a:gd name="T32" fmla="*/ 14 w 43"/>
                  <a:gd name="T33" fmla="*/ 6 h 98"/>
                  <a:gd name="T34" fmla="*/ 18 w 43"/>
                  <a:gd name="T35" fmla="*/ 15 h 98"/>
                  <a:gd name="T36" fmla="*/ 20 w 43"/>
                  <a:gd name="T37" fmla="*/ 19 h 98"/>
                  <a:gd name="T38" fmla="*/ 23 w 43"/>
                  <a:gd name="T39" fmla="*/ 13 h 98"/>
                  <a:gd name="T40" fmla="*/ 28 w 43"/>
                  <a:gd name="T41" fmla="*/ 9 h 98"/>
                  <a:gd name="T42" fmla="*/ 33 w 43"/>
                  <a:gd name="T43" fmla="*/ 10 h 98"/>
                  <a:gd name="T44" fmla="*/ 35 w 43"/>
                  <a:gd name="T45" fmla="*/ 16 h 98"/>
                  <a:gd name="T46" fmla="*/ 31 w 43"/>
                  <a:gd name="T47" fmla="*/ 16 h 98"/>
                  <a:gd name="T48" fmla="*/ 29 w 43"/>
                  <a:gd name="T49" fmla="*/ 17 h 98"/>
                  <a:gd name="T50" fmla="*/ 28 w 43"/>
                  <a:gd name="T51" fmla="*/ 22 h 98"/>
                  <a:gd name="T52" fmla="*/ 29 w 43"/>
                  <a:gd name="T53" fmla="*/ 26 h 98"/>
                  <a:gd name="T54" fmla="*/ 32 w 43"/>
                  <a:gd name="T55" fmla="*/ 29 h 98"/>
                  <a:gd name="T56" fmla="*/ 35 w 43"/>
                  <a:gd name="T57" fmla="*/ 29 h 98"/>
                  <a:gd name="T58" fmla="*/ 35 w 43"/>
                  <a:gd name="T59" fmla="*/ 22 h 98"/>
                  <a:gd name="T60" fmla="*/ 38 w 43"/>
                  <a:gd name="T61" fmla="*/ 27 h 98"/>
                  <a:gd name="T62" fmla="*/ 40 w 43"/>
                  <a:gd name="T63" fmla="*/ 35 h 98"/>
                  <a:gd name="T64" fmla="*/ 40 w 43"/>
                  <a:gd name="T65" fmla="*/ 41 h 98"/>
                  <a:gd name="T66" fmla="*/ 38 w 43"/>
                  <a:gd name="T67" fmla="*/ 47 h 98"/>
                  <a:gd name="T68" fmla="*/ 35 w 43"/>
                  <a:gd name="T69" fmla="*/ 52 h 98"/>
                  <a:gd name="T70" fmla="*/ 33 w 43"/>
                  <a:gd name="T71" fmla="*/ 57 h 98"/>
                  <a:gd name="T72" fmla="*/ 35 w 43"/>
                  <a:gd name="T73" fmla="*/ 63 h 98"/>
                  <a:gd name="T74" fmla="*/ 38 w 43"/>
                  <a:gd name="T75" fmla="*/ 67 h 98"/>
                  <a:gd name="T76" fmla="*/ 40 w 43"/>
                  <a:gd name="T77" fmla="*/ 66 h 98"/>
                  <a:gd name="T78" fmla="*/ 42 w 43"/>
                  <a:gd name="T79" fmla="*/ 72 h 98"/>
                  <a:gd name="T80" fmla="*/ 40 w 43"/>
                  <a:gd name="T81" fmla="*/ 80 h 98"/>
                  <a:gd name="T82" fmla="*/ 38 w 43"/>
                  <a:gd name="T83" fmla="*/ 88 h 98"/>
                  <a:gd name="T84" fmla="*/ 34 w 43"/>
                  <a:gd name="T85" fmla="*/ 93 h 98"/>
                  <a:gd name="T86" fmla="*/ 30 w 43"/>
                  <a:gd name="T87" fmla="*/ 96 h 98"/>
                  <a:gd name="T88" fmla="*/ 25 w 43"/>
                  <a:gd name="T89" fmla="*/ 96 h 98"/>
                  <a:gd name="T90" fmla="*/ 18 w 43"/>
                  <a:gd name="T91" fmla="*/ 93 h 98"/>
                  <a:gd name="T92" fmla="*/ 9 w 43"/>
                  <a:gd name="T93" fmla="*/ 91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"/>
                  <a:gd name="T142" fmla="*/ 0 h 98"/>
                  <a:gd name="T143" fmla="*/ 43 w 43"/>
                  <a:gd name="T144" fmla="*/ 98 h 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" h="98">
                    <a:moveTo>
                      <a:pt x="9" y="91"/>
                    </a:moveTo>
                    <a:lnTo>
                      <a:pt x="8" y="90"/>
                    </a:lnTo>
                    <a:lnTo>
                      <a:pt x="6" y="88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1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5" y="40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5" y="16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6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2"/>
                    </a:lnTo>
                    <a:lnTo>
                      <a:pt x="36" y="24"/>
                    </a:lnTo>
                    <a:lnTo>
                      <a:pt x="37" y="26"/>
                    </a:lnTo>
                    <a:lnTo>
                      <a:pt x="38" y="27"/>
                    </a:lnTo>
                    <a:lnTo>
                      <a:pt x="39" y="30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39" y="45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3" y="57"/>
                    </a:lnTo>
                    <a:lnTo>
                      <a:pt x="33" y="59"/>
                    </a:lnTo>
                    <a:lnTo>
                      <a:pt x="34" y="61"/>
                    </a:lnTo>
                    <a:lnTo>
                      <a:pt x="35" y="63"/>
                    </a:lnTo>
                    <a:lnTo>
                      <a:pt x="36" y="65"/>
                    </a:lnTo>
                    <a:lnTo>
                      <a:pt x="37" y="66"/>
                    </a:lnTo>
                    <a:lnTo>
                      <a:pt x="38" y="67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72"/>
                    </a:lnTo>
                    <a:lnTo>
                      <a:pt x="42" y="75"/>
                    </a:lnTo>
                    <a:lnTo>
                      <a:pt x="41" y="78"/>
                    </a:lnTo>
                    <a:lnTo>
                      <a:pt x="40" y="80"/>
                    </a:lnTo>
                    <a:lnTo>
                      <a:pt x="40" y="82"/>
                    </a:lnTo>
                    <a:lnTo>
                      <a:pt x="39" y="85"/>
                    </a:lnTo>
                    <a:lnTo>
                      <a:pt x="38" y="88"/>
                    </a:lnTo>
                    <a:lnTo>
                      <a:pt x="36" y="90"/>
                    </a:lnTo>
                    <a:lnTo>
                      <a:pt x="35" y="91"/>
                    </a:lnTo>
                    <a:lnTo>
                      <a:pt x="34" y="93"/>
                    </a:lnTo>
                    <a:lnTo>
                      <a:pt x="33" y="94"/>
                    </a:lnTo>
                    <a:lnTo>
                      <a:pt x="32" y="95"/>
                    </a:lnTo>
                    <a:lnTo>
                      <a:pt x="30" y="96"/>
                    </a:lnTo>
                    <a:lnTo>
                      <a:pt x="28" y="97"/>
                    </a:lnTo>
                    <a:lnTo>
                      <a:pt x="26" y="97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8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9" y="9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Freeform 372"/>
              <p:cNvSpPr>
                <a:spLocks/>
              </p:cNvSpPr>
              <p:nvPr/>
            </p:nvSpPr>
            <p:spPr bwMode="auto">
              <a:xfrm>
                <a:off x="2056" y="2200"/>
                <a:ext cx="201" cy="258"/>
              </a:xfrm>
              <a:custGeom>
                <a:avLst/>
                <a:gdLst>
                  <a:gd name="T0" fmla="*/ 0 w 201"/>
                  <a:gd name="T1" fmla="*/ 167 h 258"/>
                  <a:gd name="T2" fmla="*/ 7 w 201"/>
                  <a:gd name="T3" fmla="*/ 134 h 258"/>
                  <a:gd name="T4" fmla="*/ 17 w 201"/>
                  <a:gd name="T5" fmla="*/ 107 h 258"/>
                  <a:gd name="T6" fmla="*/ 17 w 201"/>
                  <a:gd name="T7" fmla="*/ 79 h 258"/>
                  <a:gd name="T8" fmla="*/ 35 w 201"/>
                  <a:gd name="T9" fmla="*/ 98 h 258"/>
                  <a:gd name="T10" fmla="*/ 43 w 201"/>
                  <a:gd name="T11" fmla="*/ 39 h 258"/>
                  <a:gd name="T12" fmla="*/ 49 w 201"/>
                  <a:gd name="T13" fmla="*/ 23 h 258"/>
                  <a:gd name="T14" fmla="*/ 60 w 201"/>
                  <a:gd name="T15" fmla="*/ 31 h 258"/>
                  <a:gd name="T16" fmla="*/ 70 w 201"/>
                  <a:gd name="T17" fmla="*/ 11 h 258"/>
                  <a:gd name="T18" fmla="*/ 86 w 201"/>
                  <a:gd name="T19" fmla="*/ 21 h 258"/>
                  <a:gd name="T20" fmla="*/ 91 w 201"/>
                  <a:gd name="T21" fmla="*/ 43 h 258"/>
                  <a:gd name="T22" fmla="*/ 110 w 201"/>
                  <a:gd name="T23" fmla="*/ 52 h 258"/>
                  <a:gd name="T24" fmla="*/ 128 w 201"/>
                  <a:gd name="T25" fmla="*/ 45 h 258"/>
                  <a:gd name="T26" fmla="*/ 140 w 201"/>
                  <a:gd name="T27" fmla="*/ 27 h 258"/>
                  <a:gd name="T28" fmla="*/ 147 w 201"/>
                  <a:gd name="T29" fmla="*/ 28 h 258"/>
                  <a:gd name="T30" fmla="*/ 141 w 201"/>
                  <a:gd name="T31" fmla="*/ 62 h 258"/>
                  <a:gd name="T32" fmla="*/ 117 w 201"/>
                  <a:gd name="T33" fmla="*/ 85 h 258"/>
                  <a:gd name="T34" fmla="*/ 115 w 201"/>
                  <a:gd name="T35" fmla="*/ 95 h 258"/>
                  <a:gd name="T36" fmla="*/ 145 w 201"/>
                  <a:gd name="T37" fmla="*/ 88 h 258"/>
                  <a:gd name="T38" fmla="*/ 167 w 201"/>
                  <a:gd name="T39" fmla="*/ 87 h 258"/>
                  <a:gd name="T40" fmla="*/ 161 w 201"/>
                  <a:gd name="T41" fmla="*/ 106 h 258"/>
                  <a:gd name="T42" fmla="*/ 150 w 201"/>
                  <a:gd name="T43" fmla="*/ 118 h 258"/>
                  <a:gd name="T44" fmla="*/ 147 w 201"/>
                  <a:gd name="T45" fmla="*/ 134 h 258"/>
                  <a:gd name="T46" fmla="*/ 149 w 201"/>
                  <a:gd name="T47" fmla="*/ 144 h 258"/>
                  <a:gd name="T48" fmla="*/ 161 w 201"/>
                  <a:gd name="T49" fmla="*/ 148 h 258"/>
                  <a:gd name="T50" fmla="*/ 167 w 201"/>
                  <a:gd name="T51" fmla="*/ 131 h 258"/>
                  <a:gd name="T52" fmla="*/ 173 w 201"/>
                  <a:gd name="T53" fmla="*/ 119 h 258"/>
                  <a:gd name="T54" fmla="*/ 178 w 201"/>
                  <a:gd name="T55" fmla="*/ 126 h 258"/>
                  <a:gd name="T56" fmla="*/ 179 w 201"/>
                  <a:gd name="T57" fmla="*/ 143 h 258"/>
                  <a:gd name="T58" fmla="*/ 176 w 201"/>
                  <a:gd name="T59" fmla="*/ 152 h 258"/>
                  <a:gd name="T60" fmla="*/ 170 w 201"/>
                  <a:gd name="T61" fmla="*/ 167 h 258"/>
                  <a:gd name="T62" fmla="*/ 168 w 201"/>
                  <a:gd name="T63" fmla="*/ 184 h 258"/>
                  <a:gd name="T64" fmla="*/ 173 w 201"/>
                  <a:gd name="T65" fmla="*/ 192 h 258"/>
                  <a:gd name="T66" fmla="*/ 182 w 201"/>
                  <a:gd name="T67" fmla="*/ 190 h 258"/>
                  <a:gd name="T68" fmla="*/ 191 w 201"/>
                  <a:gd name="T69" fmla="*/ 183 h 258"/>
                  <a:gd name="T70" fmla="*/ 197 w 201"/>
                  <a:gd name="T71" fmla="*/ 174 h 258"/>
                  <a:gd name="T72" fmla="*/ 200 w 201"/>
                  <a:gd name="T73" fmla="*/ 178 h 258"/>
                  <a:gd name="T74" fmla="*/ 197 w 201"/>
                  <a:gd name="T75" fmla="*/ 195 h 258"/>
                  <a:gd name="T76" fmla="*/ 183 w 201"/>
                  <a:gd name="T77" fmla="*/ 215 h 258"/>
                  <a:gd name="T78" fmla="*/ 162 w 201"/>
                  <a:gd name="T79" fmla="*/ 239 h 258"/>
                  <a:gd name="T80" fmla="*/ 143 w 201"/>
                  <a:gd name="T81" fmla="*/ 257 h 258"/>
                  <a:gd name="T82" fmla="*/ 118 w 201"/>
                  <a:gd name="T83" fmla="*/ 247 h 258"/>
                  <a:gd name="T84" fmla="*/ 104 w 201"/>
                  <a:gd name="T85" fmla="*/ 225 h 258"/>
                  <a:gd name="T86" fmla="*/ 73 w 201"/>
                  <a:gd name="T87" fmla="*/ 221 h 258"/>
                  <a:gd name="T88" fmla="*/ 52 w 201"/>
                  <a:gd name="T89" fmla="*/ 212 h 258"/>
                  <a:gd name="T90" fmla="*/ 14 w 201"/>
                  <a:gd name="T91" fmla="*/ 200 h 2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1"/>
                  <a:gd name="T139" fmla="*/ 0 h 258"/>
                  <a:gd name="T140" fmla="*/ 201 w 201"/>
                  <a:gd name="T141" fmla="*/ 258 h 2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1" h="258">
                    <a:moveTo>
                      <a:pt x="6" y="194"/>
                    </a:moveTo>
                    <a:lnTo>
                      <a:pt x="1" y="185"/>
                    </a:lnTo>
                    <a:lnTo>
                      <a:pt x="0" y="167"/>
                    </a:lnTo>
                    <a:lnTo>
                      <a:pt x="0" y="153"/>
                    </a:lnTo>
                    <a:lnTo>
                      <a:pt x="2" y="139"/>
                    </a:lnTo>
                    <a:lnTo>
                      <a:pt x="7" y="134"/>
                    </a:lnTo>
                    <a:lnTo>
                      <a:pt x="20" y="128"/>
                    </a:lnTo>
                    <a:lnTo>
                      <a:pt x="19" y="119"/>
                    </a:lnTo>
                    <a:lnTo>
                      <a:pt x="17" y="107"/>
                    </a:lnTo>
                    <a:lnTo>
                      <a:pt x="16" y="99"/>
                    </a:lnTo>
                    <a:lnTo>
                      <a:pt x="16" y="90"/>
                    </a:lnTo>
                    <a:lnTo>
                      <a:pt x="17" y="7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5" y="98"/>
                    </a:lnTo>
                    <a:lnTo>
                      <a:pt x="40" y="101"/>
                    </a:lnTo>
                    <a:lnTo>
                      <a:pt x="43" y="70"/>
                    </a:lnTo>
                    <a:lnTo>
                      <a:pt x="43" y="39"/>
                    </a:lnTo>
                    <a:lnTo>
                      <a:pt x="37" y="17"/>
                    </a:lnTo>
                    <a:lnTo>
                      <a:pt x="43" y="18"/>
                    </a:lnTo>
                    <a:lnTo>
                      <a:pt x="49" y="23"/>
                    </a:lnTo>
                    <a:lnTo>
                      <a:pt x="55" y="31"/>
                    </a:lnTo>
                    <a:lnTo>
                      <a:pt x="59" y="42"/>
                    </a:lnTo>
                    <a:lnTo>
                      <a:pt x="60" y="31"/>
                    </a:lnTo>
                    <a:lnTo>
                      <a:pt x="62" y="23"/>
                    </a:lnTo>
                    <a:lnTo>
                      <a:pt x="66" y="17"/>
                    </a:lnTo>
                    <a:lnTo>
                      <a:pt x="70" y="11"/>
                    </a:lnTo>
                    <a:lnTo>
                      <a:pt x="82" y="0"/>
                    </a:lnTo>
                    <a:lnTo>
                      <a:pt x="84" y="13"/>
                    </a:lnTo>
                    <a:lnTo>
                      <a:pt x="86" y="21"/>
                    </a:lnTo>
                    <a:lnTo>
                      <a:pt x="87" y="26"/>
                    </a:lnTo>
                    <a:lnTo>
                      <a:pt x="88" y="33"/>
                    </a:lnTo>
                    <a:lnTo>
                      <a:pt x="91" y="43"/>
                    </a:lnTo>
                    <a:lnTo>
                      <a:pt x="96" y="49"/>
                    </a:lnTo>
                    <a:lnTo>
                      <a:pt x="101" y="52"/>
                    </a:lnTo>
                    <a:lnTo>
                      <a:pt x="110" y="52"/>
                    </a:lnTo>
                    <a:lnTo>
                      <a:pt x="115" y="51"/>
                    </a:lnTo>
                    <a:lnTo>
                      <a:pt x="122" y="49"/>
                    </a:lnTo>
                    <a:lnTo>
                      <a:pt x="128" y="45"/>
                    </a:lnTo>
                    <a:lnTo>
                      <a:pt x="133" y="38"/>
                    </a:lnTo>
                    <a:lnTo>
                      <a:pt x="137" y="33"/>
                    </a:lnTo>
                    <a:lnTo>
                      <a:pt x="140" y="27"/>
                    </a:lnTo>
                    <a:lnTo>
                      <a:pt x="143" y="22"/>
                    </a:lnTo>
                    <a:lnTo>
                      <a:pt x="148" y="16"/>
                    </a:lnTo>
                    <a:lnTo>
                      <a:pt x="147" y="28"/>
                    </a:lnTo>
                    <a:lnTo>
                      <a:pt x="146" y="38"/>
                    </a:lnTo>
                    <a:lnTo>
                      <a:pt x="145" y="49"/>
                    </a:lnTo>
                    <a:lnTo>
                      <a:pt x="141" y="62"/>
                    </a:lnTo>
                    <a:lnTo>
                      <a:pt x="133" y="73"/>
                    </a:lnTo>
                    <a:lnTo>
                      <a:pt x="125" y="81"/>
                    </a:lnTo>
                    <a:lnTo>
                      <a:pt x="117" y="85"/>
                    </a:lnTo>
                    <a:lnTo>
                      <a:pt x="111" y="90"/>
                    </a:lnTo>
                    <a:lnTo>
                      <a:pt x="103" y="100"/>
                    </a:lnTo>
                    <a:lnTo>
                      <a:pt x="115" y="95"/>
                    </a:lnTo>
                    <a:lnTo>
                      <a:pt x="128" y="91"/>
                    </a:lnTo>
                    <a:lnTo>
                      <a:pt x="136" y="90"/>
                    </a:lnTo>
                    <a:lnTo>
                      <a:pt x="145" y="88"/>
                    </a:lnTo>
                    <a:lnTo>
                      <a:pt x="153" y="87"/>
                    </a:lnTo>
                    <a:lnTo>
                      <a:pt x="161" y="87"/>
                    </a:lnTo>
                    <a:lnTo>
                      <a:pt x="167" y="87"/>
                    </a:lnTo>
                    <a:lnTo>
                      <a:pt x="165" y="95"/>
                    </a:lnTo>
                    <a:lnTo>
                      <a:pt x="164" y="101"/>
                    </a:lnTo>
                    <a:lnTo>
                      <a:pt x="161" y="106"/>
                    </a:lnTo>
                    <a:lnTo>
                      <a:pt x="158" y="109"/>
                    </a:lnTo>
                    <a:lnTo>
                      <a:pt x="155" y="113"/>
                    </a:lnTo>
                    <a:lnTo>
                      <a:pt x="150" y="118"/>
                    </a:lnTo>
                    <a:lnTo>
                      <a:pt x="147" y="124"/>
                    </a:lnTo>
                    <a:lnTo>
                      <a:pt x="147" y="130"/>
                    </a:lnTo>
                    <a:lnTo>
                      <a:pt x="147" y="134"/>
                    </a:lnTo>
                    <a:lnTo>
                      <a:pt x="147" y="138"/>
                    </a:lnTo>
                    <a:lnTo>
                      <a:pt x="148" y="141"/>
                    </a:lnTo>
                    <a:lnTo>
                      <a:pt x="149" y="144"/>
                    </a:lnTo>
                    <a:lnTo>
                      <a:pt x="150" y="146"/>
                    </a:lnTo>
                    <a:lnTo>
                      <a:pt x="156" y="149"/>
                    </a:lnTo>
                    <a:lnTo>
                      <a:pt x="161" y="148"/>
                    </a:lnTo>
                    <a:lnTo>
                      <a:pt x="165" y="142"/>
                    </a:lnTo>
                    <a:lnTo>
                      <a:pt x="167" y="134"/>
                    </a:lnTo>
                    <a:lnTo>
                      <a:pt x="167" y="131"/>
                    </a:lnTo>
                    <a:lnTo>
                      <a:pt x="169" y="127"/>
                    </a:lnTo>
                    <a:lnTo>
                      <a:pt x="170" y="123"/>
                    </a:lnTo>
                    <a:lnTo>
                      <a:pt x="173" y="119"/>
                    </a:lnTo>
                    <a:lnTo>
                      <a:pt x="175" y="115"/>
                    </a:lnTo>
                    <a:lnTo>
                      <a:pt x="177" y="120"/>
                    </a:lnTo>
                    <a:lnTo>
                      <a:pt x="178" y="126"/>
                    </a:lnTo>
                    <a:lnTo>
                      <a:pt x="179" y="131"/>
                    </a:lnTo>
                    <a:lnTo>
                      <a:pt x="180" y="137"/>
                    </a:lnTo>
                    <a:lnTo>
                      <a:pt x="179" y="143"/>
                    </a:lnTo>
                    <a:lnTo>
                      <a:pt x="178" y="148"/>
                    </a:lnTo>
                    <a:lnTo>
                      <a:pt x="175" y="155"/>
                    </a:lnTo>
                    <a:lnTo>
                      <a:pt x="176" y="152"/>
                    </a:lnTo>
                    <a:lnTo>
                      <a:pt x="173" y="159"/>
                    </a:lnTo>
                    <a:lnTo>
                      <a:pt x="172" y="162"/>
                    </a:lnTo>
                    <a:lnTo>
                      <a:pt x="170" y="167"/>
                    </a:lnTo>
                    <a:lnTo>
                      <a:pt x="169" y="175"/>
                    </a:lnTo>
                    <a:lnTo>
                      <a:pt x="169" y="178"/>
                    </a:lnTo>
                    <a:lnTo>
                      <a:pt x="168" y="184"/>
                    </a:lnTo>
                    <a:lnTo>
                      <a:pt x="168" y="188"/>
                    </a:lnTo>
                    <a:lnTo>
                      <a:pt x="170" y="191"/>
                    </a:lnTo>
                    <a:lnTo>
                      <a:pt x="173" y="192"/>
                    </a:lnTo>
                    <a:lnTo>
                      <a:pt x="177" y="192"/>
                    </a:lnTo>
                    <a:lnTo>
                      <a:pt x="179" y="191"/>
                    </a:lnTo>
                    <a:lnTo>
                      <a:pt x="182" y="190"/>
                    </a:lnTo>
                    <a:lnTo>
                      <a:pt x="185" y="189"/>
                    </a:lnTo>
                    <a:lnTo>
                      <a:pt x="188" y="187"/>
                    </a:lnTo>
                    <a:lnTo>
                      <a:pt x="191" y="183"/>
                    </a:lnTo>
                    <a:lnTo>
                      <a:pt x="193" y="181"/>
                    </a:lnTo>
                    <a:lnTo>
                      <a:pt x="196" y="177"/>
                    </a:lnTo>
                    <a:lnTo>
                      <a:pt x="197" y="174"/>
                    </a:lnTo>
                    <a:lnTo>
                      <a:pt x="199" y="169"/>
                    </a:lnTo>
                    <a:lnTo>
                      <a:pt x="200" y="175"/>
                    </a:lnTo>
                    <a:lnTo>
                      <a:pt x="200" y="178"/>
                    </a:lnTo>
                    <a:lnTo>
                      <a:pt x="200" y="183"/>
                    </a:lnTo>
                    <a:lnTo>
                      <a:pt x="199" y="190"/>
                    </a:lnTo>
                    <a:lnTo>
                      <a:pt x="197" y="195"/>
                    </a:lnTo>
                    <a:lnTo>
                      <a:pt x="194" y="200"/>
                    </a:lnTo>
                    <a:lnTo>
                      <a:pt x="190" y="206"/>
                    </a:lnTo>
                    <a:lnTo>
                      <a:pt x="183" y="215"/>
                    </a:lnTo>
                    <a:lnTo>
                      <a:pt x="173" y="225"/>
                    </a:lnTo>
                    <a:lnTo>
                      <a:pt x="166" y="231"/>
                    </a:lnTo>
                    <a:lnTo>
                      <a:pt x="162" y="239"/>
                    </a:lnTo>
                    <a:lnTo>
                      <a:pt x="160" y="256"/>
                    </a:lnTo>
                    <a:lnTo>
                      <a:pt x="152" y="257"/>
                    </a:lnTo>
                    <a:lnTo>
                      <a:pt x="143" y="257"/>
                    </a:lnTo>
                    <a:lnTo>
                      <a:pt x="134" y="256"/>
                    </a:lnTo>
                    <a:lnTo>
                      <a:pt x="125" y="252"/>
                    </a:lnTo>
                    <a:lnTo>
                      <a:pt x="118" y="247"/>
                    </a:lnTo>
                    <a:lnTo>
                      <a:pt x="112" y="241"/>
                    </a:lnTo>
                    <a:lnTo>
                      <a:pt x="106" y="232"/>
                    </a:lnTo>
                    <a:lnTo>
                      <a:pt x="104" y="225"/>
                    </a:lnTo>
                    <a:lnTo>
                      <a:pt x="95" y="227"/>
                    </a:lnTo>
                    <a:lnTo>
                      <a:pt x="83" y="225"/>
                    </a:lnTo>
                    <a:lnTo>
                      <a:pt x="73" y="221"/>
                    </a:lnTo>
                    <a:lnTo>
                      <a:pt x="68" y="216"/>
                    </a:lnTo>
                    <a:lnTo>
                      <a:pt x="64" y="208"/>
                    </a:lnTo>
                    <a:lnTo>
                      <a:pt x="52" y="212"/>
                    </a:lnTo>
                    <a:lnTo>
                      <a:pt x="39" y="211"/>
                    </a:lnTo>
                    <a:lnTo>
                      <a:pt x="25" y="206"/>
                    </a:lnTo>
                    <a:lnTo>
                      <a:pt x="14" y="200"/>
                    </a:lnTo>
                    <a:lnTo>
                      <a:pt x="6" y="194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Freeform 373"/>
              <p:cNvSpPr>
                <a:spLocks/>
              </p:cNvSpPr>
              <p:nvPr/>
            </p:nvSpPr>
            <p:spPr bwMode="auto">
              <a:xfrm>
                <a:off x="2061" y="2256"/>
                <a:ext cx="145" cy="188"/>
              </a:xfrm>
              <a:custGeom>
                <a:avLst/>
                <a:gdLst>
                  <a:gd name="T0" fmla="*/ 1 w 145"/>
                  <a:gd name="T1" fmla="*/ 134 h 188"/>
                  <a:gd name="T2" fmla="*/ 1 w 145"/>
                  <a:gd name="T3" fmla="*/ 111 h 188"/>
                  <a:gd name="T4" fmla="*/ 6 w 145"/>
                  <a:gd name="T5" fmla="*/ 97 h 188"/>
                  <a:gd name="T6" fmla="*/ 14 w 145"/>
                  <a:gd name="T7" fmla="*/ 87 h 188"/>
                  <a:gd name="T8" fmla="*/ 12 w 145"/>
                  <a:gd name="T9" fmla="*/ 72 h 188"/>
                  <a:gd name="T10" fmla="*/ 13 w 145"/>
                  <a:gd name="T11" fmla="*/ 58 h 188"/>
                  <a:gd name="T12" fmla="*/ 20 w 145"/>
                  <a:gd name="T13" fmla="*/ 58 h 188"/>
                  <a:gd name="T14" fmla="*/ 29 w 145"/>
                  <a:gd name="T15" fmla="*/ 74 h 188"/>
                  <a:gd name="T16" fmla="*/ 31 w 145"/>
                  <a:gd name="T17" fmla="*/ 29 h 188"/>
                  <a:gd name="T18" fmla="*/ 31 w 145"/>
                  <a:gd name="T19" fmla="*/ 14 h 188"/>
                  <a:gd name="T20" fmla="*/ 40 w 145"/>
                  <a:gd name="T21" fmla="*/ 23 h 188"/>
                  <a:gd name="T22" fmla="*/ 44 w 145"/>
                  <a:gd name="T23" fmla="*/ 23 h 188"/>
                  <a:gd name="T24" fmla="*/ 48 w 145"/>
                  <a:gd name="T25" fmla="*/ 12 h 188"/>
                  <a:gd name="T26" fmla="*/ 60 w 145"/>
                  <a:gd name="T27" fmla="*/ 0 h 188"/>
                  <a:gd name="T28" fmla="*/ 62 w 145"/>
                  <a:gd name="T29" fmla="*/ 15 h 188"/>
                  <a:gd name="T30" fmla="*/ 64 w 145"/>
                  <a:gd name="T31" fmla="*/ 24 h 188"/>
                  <a:gd name="T32" fmla="*/ 69 w 145"/>
                  <a:gd name="T33" fmla="*/ 36 h 188"/>
                  <a:gd name="T34" fmla="*/ 79 w 145"/>
                  <a:gd name="T35" fmla="*/ 38 h 188"/>
                  <a:gd name="T36" fmla="*/ 88 w 145"/>
                  <a:gd name="T37" fmla="*/ 36 h 188"/>
                  <a:gd name="T38" fmla="*/ 96 w 145"/>
                  <a:gd name="T39" fmla="*/ 28 h 188"/>
                  <a:gd name="T40" fmla="*/ 101 w 145"/>
                  <a:gd name="T41" fmla="*/ 20 h 188"/>
                  <a:gd name="T42" fmla="*/ 106 w 145"/>
                  <a:gd name="T43" fmla="*/ 11 h 188"/>
                  <a:gd name="T44" fmla="*/ 105 w 145"/>
                  <a:gd name="T45" fmla="*/ 28 h 188"/>
                  <a:gd name="T46" fmla="*/ 102 w 145"/>
                  <a:gd name="T47" fmla="*/ 45 h 188"/>
                  <a:gd name="T48" fmla="*/ 91 w 145"/>
                  <a:gd name="T49" fmla="*/ 59 h 188"/>
                  <a:gd name="T50" fmla="*/ 80 w 145"/>
                  <a:gd name="T51" fmla="*/ 66 h 188"/>
                  <a:gd name="T52" fmla="*/ 84 w 145"/>
                  <a:gd name="T53" fmla="*/ 69 h 188"/>
                  <a:gd name="T54" fmla="*/ 98 w 145"/>
                  <a:gd name="T55" fmla="*/ 65 h 188"/>
                  <a:gd name="T56" fmla="*/ 110 w 145"/>
                  <a:gd name="T57" fmla="*/ 64 h 188"/>
                  <a:gd name="T58" fmla="*/ 117 w 145"/>
                  <a:gd name="T59" fmla="*/ 72 h 188"/>
                  <a:gd name="T60" fmla="*/ 108 w 145"/>
                  <a:gd name="T61" fmla="*/ 86 h 188"/>
                  <a:gd name="T62" fmla="*/ 101 w 145"/>
                  <a:gd name="T63" fmla="*/ 93 h 188"/>
                  <a:gd name="T64" fmla="*/ 99 w 145"/>
                  <a:gd name="T65" fmla="*/ 98 h 188"/>
                  <a:gd name="T66" fmla="*/ 103 w 145"/>
                  <a:gd name="T67" fmla="*/ 104 h 188"/>
                  <a:gd name="T68" fmla="*/ 112 w 145"/>
                  <a:gd name="T69" fmla="*/ 109 h 188"/>
                  <a:gd name="T70" fmla="*/ 119 w 145"/>
                  <a:gd name="T71" fmla="*/ 104 h 188"/>
                  <a:gd name="T72" fmla="*/ 123 w 145"/>
                  <a:gd name="T73" fmla="*/ 89 h 188"/>
                  <a:gd name="T74" fmla="*/ 128 w 145"/>
                  <a:gd name="T75" fmla="*/ 92 h 188"/>
                  <a:gd name="T76" fmla="*/ 128 w 145"/>
                  <a:gd name="T77" fmla="*/ 107 h 188"/>
                  <a:gd name="T78" fmla="*/ 122 w 145"/>
                  <a:gd name="T79" fmla="*/ 127 h 188"/>
                  <a:gd name="T80" fmla="*/ 127 w 145"/>
                  <a:gd name="T81" fmla="*/ 140 h 188"/>
                  <a:gd name="T82" fmla="*/ 136 w 145"/>
                  <a:gd name="T83" fmla="*/ 136 h 188"/>
                  <a:gd name="T84" fmla="*/ 144 w 145"/>
                  <a:gd name="T85" fmla="*/ 123 h 188"/>
                  <a:gd name="T86" fmla="*/ 143 w 145"/>
                  <a:gd name="T87" fmla="*/ 137 h 188"/>
                  <a:gd name="T88" fmla="*/ 137 w 145"/>
                  <a:gd name="T89" fmla="*/ 150 h 188"/>
                  <a:gd name="T90" fmla="*/ 125 w 145"/>
                  <a:gd name="T91" fmla="*/ 164 h 188"/>
                  <a:gd name="T92" fmla="*/ 116 w 145"/>
                  <a:gd name="T93" fmla="*/ 174 h 188"/>
                  <a:gd name="T94" fmla="*/ 110 w 145"/>
                  <a:gd name="T95" fmla="*/ 187 h 188"/>
                  <a:gd name="T96" fmla="*/ 97 w 145"/>
                  <a:gd name="T97" fmla="*/ 186 h 188"/>
                  <a:gd name="T98" fmla="*/ 85 w 145"/>
                  <a:gd name="T99" fmla="*/ 179 h 188"/>
                  <a:gd name="T100" fmla="*/ 77 w 145"/>
                  <a:gd name="T101" fmla="*/ 169 h 188"/>
                  <a:gd name="T102" fmla="*/ 68 w 145"/>
                  <a:gd name="T103" fmla="*/ 165 h 188"/>
                  <a:gd name="T104" fmla="*/ 53 w 145"/>
                  <a:gd name="T105" fmla="*/ 161 h 188"/>
                  <a:gd name="T106" fmla="*/ 46 w 145"/>
                  <a:gd name="T107" fmla="*/ 151 h 188"/>
                  <a:gd name="T108" fmla="*/ 28 w 145"/>
                  <a:gd name="T109" fmla="*/ 154 h 188"/>
                  <a:gd name="T110" fmla="*/ 10 w 145"/>
                  <a:gd name="T111" fmla="*/ 146 h 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188"/>
                  <a:gd name="T170" fmla="*/ 145 w 145"/>
                  <a:gd name="T171" fmla="*/ 188 h 1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188">
                    <a:moveTo>
                      <a:pt x="5" y="141"/>
                    </a:moveTo>
                    <a:lnTo>
                      <a:pt x="1" y="134"/>
                    </a:lnTo>
                    <a:lnTo>
                      <a:pt x="0" y="122"/>
                    </a:lnTo>
                    <a:lnTo>
                      <a:pt x="1" y="111"/>
                    </a:lnTo>
                    <a:lnTo>
                      <a:pt x="2" y="101"/>
                    </a:lnTo>
                    <a:lnTo>
                      <a:pt x="6" y="97"/>
                    </a:lnTo>
                    <a:lnTo>
                      <a:pt x="15" y="93"/>
                    </a:lnTo>
                    <a:lnTo>
                      <a:pt x="14" y="87"/>
                    </a:lnTo>
                    <a:lnTo>
                      <a:pt x="13" y="78"/>
                    </a:lnTo>
                    <a:lnTo>
                      <a:pt x="12" y="72"/>
                    </a:lnTo>
                    <a:lnTo>
                      <a:pt x="12" y="65"/>
                    </a:lnTo>
                    <a:lnTo>
                      <a:pt x="13" y="58"/>
                    </a:lnTo>
                    <a:lnTo>
                      <a:pt x="16" y="49"/>
                    </a:lnTo>
                    <a:lnTo>
                      <a:pt x="20" y="58"/>
                    </a:lnTo>
                    <a:lnTo>
                      <a:pt x="25" y="72"/>
                    </a:lnTo>
                    <a:lnTo>
                      <a:pt x="29" y="74"/>
                    </a:lnTo>
                    <a:lnTo>
                      <a:pt x="31" y="52"/>
                    </a:lnTo>
                    <a:lnTo>
                      <a:pt x="31" y="29"/>
                    </a:lnTo>
                    <a:lnTo>
                      <a:pt x="27" y="12"/>
                    </a:lnTo>
                    <a:lnTo>
                      <a:pt x="31" y="14"/>
                    </a:lnTo>
                    <a:lnTo>
                      <a:pt x="36" y="17"/>
                    </a:lnTo>
                    <a:lnTo>
                      <a:pt x="40" y="23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5" y="17"/>
                    </a:lnTo>
                    <a:lnTo>
                      <a:pt x="48" y="12"/>
                    </a:lnTo>
                    <a:lnTo>
                      <a:pt x="51" y="8"/>
                    </a:lnTo>
                    <a:lnTo>
                      <a:pt x="60" y="0"/>
                    </a:lnTo>
                    <a:lnTo>
                      <a:pt x="61" y="9"/>
                    </a:lnTo>
                    <a:lnTo>
                      <a:pt x="62" y="15"/>
                    </a:lnTo>
                    <a:lnTo>
                      <a:pt x="62" y="19"/>
                    </a:lnTo>
                    <a:lnTo>
                      <a:pt x="64" y="24"/>
                    </a:lnTo>
                    <a:lnTo>
                      <a:pt x="66" y="32"/>
                    </a:lnTo>
                    <a:lnTo>
                      <a:pt x="69" y="36"/>
                    </a:lnTo>
                    <a:lnTo>
                      <a:pt x="73" y="38"/>
                    </a:lnTo>
                    <a:lnTo>
                      <a:pt x="79" y="38"/>
                    </a:lnTo>
                    <a:lnTo>
                      <a:pt x="84" y="37"/>
                    </a:lnTo>
                    <a:lnTo>
                      <a:pt x="88" y="36"/>
                    </a:lnTo>
                    <a:lnTo>
                      <a:pt x="92" y="32"/>
                    </a:lnTo>
                    <a:lnTo>
                      <a:pt x="96" y="28"/>
                    </a:lnTo>
                    <a:lnTo>
                      <a:pt x="99" y="24"/>
                    </a:lnTo>
                    <a:lnTo>
                      <a:pt x="101" y="20"/>
                    </a:lnTo>
                    <a:lnTo>
                      <a:pt x="103" y="16"/>
                    </a:lnTo>
                    <a:lnTo>
                      <a:pt x="106" y="11"/>
                    </a:lnTo>
                    <a:lnTo>
                      <a:pt x="106" y="21"/>
                    </a:lnTo>
                    <a:lnTo>
                      <a:pt x="105" y="28"/>
                    </a:lnTo>
                    <a:lnTo>
                      <a:pt x="105" y="36"/>
                    </a:lnTo>
                    <a:lnTo>
                      <a:pt x="102" y="45"/>
                    </a:lnTo>
                    <a:lnTo>
                      <a:pt x="96" y="53"/>
                    </a:lnTo>
                    <a:lnTo>
                      <a:pt x="91" y="59"/>
                    </a:lnTo>
                    <a:lnTo>
                      <a:pt x="84" y="62"/>
                    </a:lnTo>
                    <a:lnTo>
                      <a:pt x="80" y="66"/>
                    </a:lnTo>
                    <a:lnTo>
                      <a:pt x="74" y="73"/>
                    </a:lnTo>
                    <a:lnTo>
                      <a:pt x="84" y="69"/>
                    </a:lnTo>
                    <a:lnTo>
                      <a:pt x="93" y="66"/>
                    </a:lnTo>
                    <a:lnTo>
                      <a:pt x="98" y="65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20" y="64"/>
                    </a:lnTo>
                    <a:lnTo>
                      <a:pt x="117" y="72"/>
                    </a:lnTo>
                    <a:lnTo>
                      <a:pt x="114" y="78"/>
                    </a:lnTo>
                    <a:lnTo>
                      <a:pt x="108" y="86"/>
                    </a:lnTo>
                    <a:lnTo>
                      <a:pt x="105" y="89"/>
                    </a:lnTo>
                    <a:lnTo>
                      <a:pt x="101" y="93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100" y="100"/>
                    </a:lnTo>
                    <a:lnTo>
                      <a:pt x="103" y="104"/>
                    </a:lnTo>
                    <a:lnTo>
                      <a:pt x="107" y="106"/>
                    </a:lnTo>
                    <a:lnTo>
                      <a:pt x="112" y="109"/>
                    </a:lnTo>
                    <a:lnTo>
                      <a:pt x="116" y="107"/>
                    </a:lnTo>
                    <a:lnTo>
                      <a:pt x="119" y="104"/>
                    </a:lnTo>
                    <a:lnTo>
                      <a:pt x="121" y="96"/>
                    </a:lnTo>
                    <a:lnTo>
                      <a:pt x="123" y="89"/>
                    </a:lnTo>
                    <a:lnTo>
                      <a:pt x="126" y="84"/>
                    </a:lnTo>
                    <a:lnTo>
                      <a:pt x="128" y="92"/>
                    </a:lnTo>
                    <a:lnTo>
                      <a:pt x="130" y="99"/>
                    </a:lnTo>
                    <a:lnTo>
                      <a:pt x="128" y="107"/>
                    </a:lnTo>
                    <a:lnTo>
                      <a:pt x="125" y="115"/>
                    </a:lnTo>
                    <a:lnTo>
                      <a:pt x="122" y="127"/>
                    </a:lnTo>
                    <a:lnTo>
                      <a:pt x="122" y="139"/>
                    </a:lnTo>
                    <a:lnTo>
                      <a:pt x="127" y="140"/>
                    </a:lnTo>
                    <a:lnTo>
                      <a:pt x="132" y="139"/>
                    </a:lnTo>
                    <a:lnTo>
                      <a:pt x="136" y="136"/>
                    </a:lnTo>
                    <a:lnTo>
                      <a:pt x="139" y="131"/>
                    </a:lnTo>
                    <a:lnTo>
                      <a:pt x="144" y="123"/>
                    </a:lnTo>
                    <a:lnTo>
                      <a:pt x="144" y="130"/>
                    </a:lnTo>
                    <a:lnTo>
                      <a:pt x="143" y="137"/>
                    </a:lnTo>
                    <a:lnTo>
                      <a:pt x="140" y="146"/>
                    </a:lnTo>
                    <a:lnTo>
                      <a:pt x="137" y="150"/>
                    </a:lnTo>
                    <a:lnTo>
                      <a:pt x="132" y="156"/>
                    </a:lnTo>
                    <a:lnTo>
                      <a:pt x="125" y="164"/>
                    </a:lnTo>
                    <a:lnTo>
                      <a:pt x="119" y="168"/>
                    </a:lnTo>
                    <a:lnTo>
                      <a:pt x="116" y="174"/>
                    </a:lnTo>
                    <a:lnTo>
                      <a:pt x="115" y="186"/>
                    </a:lnTo>
                    <a:lnTo>
                      <a:pt x="110" y="187"/>
                    </a:lnTo>
                    <a:lnTo>
                      <a:pt x="103" y="187"/>
                    </a:lnTo>
                    <a:lnTo>
                      <a:pt x="97" y="186"/>
                    </a:lnTo>
                    <a:lnTo>
                      <a:pt x="91" y="183"/>
                    </a:lnTo>
                    <a:lnTo>
                      <a:pt x="85" y="179"/>
                    </a:lnTo>
                    <a:lnTo>
                      <a:pt x="81" y="175"/>
                    </a:lnTo>
                    <a:lnTo>
                      <a:pt x="77" y="169"/>
                    </a:lnTo>
                    <a:lnTo>
                      <a:pt x="75" y="164"/>
                    </a:lnTo>
                    <a:lnTo>
                      <a:pt x="68" y="165"/>
                    </a:lnTo>
                    <a:lnTo>
                      <a:pt x="60" y="164"/>
                    </a:lnTo>
                    <a:lnTo>
                      <a:pt x="53" y="161"/>
                    </a:lnTo>
                    <a:lnTo>
                      <a:pt x="49" y="157"/>
                    </a:lnTo>
                    <a:lnTo>
                      <a:pt x="46" y="151"/>
                    </a:lnTo>
                    <a:lnTo>
                      <a:pt x="38" y="155"/>
                    </a:lnTo>
                    <a:lnTo>
                      <a:pt x="28" y="154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5" y="14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Freeform 374"/>
              <p:cNvSpPr>
                <a:spLocks/>
              </p:cNvSpPr>
              <p:nvPr/>
            </p:nvSpPr>
            <p:spPr bwMode="auto">
              <a:xfrm>
                <a:off x="2089" y="2317"/>
                <a:ext cx="88" cy="115"/>
              </a:xfrm>
              <a:custGeom>
                <a:avLst/>
                <a:gdLst>
                  <a:gd name="T0" fmla="*/ 0 w 88"/>
                  <a:gd name="T1" fmla="*/ 82 h 115"/>
                  <a:gd name="T2" fmla="*/ 0 w 88"/>
                  <a:gd name="T3" fmla="*/ 68 h 115"/>
                  <a:gd name="T4" fmla="*/ 3 w 88"/>
                  <a:gd name="T5" fmla="*/ 59 h 115"/>
                  <a:gd name="T6" fmla="*/ 8 w 88"/>
                  <a:gd name="T7" fmla="*/ 53 h 115"/>
                  <a:gd name="T8" fmla="*/ 6 w 88"/>
                  <a:gd name="T9" fmla="*/ 44 h 115"/>
                  <a:gd name="T10" fmla="*/ 7 w 88"/>
                  <a:gd name="T11" fmla="*/ 35 h 115"/>
                  <a:gd name="T12" fmla="*/ 12 w 88"/>
                  <a:gd name="T13" fmla="*/ 35 h 115"/>
                  <a:gd name="T14" fmla="*/ 17 w 88"/>
                  <a:gd name="T15" fmla="*/ 45 h 115"/>
                  <a:gd name="T16" fmla="*/ 18 w 88"/>
                  <a:gd name="T17" fmla="*/ 17 h 115"/>
                  <a:gd name="T18" fmla="*/ 18 w 88"/>
                  <a:gd name="T19" fmla="*/ 8 h 115"/>
                  <a:gd name="T20" fmla="*/ 23 w 88"/>
                  <a:gd name="T21" fmla="*/ 13 h 115"/>
                  <a:gd name="T22" fmla="*/ 26 w 88"/>
                  <a:gd name="T23" fmla="*/ 13 h 115"/>
                  <a:gd name="T24" fmla="*/ 28 w 88"/>
                  <a:gd name="T25" fmla="*/ 8 h 115"/>
                  <a:gd name="T26" fmla="*/ 35 w 88"/>
                  <a:gd name="T27" fmla="*/ 0 h 115"/>
                  <a:gd name="T28" fmla="*/ 37 w 88"/>
                  <a:gd name="T29" fmla="*/ 9 h 115"/>
                  <a:gd name="T30" fmla="*/ 38 w 88"/>
                  <a:gd name="T31" fmla="*/ 14 h 115"/>
                  <a:gd name="T32" fmla="*/ 41 w 88"/>
                  <a:gd name="T33" fmla="*/ 22 h 115"/>
                  <a:gd name="T34" fmla="*/ 47 w 88"/>
                  <a:gd name="T35" fmla="*/ 23 h 115"/>
                  <a:gd name="T36" fmla="*/ 53 w 88"/>
                  <a:gd name="T37" fmla="*/ 21 h 115"/>
                  <a:gd name="T38" fmla="*/ 58 w 88"/>
                  <a:gd name="T39" fmla="*/ 17 h 115"/>
                  <a:gd name="T40" fmla="*/ 61 w 88"/>
                  <a:gd name="T41" fmla="*/ 12 h 115"/>
                  <a:gd name="T42" fmla="*/ 64 w 88"/>
                  <a:gd name="T43" fmla="*/ 7 h 115"/>
                  <a:gd name="T44" fmla="*/ 63 w 88"/>
                  <a:gd name="T45" fmla="*/ 17 h 115"/>
                  <a:gd name="T46" fmla="*/ 61 w 88"/>
                  <a:gd name="T47" fmla="*/ 27 h 115"/>
                  <a:gd name="T48" fmla="*/ 54 w 88"/>
                  <a:gd name="T49" fmla="*/ 36 h 115"/>
                  <a:gd name="T50" fmla="*/ 48 w 88"/>
                  <a:gd name="T51" fmla="*/ 40 h 115"/>
                  <a:gd name="T52" fmla="*/ 50 w 88"/>
                  <a:gd name="T53" fmla="*/ 42 h 115"/>
                  <a:gd name="T54" fmla="*/ 59 w 88"/>
                  <a:gd name="T55" fmla="*/ 40 h 115"/>
                  <a:gd name="T56" fmla="*/ 66 w 88"/>
                  <a:gd name="T57" fmla="*/ 38 h 115"/>
                  <a:gd name="T58" fmla="*/ 70 w 88"/>
                  <a:gd name="T59" fmla="*/ 44 h 115"/>
                  <a:gd name="T60" fmla="*/ 65 w 88"/>
                  <a:gd name="T61" fmla="*/ 52 h 115"/>
                  <a:gd name="T62" fmla="*/ 60 w 88"/>
                  <a:gd name="T63" fmla="*/ 57 h 115"/>
                  <a:gd name="T64" fmla="*/ 60 w 88"/>
                  <a:gd name="T65" fmla="*/ 60 h 115"/>
                  <a:gd name="T66" fmla="*/ 62 w 88"/>
                  <a:gd name="T67" fmla="*/ 63 h 115"/>
                  <a:gd name="T68" fmla="*/ 68 w 88"/>
                  <a:gd name="T69" fmla="*/ 66 h 115"/>
                  <a:gd name="T70" fmla="*/ 71 w 88"/>
                  <a:gd name="T71" fmla="*/ 63 h 115"/>
                  <a:gd name="T72" fmla="*/ 74 w 88"/>
                  <a:gd name="T73" fmla="*/ 55 h 115"/>
                  <a:gd name="T74" fmla="*/ 78 w 88"/>
                  <a:gd name="T75" fmla="*/ 56 h 115"/>
                  <a:gd name="T76" fmla="*/ 77 w 88"/>
                  <a:gd name="T77" fmla="*/ 65 h 115"/>
                  <a:gd name="T78" fmla="*/ 73 w 88"/>
                  <a:gd name="T79" fmla="*/ 77 h 115"/>
                  <a:gd name="T80" fmla="*/ 77 w 88"/>
                  <a:gd name="T81" fmla="*/ 85 h 115"/>
                  <a:gd name="T82" fmla="*/ 82 w 88"/>
                  <a:gd name="T83" fmla="*/ 82 h 115"/>
                  <a:gd name="T84" fmla="*/ 86 w 88"/>
                  <a:gd name="T85" fmla="*/ 75 h 115"/>
                  <a:gd name="T86" fmla="*/ 86 w 88"/>
                  <a:gd name="T87" fmla="*/ 83 h 115"/>
                  <a:gd name="T88" fmla="*/ 82 w 88"/>
                  <a:gd name="T89" fmla="*/ 91 h 115"/>
                  <a:gd name="T90" fmla="*/ 75 w 88"/>
                  <a:gd name="T91" fmla="*/ 99 h 115"/>
                  <a:gd name="T92" fmla="*/ 70 w 88"/>
                  <a:gd name="T93" fmla="*/ 105 h 115"/>
                  <a:gd name="T94" fmla="*/ 66 w 88"/>
                  <a:gd name="T95" fmla="*/ 114 h 115"/>
                  <a:gd name="T96" fmla="*/ 58 w 88"/>
                  <a:gd name="T97" fmla="*/ 113 h 115"/>
                  <a:gd name="T98" fmla="*/ 51 w 88"/>
                  <a:gd name="T99" fmla="*/ 109 h 115"/>
                  <a:gd name="T100" fmla="*/ 46 w 88"/>
                  <a:gd name="T101" fmla="*/ 103 h 115"/>
                  <a:gd name="T102" fmla="*/ 41 w 88"/>
                  <a:gd name="T103" fmla="*/ 100 h 115"/>
                  <a:gd name="T104" fmla="*/ 31 w 88"/>
                  <a:gd name="T105" fmla="*/ 98 h 115"/>
                  <a:gd name="T106" fmla="*/ 27 w 88"/>
                  <a:gd name="T107" fmla="*/ 92 h 115"/>
                  <a:gd name="T108" fmla="*/ 16 w 88"/>
                  <a:gd name="T109" fmla="*/ 93 h 115"/>
                  <a:gd name="T110" fmla="*/ 6 w 88"/>
                  <a:gd name="T111" fmla="*/ 89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15"/>
                  <a:gd name="T170" fmla="*/ 88 w 88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15">
                    <a:moveTo>
                      <a:pt x="2" y="86"/>
                    </a:moveTo>
                    <a:lnTo>
                      <a:pt x="0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7" y="47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7" y="35"/>
                    </a:lnTo>
                    <a:lnTo>
                      <a:pt x="9" y="30"/>
                    </a:lnTo>
                    <a:lnTo>
                      <a:pt x="12" y="35"/>
                    </a:lnTo>
                    <a:lnTo>
                      <a:pt x="15" y="44"/>
                    </a:lnTo>
                    <a:lnTo>
                      <a:pt x="17" y="45"/>
                    </a:lnTo>
                    <a:lnTo>
                      <a:pt x="18" y="31"/>
                    </a:lnTo>
                    <a:lnTo>
                      <a:pt x="18" y="1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3" y="13"/>
                    </a:lnTo>
                    <a:lnTo>
                      <a:pt x="25" y="18"/>
                    </a:lnTo>
                    <a:lnTo>
                      <a:pt x="26" y="13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30" y="5"/>
                    </a:lnTo>
                    <a:lnTo>
                      <a:pt x="35" y="0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8" y="14"/>
                    </a:lnTo>
                    <a:lnTo>
                      <a:pt x="39" y="19"/>
                    </a:lnTo>
                    <a:lnTo>
                      <a:pt x="41" y="22"/>
                    </a:lnTo>
                    <a:lnTo>
                      <a:pt x="44" y="23"/>
                    </a:lnTo>
                    <a:lnTo>
                      <a:pt x="47" y="23"/>
                    </a:lnTo>
                    <a:lnTo>
                      <a:pt x="50" y="22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59" y="14"/>
                    </a:lnTo>
                    <a:lnTo>
                      <a:pt x="61" y="12"/>
                    </a:lnTo>
                    <a:lnTo>
                      <a:pt x="62" y="10"/>
                    </a:lnTo>
                    <a:lnTo>
                      <a:pt x="64" y="7"/>
                    </a:lnTo>
                    <a:lnTo>
                      <a:pt x="64" y="12"/>
                    </a:lnTo>
                    <a:lnTo>
                      <a:pt x="63" y="17"/>
                    </a:lnTo>
                    <a:lnTo>
                      <a:pt x="63" y="22"/>
                    </a:lnTo>
                    <a:lnTo>
                      <a:pt x="61" y="27"/>
                    </a:lnTo>
                    <a:lnTo>
                      <a:pt x="58" y="32"/>
                    </a:lnTo>
                    <a:lnTo>
                      <a:pt x="54" y="36"/>
                    </a:lnTo>
                    <a:lnTo>
                      <a:pt x="50" y="37"/>
                    </a:lnTo>
                    <a:lnTo>
                      <a:pt x="48" y="40"/>
                    </a:lnTo>
                    <a:lnTo>
                      <a:pt x="45" y="44"/>
                    </a:lnTo>
                    <a:lnTo>
                      <a:pt x="50" y="42"/>
                    </a:lnTo>
                    <a:lnTo>
                      <a:pt x="56" y="40"/>
                    </a:lnTo>
                    <a:lnTo>
                      <a:pt x="59" y="40"/>
                    </a:lnTo>
                    <a:lnTo>
                      <a:pt x="63" y="39"/>
                    </a:lnTo>
                    <a:lnTo>
                      <a:pt x="66" y="38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69" y="48"/>
                    </a:lnTo>
                    <a:lnTo>
                      <a:pt x="65" y="52"/>
                    </a:lnTo>
                    <a:lnTo>
                      <a:pt x="63" y="54"/>
                    </a:lnTo>
                    <a:lnTo>
                      <a:pt x="60" y="57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2" y="63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70" y="65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4" y="55"/>
                    </a:lnTo>
                    <a:lnTo>
                      <a:pt x="76" y="51"/>
                    </a:lnTo>
                    <a:lnTo>
                      <a:pt x="78" y="56"/>
                    </a:lnTo>
                    <a:lnTo>
                      <a:pt x="78" y="60"/>
                    </a:lnTo>
                    <a:lnTo>
                      <a:pt x="77" y="65"/>
                    </a:lnTo>
                    <a:lnTo>
                      <a:pt x="75" y="70"/>
                    </a:lnTo>
                    <a:lnTo>
                      <a:pt x="73" y="77"/>
                    </a:lnTo>
                    <a:lnTo>
                      <a:pt x="73" y="84"/>
                    </a:lnTo>
                    <a:lnTo>
                      <a:pt x="77" y="85"/>
                    </a:lnTo>
                    <a:lnTo>
                      <a:pt x="79" y="84"/>
                    </a:lnTo>
                    <a:lnTo>
                      <a:pt x="82" y="82"/>
                    </a:lnTo>
                    <a:lnTo>
                      <a:pt x="84" y="80"/>
                    </a:lnTo>
                    <a:lnTo>
                      <a:pt x="86" y="75"/>
                    </a:lnTo>
                    <a:lnTo>
                      <a:pt x="87" y="79"/>
                    </a:lnTo>
                    <a:lnTo>
                      <a:pt x="86" y="83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79" y="95"/>
                    </a:lnTo>
                    <a:lnTo>
                      <a:pt x="75" y="99"/>
                    </a:lnTo>
                    <a:lnTo>
                      <a:pt x="72" y="102"/>
                    </a:lnTo>
                    <a:lnTo>
                      <a:pt x="70" y="105"/>
                    </a:lnTo>
                    <a:lnTo>
                      <a:pt x="69" y="113"/>
                    </a:lnTo>
                    <a:lnTo>
                      <a:pt x="66" y="114"/>
                    </a:lnTo>
                    <a:lnTo>
                      <a:pt x="62" y="114"/>
                    </a:lnTo>
                    <a:lnTo>
                      <a:pt x="58" y="113"/>
                    </a:lnTo>
                    <a:lnTo>
                      <a:pt x="54" y="111"/>
                    </a:lnTo>
                    <a:lnTo>
                      <a:pt x="51" y="109"/>
                    </a:lnTo>
                    <a:lnTo>
                      <a:pt x="48" y="107"/>
                    </a:lnTo>
                    <a:lnTo>
                      <a:pt x="46" y="103"/>
                    </a:lnTo>
                    <a:lnTo>
                      <a:pt x="45" y="99"/>
                    </a:lnTo>
                    <a:lnTo>
                      <a:pt x="41" y="100"/>
                    </a:lnTo>
                    <a:lnTo>
                      <a:pt x="35" y="99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27" y="92"/>
                    </a:lnTo>
                    <a:lnTo>
                      <a:pt x="22" y="94"/>
                    </a:lnTo>
                    <a:lnTo>
                      <a:pt x="16" y="93"/>
                    </a:lnTo>
                    <a:lnTo>
                      <a:pt x="11" y="91"/>
                    </a:lnTo>
                    <a:lnTo>
                      <a:pt x="6" y="89"/>
                    </a:lnTo>
                    <a:lnTo>
                      <a:pt x="2" y="86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11" name="Group 375"/>
              <p:cNvGrpSpPr>
                <a:grpSpLocks/>
              </p:cNvGrpSpPr>
              <p:nvPr/>
            </p:nvGrpSpPr>
            <p:grpSpPr bwMode="auto">
              <a:xfrm>
                <a:off x="2202" y="2338"/>
                <a:ext cx="140" cy="141"/>
                <a:chOff x="2202" y="2338"/>
                <a:chExt cx="140" cy="141"/>
              </a:xfrm>
            </p:grpSpPr>
            <p:sp>
              <p:nvSpPr>
                <p:cNvPr id="23614" name="Freeform 376"/>
                <p:cNvSpPr>
                  <a:spLocks/>
                </p:cNvSpPr>
                <p:nvPr/>
              </p:nvSpPr>
              <p:spPr bwMode="auto">
                <a:xfrm>
                  <a:off x="2202" y="2338"/>
                  <a:ext cx="140" cy="141"/>
                </a:xfrm>
                <a:custGeom>
                  <a:avLst/>
                  <a:gdLst>
                    <a:gd name="T0" fmla="*/ 1 w 140"/>
                    <a:gd name="T1" fmla="*/ 87 h 141"/>
                    <a:gd name="T2" fmla="*/ 0 w 140"/>
                    <a:gd name="T3" fmla="*/ 65 h 141"/>
                    <a:gd name="T4" fmla="*/ 5 w 140"/>
                    <a:gd name="T5" fmla="*/ 51 h 141"/>
                    <a:gd name="T6" fmla="*/ 13 w 140"/>
                    <a:gd name="T7" fmla="*/ 40 h 141"/>
                    <a:gd name="T8" fmla="*/ 27 w 140"/>
                    <a:gd name="T9" fmla="*/ 31 h 141"/>
                    <a:gd name="T10" fmla="*/ 40 w 140"/>
                    <a:gd name="T11" fmla="*/ 26 h 141"/>
                    <a:gd name="T12" fmla="*/ 46 w 140"/>
                    <a:gd name="T13" fmla="*/ 20 h 141"/>
                    <a:gd name="T14" fmla="*/ 48 w 140"/>
                    <a:gd name="T15" fmla="*/ 10 h 141"/>
                    <a:gd name="T16" fmla="*/ 51 w 140"/>
                    <a:gd name="T17" fmla="*/ 5 h 141"/>
                    <a:gd name="T18" fmla="*/ 56 w 140"/>
                    <a:gd name="T19" fmla="*/ 15 h 141"/>
                    <a:gd name="T20" fmla="*/ 58 w 140"/>
                    <a:gd name="T21" fmla="*/ 23 h 141"/>
                    <a:gd name="T22" fmla="*/ 67 w 140"/>
                    <a:gd name="T23" fmla="*/ 18 h 141"/>
                    <a:gd name="T24" fmla="*/ 70 w 140"/>
                    <a:gd name="T25" fmla="*/ 7 h 141"/>
                    <a:gd name="T26" fmla="*/ 71 w 140"/>
                    <a:gd name="T27" fmla="*/ 0 h 141"/>
                    <a:gd name="T28" fmla="*/ 78 w 140"/>
                    <a:gd name="T29" fmla="*/ 9 h 141"/>
                    <a:gd name="T30" fmla="*/ 81 w 140"/>
                    <a:gd name="T31" fmla="*/ 23 h 141"/>
                    <a:gd name="T32" fmla="*/ 78 w 140"/>
                    <a:gd name="T33" fmla="*/ 36 h 141"/>
                    <a:gd name="T34" fmla="*/ 88 w 140"/>
                    <a:gd name="T35" fmla="*/ 27 h 141"/>
                    <a:gd name="T36" fmla="*/ 102 w 140"/>
                    <a:gd name="T37" fmla="*/ 23 h 141"/>
                    <a:gd name="T38" fmla="*/ 114 w 140"/>
                    <a:gd name="T39" fmla="*/ 25 h 141"/>
                    <a:gd name="T40" fmla="*/ 116 w 140"/>
                    <a:gd name="T41" fmla="*/ 32 h 141"/>
                    <a:gd name="T42" fmla="*/ 106 w 140"/>
                    <a:gd name="T43" fmla="*/ 35 h 141"/>
                    <a:gd name="T44" fmla="*/ 101 w 140"/>
                    <a:gd name="T45" fmla="*/ 46 h 141"/>
                    <a:gd name="T46" fmla="*/ 107 w 140"/>
                    <a:gd name="T47" fmla="*/ 56 h 141"/>
                    <a:gd name="T48" fmla="*/ 118 w 140"/>
                    <a:gd name="T49" fmla="*/ 60 h 141"/>
                    <a:gd name="T50" fmla="*/ 126 w 140"/>
                    <a:gd name="T51" fmla="*/ 59 h 141"/>
                    <a:gd name="T52" fmla="*/ 127 w 140"/>
                    <a:gd name="T53" fmla="*/ 52 h 141"/>
                    <a:gd name="T54" fmla="*/ 132 w 140"/>
                    <a:gd name="T55" fmla="*/ 52 h 141"/>
                    <a:gd name="T56" fmla="*/ 137 w 140"/>
                    <a:gd name="T57" fmla="*/ 60 h 141"/>
                    <a:gd name="T58" fmla="*/ 139 w 140"/>
                    <a:gd name="T59" fmla="*/ 73 h 141"/>
                    <a:gd name="T60" fmla="*/ 133 w 140"/>
                    <a:gd name="T61" fmla="*/ 88 h 141"/>
                    <a:gd name="T62" fmla="*/ 126 w 140"/>
                    <a:gd name="T63" fmla="*/ 92 h 141"/>
                    <a:gd name="T64" fmla="*/ 114 w 140"/>
                    <a:gd name="T65" fmla="*/ 99 h 141"/>
                    <a:gd name="T66" fmla="*/ 107 w 140"/>
                    <a:gd name="T67" fmla="*/ 106 h 141"/>
                    <a:gd name="T68" fmla="*/ 102 w 140"/>
                    <a:gd name="T69" fmla="*/ 118 h 141"/>
                    <a:gd name="T70" fmla="*/ 97 w 140"/>
                    <a:gd name="T71" fmla="*/ 131 h 141"/>
                    <a:gd name="T72" fmla="*/ 89 w 140"/>
                    <a:gd name="T73" fmla="*/ 136 h 141"/>
                    <a:gd name="T74" fmla="*/ 74 w 140"/>
                    <a:gd name="T75" fmla="*/ 139 h 141"/>
                    <a:gd name="T76" fmla="*/ 54 w 140"/>
                    <a:gd name="T77" fmla="*/ 140 h 141"/>
                    <a:gd name="T78" fmla="*/ 28 w 140"/>
                    <a:gd name="T79" fmla="*/ 136 h 141"/>
                    <a:gd name="T80" fmla="*/ 12 w 140"/>
                    <a:gd name="T81" fmla="*/ 128 h 141"/>
                    <a:gd name="T82" fmla="*/ 6 w 140"/>
                    <a:gd name="T83" fmla="*/ 117 h 14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"/>
                    <a:gd name="T127" fmla="*/ 0 h 141"/>
                    <a:gd name="T128" fmla="*/ 140 w 140"/>
                    <a:gd name="T129" fmla="*/ 141 h 14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" h="141">
                      <a:moveTo>
                        <a:pt x="4" y="105"/>
                      </a:moveTo>
                      <a:lnTo>
                        <a:pt x="2" y="96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0" y="71"/>
                      </a:lnTo>
                      <a:lnTo>
                        <a:pt x="0" y="65"/>
                      </a:lnTo>
                      <a:lnTo>
                        <a:pt x="1" y="59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7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18" y="36"/>
                      </a:lnTo>
                      <a:lnTo>
                        <a:pt x="23" y="33"/>
                      </a:lnTo>
                      <a:lnTo>
                        <a:pt x="27" y="31"/>
                      </a:lnTo>
                      <a:lnTo>
                        <a:pt x="31" y="29"/>
                      </a:lnTo>
                      <a:lnTo>
                        <a:pt x="36" y="28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5" y="21"/>
                      </a:lnTo>
                      <a:lnTo>
                        <a:pt x="46" y="20"/>
                      </a:lnTo>
                      <a:lnTo>
                        <a:pt x="48" y="17"/>
                      </a:lnTo>
                      <a:lnTo>
                        <a:pt x="48" y="14"/>
                      </a:lnTo>
                      <a:lnTo>
                        <a:pt x="48" y="10"/>
                      </a:lnTo>
                      <a:lnTo>
                        <a:pt x="47" y="6"/>
                      </a:lnTo>
                      <a:lnTo>
                        <a:pt x="47" y="2"/>
                      </a:lnTo>
                      <a:lnTo>
                        <a:pt x="51" y="5"/>
                      </a:lnTo>
                      <a:lnTo>
                        <a:pt x="54" y="8"/>
                      </a:lnTo>
                      <a:lnTo>
                        <a:pt x="56" y="12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5" y="23"/>
                      </a:lnTo>
                      <a:lnTo>
                        <a:pt x="58" y="23"/>
                      </a:lnTo>
                      <a:lnTo>
                        <a:pt x="62" y="22"/>
                      </a:lnTo>
                      <a:lnTo>
                        <a:pt x="64" y="20"/>
                      </a:lnTo>
                      <a:lnTo>
                        <a:pt x="67" y="18"/>
                      </a:lnTo>
                      <a:lnTo>
                        <a:pt x="69" y="15"/>
                      </a:lnTo>
                      <a:lnTo>
                        <a:pt x="70" y="12"/>
                      </a:lnTo>
                      <a:lnTo>
                        <a:pt x="70" y="7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7" y="5"/>
                      </a:lnTo>
                      <a:lnTo>
                        <a:pt x="78" y="9"/>
                      </a:lnTo>
                      <a:lnTo>
                        <a:pt x="80" y="13"/>
                      </a:lnTo>
                      <a:lnTo>
                        <a:pt x="81" y="18"/>
                      </a:lnTo>
                      <a:lnTo>
                        <a:pt x="81" y="23"/>
                      </a:lnTo>
                      <a:lnTo>
                        <a:pt x="81" y="28"/>
                      </a:lnTo>
                      <a:lnTo>
                        <a:pt x="80" y="32"/>
                      </a:lnTo>
                      <a:lnTo>
                        <a:pt x="78" y="36"/>
                      </a:lnTo>
                      <a:lnTo>
                        <a:pt x="82" y="32"/>
                      </a:lnTo>
                      <a:lnTo>
                        <a:pt x="85" y="29"/>
                      </a:lnTo>
                      <a:lnTo>
                        <a:pt x="88" y="27"/>
                      </a:lnTo>
                      <a:lnTo>
                        <a:pt x="93" y="25"/>
                      </a:lnTo>
                      <a:lnTo>
                        <a:pt x="97" y="23"/>
                      </a:lnTo>
                      <a:lnTo>
                        <a:pt x="102" y="23"/>
                      </a:lnTo>
                      <a:lnTo>
                        <a:pt x="106" y="23"/>
                      </a:lnTo>
                      <a:lnTo>
                        <a:pt x="110" y="24"/>
                      </a:lnTo>
                      <a:lnTo>
                        <a:pt x="114" y="25"/>
                      </a:lnTo>
                      <a:lnTo>
                        <a:pt x="117" y="28"/>
                      </a:lnTo>
                      <a:lnTo>
                        <a:pt x="121" y="32"/>
                      </a:lnTo>
                      <a:lnTo>
                        <a:pt x="116" y="32"/>
                      </a:lnTo>
                      <a:lnTo>
                        <a:pt x="113" y="32"/>
                      </a:lnTo>
                      <a:lnTo>
                        <a:pt x="110" y="33"/>
                      </a:lnTo>
                      <a:lnTo>
                        <a:pt x="106" y="35"/>
                      </a:lnTo>
                      <a:lnTo>
                        <a:pt x="103" y="38"/>
                      </a:lnTo>
                      <a:lnTo>
                        <a:pt x="101" y="41"/>
                      </a:lnTo>
                      <a:lnTo>
                        <a:pt x="101" y="46"/>
                      </a:lnTo>
                      <a:lnTo>
                        <a:pt x="101" y="50"/>
                      </a:lnTo>
                      <a:lnTo>
                        <a:pt x="103" y="52"/>
                      </a:lnTo>
                      <a:lnTo>
                        <a:pt x="107" y="56"/>
                      </a:lnTo>
                      <a:lnTo>
                        <a:pt x="111" y="58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1" y="61"/>
                      </a:lnTo>
                      <a:lnTo>
                        <a:pt x="125" y="60"/>
                      </a:lnTo>
                      <a:lnTo>
                        <a:pt x="126" y="59"/>
                      </a:lnTo>
                      <a:lnTo>
                        <a:pt x="128" y="56"/>
                      </a:lnTo>
                      <a:lnTo>
                        <a:pt x="128" y="53"/>
                      </a:lnTo>
                      <a:lnTo>
                        <a:pt x="127" y="52"/>
                      </a:lnTo>
                      <a:lnTo>
                        <a:pt x="127" y="50"/>
                      </a:lnTo>
                      <a:lnTo>
                        <a:pt x="129" y="51"/>
                      </a:lnTo>
                      <a:lnTo>
                        <a:pt x="132" y="52"/>
                      </a:lnTo>
                      <a:lnTo>
                        <a:pt x="134" y="55"/>
                      </a:lnTo>
                      <a:lnTo>
                        <a:pt x="136" y="57"/>
                      </a:lnTo>
                      <a:lnTo>
                        <a:pt x="137" y="60"/>
                      </a:lnTo>
                      <a:lnTo>
                        <a:pt x="139" y="64"/>
                      </a:lnTo>
                      <a:lnTo>
                        <a:pt x="139" y="68"/>
                      </a:lnTo>
                      <a:lnTo>
                        <a:pt x="139" y="73"/>
                      </a:lnTo>
                      <a:lnTo>
                        <a:pt x="138" y="78"/>
                      </a:lnTo>
                      <a:lnTo>
                        <a:pt x="136" y="85"/>
                      </a:lnTo>
                      <a:lnTo>
                        <a:pt x="133" y="88"/>
                      </a:lnTo>
                      <a:lnTo>
                        <a:pt x="131" y="90"/>
                      </a:lnTo>
                      <a:lnTo>
                        <a:pt x="129" y="91"/>
                      </a:lnTo>
                      <a:lnTo>
                        <a:pt x="126" y="92"/>
                      </a:lnTo>
                      <a:lnTo>
                        <a:pt x="122" y="94"/>
                      </a:lnTo>
                      <a:lnTo>
                        <a:pt x="117" y="97"/>
                      </a:lnTo>
                      <a:lnTo>
                        <a:pt x="114" y="99"/>
                      </a:lnTo>
                      <a:lnTo>
                        <a:pt x="111" y="101"/>
                      </a:lnTo>
                      <a:lnTo>
                        <a:pt x="109" y="102"/>
                      </a:lnTo>
                      <a:lnTo>
                        <a:pt x="107" y="106"/>
                      </a:lnTo>
                      <a:lnTo>
                        <a:pt x="105" y="110"/>
                      </a:lnTo>
                      <a:lnTo>
                        <a:pt x="103" y="113"/>
                      </a:lnTo>
                      <a:lnTo>
                        <a:pt x="102" y="118"/>
                      </a:lnTo>
                      <a:lnTo>
                        <a:pt x="101" y="123"/>
                      </a:lnTo>
                      <a:lnTo>
                        <a:pt x="99" y="127"/>
                      </a:lnTo>
                      <a:lnTo>
                        <a:pt x="97" y="131"/>
                      </a:lnTo>
                      <a:lnTo>
                        <a:pt x="94" y="133"/>
                      </a:lnTo>
                      <a:lnTo>
                        <a:pt x="92" y="134"/>
                      </a:lnTo>
                      <a:lnTo>
                        <a:pt x="89" y="136"/>
                      </a:lnTo>
                      <a:lnTo>
                        <a:pt x="84" y="138"/>
                      </a:lnTo>
                      <a:lnTo>
                        <a:pt x="79" y="138"/>
                      </a:lnTo>
                      <a:lnTo>
                        <a:pt x="74" y="139"/>
                      </a:lnTo>
                      <a:lnTo>
                        <a:pt x="66" y="140"/>
                      </a:lnTo>
                      <a:lnTo>
                        <a:pt x="62" y="140"/>
                      </a:lnTo>
                      <a:lnTo>
                        <a:pt x="54" y="140"/>
                      </a:lnTo>
                      <a:lnTo>
                        <a:pt x="45" y="140"/>
                      </a:lnTo>
                      <a:lnTo>
                        <a:pt x="37" y="138"/>
                      </a:lnTo>
                      <a:lnTo>
                        <a:pt x="28" y="136"/>
                      </a:lnTo>
                      <a:lnTo>
                        <a:pt x="22" y="134"/>
                      </a:lnTo>
                      <a:lnTo>
                        <a:pt x="16" y="131"/>
                      </a:lnTo>
                      <a:lnTo>
                        <a:pt x="12" y="128"/>
                      </a:lnTo>
                      <a:lnTo>
                        <a:pt x="10" y="126"/>
                      </a:lnTo>
                      <a:lnTo>
                        <a:pt x="8" y="122"/>
                      </a:lnTo>
                      <a:lnTo>
                        <a:pt x="6" y="117"/>
                      </a:lnTo>
                      <a:lnTo>
                        <a:pt x="4" y="110"/>
                      </a:lnTo>
                      <a:lnTo>
                        <a:pt x="4" y="105"/>
                      </a:lnTo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5" name="Freeform 377"/>
                <p:cNvSpPr>
                  <a:spLocks/>
                </p:cNvSpPr>
                <p:nvPr/>
              </p:nvSpPr>
              <p:spPr bwMode="auto">
                <a:xfrm>
                  <a:off x="2224" y="2364"/>
                  <a:ext cx="98" cy="115"/>
                </a:xfrm>
                <a:custGeom>
                  <a:avLst/>
                  <a:gdLst>
                    <a:gd name="T0" fmla="*/ 1 w 98"/>
                    <a:gd name="T1" fmla="*/ 71 h 115"/>
                    <a:gd name="T2" fmla="*/ 0 w 98"/>
                    <a:gd name="T3" fmla="*/ 53 h 115"/>
                    <a:gd name="T4" fmla="*/ 3 w 98"/>
                    <a:gd name="T5" fmla="*/ 41 h 115"/>
                    <a:gd name="T6" fmla="*/ 9 w 98"/>
                    <a:gd name="T7" fmla="*/ 33 h 115"/>
                    <a:gd name="T8" fmla="*/ 19 w 98"/>
                    <a:gd name="T9" fmla="*/ 25 h 115"/>
                    <a:gd name="T10" fmla="*/ 27 w 98"/>
                    <a:gd name="T11" fmla="*/ 21 h 115"/>
                    <a:gd name="T12" fmla="*/ 32 w 98"/>
                    <a:gd name="T13" fmla="*/ 16 h 115"/>
                    <a:gd name="T14" fmla="*/ 33 w 98"/>
                    <a:gd name="T15" fmla="*/ 8 h 115"/>
                    <a:gd name="T16" fmla="*/ 35 w 98"/>
                    <a:gd name="T17" fmla="*/ 4 h 115"/>
                    <a:gd name="T18" fmla="*/ 39 w 98"/>
                    <a:gd name="T19" fmla="*/ 13 h 115"/>
                    <a:gd name="T20" fmla="*/ 40 w 98"/>
                    <a:gd name="T21" fmla="*/ 18 h 115"/>
                    <a:gd name="T22" fmla="*/ 46 w 98"/>
                    <a:gd name="T23" fmla="*/ 15 h 115"/>
                    <a:gd name="T24" fmla="*/ 48 w 98"/>
                    <a:gd name="T25" fmla="*/ 6 h 115"/>
                    <a:gd name="T26" fmla="*/ 49 w 98"/>
                    <a:gd name="T27" fmla="*/ 0 h 115"/>
                    <a:gd name="T28" fmla="*/ 54 w 98"/>
                    <a:gd name="T29" fmla="*/ 7 h 115"/>
                    <a:gd name="T30" fmla="*/ 56 w 98"/>
                    <a:gd name="T31" fmla="*/ 19 h 115"/>
                    <a:gd name="T32" fmla="*/ 54 w 98"/>
                    <a:gd name="T33" fmla="*/ 29 h 115"/>
                    <a:gd name="T34" fmla="*/ 61 w 98"/>
                    <a:gd name="T35" fmla="*/ 21 h 115"/>
                    <a:gd name="T36" fmla="*/ 71 w 98"/>
                    <a:gd name="T37" fmla="*/ 18 h 115"/>
                    <a:gd name="T38" fmla="*/ 78 w 98"/>
                    <a:gd name="T39" fmla="*/ 20 h 115"/>
                    <a:gd name="T40" fmla="*/ 81 w 98"/>
                    <a:gd name="T41" fmla="*/ 26 h 115"/>
                    <a:gd name="T42" fmla="*/ 74 w 98"/>
                    <a:gd name="T43" fmla="*/ 28 h 115"/>
                    <a:gd name="T44" fmla="*/ 70 w 98"/>
                    <a:gd name="T45" fmla="*/ 37 h 115"/>
                    <a:gd name="T46" fmla="*/ 74 w 98"/>
                    <a:gd name="T47" fmla="*/ 45 h 115"/>
                    <a:gd name="T48" fmla="*/ 82 w 98"/>
                    <a:gd name="T49" fmla="*/ 49 h 115"/>
                    <a:gd name="T50" fmla="*/ 88 w 98"/>
                    <a:gd name="T51" fmla="*/ 48 h 115"/>
                    <a:gd name="T52" fmla="*/ 89 w 98"/>
                    <a:gd name="T53" fmla="*/ 42 h 115"/>
                    <a:gd name="T54" fmla="*/ 92 w 98"/>
                    <a:gd name="T55" fmla="*/ 42 h 115"/>
                    <a:gd name="T56" fmla="*/ 95 w 98"/>
                    <a:gd name="T57" fmla="*/ 48 h 115"/>
                    <a:gd name="T58" fmla="*/ 96 w 98"/>
                    <a:gd name="T59" fmla="*/ 59 h 115"/>
                    <a:gd name="T60" fmla="*/ 93 w 98"/>
                    <a:gd name="T61" fmla="*/ 71 h 115"/>
                    <a:gd name="T62" fmla="*/ 88 w 98"/>
                    <a:gd name="T63" fmla="*/ 75 h 115"/>
                    <a:gd name="T64" fmla="*/ 79 w 98"/>
                    <a:gd name="T65" fmla="*/ 80 h 115"/>
                    <a:gd name="T66" fmla="*/ 74 w 98"/>
                    <a:gd name="T67" fmla="*/ 86 h 115"/>
                    <a:gd name="T68" fmla="*/ 71 w 98"/>
                    <a:gd name="T69" fmla="*/ 95 h 115"/>
                    <a:gd name="T70" fmla="*/ 67 w 98"/>
                    <a:gd name="T71" fmla="*/ 106 h 115"/>
                    <a:gd name="T72" fmla="*/ 61 w 98"/>
                    <a:gd name="T73" fmla="*/ 110 h 115"/>
                    <a:gd name="T74" fmla="*/ 51 w 98"/>
                    <a:gd name="T75" fmla="*/ 113 h 115"/>
                    <a:gd name="T76" fmla="*/ 38 w 98"/>
                    <a:gd name="T77" fmla="*/ 114 h 115"/>
                    <a:gd name="T78" fmla="*/ 19 w 98"/>
                    <a:gd name="T79" fmla="*/ 110 h 115"/>
                    <a:gd name="T80" fmla="*/ 8 w 98"/>
                    <a:gd name="T81" fmla="*/ 104 h 115"/>
                    <a:gd name="T82" fmla="*/ 4 w 98"/>
                    <a:gd name="T83" fmla="*/ 95 h 1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8"/>
                    <a:gd name="T127" fmla="*/ 0 h 115"/>
                    <a:gd name="T128" fmla="*/ 98 w 98"/>
                    <a:gd name="T129" fmla="*/ 115 h 11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8" h="115">
                      <a:moveTo>
                        <a:pt x="2" y="85"/>
                      </a:moveTo>
                      <a:lnTo>
                        <a:pt x="1" y="77"/>
                      </a:lnTo>
                      <a:lnTo>
                        <a:pt x="1" y="71"/>
                      </a:lnTo>
                      <a:lnTo>
                        <a:pt x="0" y="64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2" y="44"/>
                      </a:lnTo>
                      <a:lnTo>
                        <a:pt x="3" y="41"/>
                      </a:lnTo>
                      <a:lnTo>
                        <a:pt x="5" y="38"/>
                      </a:lnTo>
                      <a:lnTo>
                        <a:pt x="7" y="35"/>
                      </a:lnTo>
                      <a:lnTo>
                        <a:pt x="9" y="33"/>
                      </a:lnTo>
                      <a:lnTo>
                        <a:pt x="12" y="29"/>
                      </a:lnTo>
                      <a:lnTo>
                        <a:pt x="16" y="27"/>
                      </a:lnTo>
                      <a:lnTo>
                        <a:pt x="19" y="25"/>
                      </a:lnTo>
                      <a:lnTo>
                        <a:pt x="21" y="24"/>
                      </a:lnTo>
                      <a:lnTo>
                        <a:pt x="25" y="22"/>
                      </a:lnTo>
                      <a:lnTo>
                        <a:pt x="27" y="21"/>
                      </a:lnTo>
                      <a:lnTo>
                        <a:pt x="30" y="19"/>
                      </a:lnTo>
                      <a:lnTo>
                        <a:pt x="31" y="17"/>
                      </a:lnTo>
                      <a:lnTo>
                        <a:pt x="32" y="16"/>
                      </a:lnTo>
                      <a:lnTo>
                        <a:pt x="33" y="14"/>
                      </a:lnTo>
                      <a:lnTo>
                        <a:pt x="33" y="11"/>
                      </a:lnTo>
                      <a:lnTo>
                        <a:pt x="33" y="8"/>
                      </a:lnTo>
                      <a:lnTo>
                        <a:pt x="32" y="5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8" y="10"/>
                      </a:lnTo>
                      <a:lnTo>
                        <a:pt x="39" y="13"/>
                      </a:lnTo>
                      <a:lnTo>
                        <a:pt x="38" y="15"/>
                      </a:lnTo>
                      <a:lnTo>
                        <a:pt x="38" y="18"/>
                      </a:lnTo>
                      <a:lnTo>
                        <a:pt x="40" y="18"/>
                      </a:lnTo>
                      <a:lnTo>
                        <a:pt x="43" y="18"/>
                      </a:lnTo>
                      <a:lnTo>
                        <a:pt x="44" y="16"/>
                      </a:lnTo>
                      <a:lnTo>
                        <a:pt x="46" y="15"/>
                      </a:lnTo>
                      <a:lnTo>
                        <a:pt x="48" y="13"/>
                      </a:lnTo>
                      <a:lnTo>
                        <a:pt x="48" y="10"/>
                      </a:lnTo>
                      <a:lnTo>
                        <a:pt x="48" y="6"/>
                      </a:lnTo>
                      <a:lnTo>
                        <a:pt x="48" y="3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2"/>
                      </a:lnTo>
                      <a:lnTo>
                        <a:pt x="53" y="4"/>
                      </a:lnTo>
                      <a:lnTo>
                        <a:pt x="54" y="7"/>
                      </a:lnTo>
                      <a:lnTo>
                        <a:pt x="55" y="11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6" y="23"/>
                      </a:lnTo>
                      <a:lnTo>
                        <a:pt x="55" y="26"/>
                      </a:lnTo>
                      <a:lnTo>
                        <a:pt x="54" y="29"/>
                      </a:lnTo>
                      <a:lnTo>
                        <a:pt x="57" y="26"/>
                      </a:lnTo>
                      <a:lnTo>
                        <a:pt x="59" y="23"/>
                      </a:lnTo>
                      <a:lnTo>
                        <a:pt x="61" y="21"/>
                      </a:lnTo>
                      <a:lnTo>
                        <a:pt x="64" y="20"/>
                      </a:lnTo>
                      <a:lnTo>
                        <a:pt x="67" y="19"/>
                      </a:lnTo>
                      <a:lnTo>
                        <a:pt x="71" y="18"/>
                      </a:lnTo>
                      <a:lnTo>
                        <a:pt x="74" y="19"/>
                      </a:lnTo>
                      <a:lnTo>
                        <a:pt x="76" y="19"/>
                      </a:lnTo>
                      <a:lnTo>
                        <a:pt x="78" y="20"/>
                      </a:lnTo>
                      <a:lnTo>
                        <a:pt x="81" y="22"/>
                      </a:lnTo>
                      <a:lnTo>
                        <a:pt x="84" y="26"/>
                      </a:lnTo>
                      <a:lnTo>
                        <a:pt x="81" y="26"/>
                      </a:lnTo>
                      <a:lnTo>
                        <a:pt x="78" y="26"/>
                      </a:lnTo>
                      <a:lnTo>
                        <a:pt x="76" y="27"/>
                      </a:lnTo>
                      <a:lnTo>
                        <a:pt x="74" y="28"/>
                      </a:lnTo>
                      <a:lnTo>
                        <a:pt x="71" y="31"/>
                      </a:lnTo>
                      <a:lnTo>
                        <a:pt x="70" y="34"/>
                      </a:lnTo>
                      <a:lnTo>
                        <a:pt x="70" y="37"/>
                      </a:lnTo>
                      <a:lnTo>
                        <a:pt x="70" y="40"/>
                      </a:lnTo>
                      <a:lnTo>
                        <a:pt x="72" y="42"/>
                      </a:lnTo>
                      <a:lnTo>
                        <a:pt x="74" y="45"/>
                      </a:lnTo>
                      <a:lnTo>
                        <a:pt x="77" y="47"/>
                      </a:lnTo>
                      <a:lnTo>
                        <a:pt x="80" y="48"/>
                      </a:lnTo>
                      <a:lnTo>
                        <a:pt x="82" y="49"/>
                      </a:lnTo>
                      <a:lnTo>
                        <a:pt x="84" y="49"/>
                      </a:lnTo>
                      <a:lnTo>
                        <a:pt x="87" y="49"/>
                      </a:lnTo>
                      <a:lnTo>
                        <a:pt x="88" y="48"/>
                      </a:lnTo>
                      <a:lnTo>
                        <a:pt x="89" y="46"/>
                      </a:lnTo>
                      <a:lnTo>
                        <a:pt x="89" y="43"/>
                      </a:lnTo>
                      <a:lnTo>
                        <a:pt x="89" y="42"/>
                      </a:lnTo>
                      <a:lnTo>
                        <a:pt x="89" y="40"/>
                      </a:lnTo>
                      <a:lnTo>
                        <a:pt x="90" y="41"/>
                      </a:lnTo>
                      <a:lnTo>
                        <a:pt x="92" y="42"/>
                      </a:lnTo>
                      <a:lnTo>
                        <a:pt x="93" y="44"/>
                      </a:lnTo>
                      <a:lnTo>
                        <a:pt x="94" y="46"/>
                      </a:lnTo>
                      <a:lnTo>
                        <a:pt x="95" y="48"/>
                      </a:lnTo>
                      <a:lnTo>
                        <a:pt x="96" y="52"/>
                      </a:lnTo>
                      <a:lnTo>
                        <a:pt x="97" y="56"/>
                      </a:lnTo>
                      <a:lnTo>
                        <a:pt x="96" y="59"/>
                      </a:lnTo>
                      <a:lnTo>
                        <a:pt x="96" y="63"/>
                      </a:lnTo>
                      <a:lnTo>
                        <a:pt x="95" y="69"/>
                      </a:lnTo>
                      <a:lnTo>
                        <a:pt x="93" y="71"/>
                      </a:lnTo>
                      <a:lnTo>
                        <a:pt x="92" y="73"/>
                      </a:lnTo>
                      <a:lnTo>
                        <a:pt x="90" y="74"/>
                      </a:lnTo>
                      <a:lnTo>
                        <a:pt x="88" y="75"/>
                      </a:lnTo>
                      <a:lnTo>
                        <a:pt x="85" y="77"/>
                      </a:lnTo>
                      <a:lnTo>
                        <a:pt x="81" y="79"/>
                      </a:lnTo>
                      <a:lnTo>
                        <a:pt x="79" y="80"/>
                      </a:lnTo>
                      <a:lnTo>
                        <a:pt x="77" y="82"/>
                      </a:lnTo>
                      <a:lnTo>
                        <a:pt x="76" y="83"/>
                      </a:lnTo>
                      <a:lnTo>
                        <a:pt x="74" y="86"/>
                      </a:lnTo>
                      <a:lnTo>
                        <a:pt x="73" y="89"/>
                      </a:lnTo>
                      <a:lnTo>
                        <a:pt x="72" y="92"/>
                      </a:lnTo>
                      <a:lnTo>
                        <a:pt x="71" y="95"/>
                      </a:lnTo>
                      <a:lnTo>
                        <a:pt x="70" y="100"/>
                      </a:lnTo>
                      <a:lnTo>
                        <a:pt x="69" y="103"/>
                      </a:lnTo>
                      <a:lnTo>
                        <a:pt x="67" y="106"/>
                      </a:lnTo>
                      <a:lnTo>
                        <a:pt x="66" y="108"/>
                      </a:lnTo>
                      <a:lnTo>
                        <a:pt x="64" y="109"/>
                      </a:lnTo>
                      <a:lnTo>
                        <a:pt x="61" y="110"/>
                      </a:lnTo>
                      <a:lnTo>
                        <a:pt x="58" y="112"/>
                      </a:lnTo>
                      <a:lnTo>
                        <a:pt x="55" y="112"/>
                      </a:lnTo>
                      <a:lnTo>
                        <a:pt x="51" y="113"/>
                      </a:lnTo>
                      <a:lnTo>
                        <a:pt x="46" y="113"/>
                      </a:lnTo>
                      <a:lnTo>
                        <a:pt x="43" y="113"/>
                      </a:lnTo>
                      <a:lnTo>
                        <a:pt x="38" y="114"/>
                      </a:lnTo>
                      <a:lnTo>
                        <a:pt x="31" y="113"/>
                      </a:lnTo>
                      <a:lnTo>
                        <a:pt x="25" y="112"/>
                      </a:lnTo>
                      <a:lnTo>
                        <a:pt x="19" y="110"/>
                      </a:lnTo>
                      <a:lnTo>
                        <a:pt x="15" y="108"/>
                      </a:lnTo>
                      <a:lnTo>
                        <a:pt x="11" y="106"/>
                      </a:lnTo>
                      <a:lnTo>
                        <a:pt x="8" y="104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4" y="95"/>
                      </a:lnTo>
                      <a:lnTo>
                        <a:pt x="3" y="90"/>
                      </a:lnTo>
                      <a:lnTo>
                        <a:pt x="2" y="8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6" name="Freeform 378"/>
                <p:cNvSpPr>
                  <a:spLocks/>
                </p:cNvSpPr>
                <p:nvPr/>
              </p:nvSpPr>
              <p:spPr bwMode="auto">
                <a:xfrm>
                  <a:off x="2243" y="2409"/>
                  <a:ext cx="53" cy="63"/>
                </a:xfrm>
                <a:custGeom>
                  <a:avLst/>
                  <a:gdLst>
                    <a:gd name="T0" fmla="*/ 0 w 53"/>
                    <a:gd name="T1" fmla="*/ 38 h 63"/>
                    <a:gd name="T2" fmla="*/ 0 w 53"/>
                    <a:gd name="T3" fmla="*/ 28 h 63"/>
                    <a:gd name="T4" fmla="*/ 1 w 53"/>
                    <a:gd name="T5" fmla="*/ 22 h 63"/>
                    <a:gd name="T6" fmla="*/ 4 w 53"/>
                    <a:gd name="T7" fmla="*/ 17 h 63"/>
                    <a:gd name="T8" fmla="*/ 10 w 53"/>
                    <a:gd name="T9" fmla="*/ 13 h 63"/>
                    <a:gd name="T10" fmla="*/ 14 w 53"/>
                    <a:gd name="T11" fmla="*/ 11 h 63"/>
                    <a:gd name="T12" fmla="*/ 17 w 53"/>
                    <a:gd name="T13" fmla="*/ 8 h 63"/>
                    <a:gd name="T14" fmla="*/ 18 w 53"/>
                    <a:gd name="T15" fmla="*/ 4 h 63"/>
                    <a:gd name="T16" fmla="*/ 19 w 53"/>
                    <a:gd name="T17" fmla="*/ 2 h 63"/>
                    <a:gd name="T18" fmla="*/ 21 w 53"/>
                    <a:gd name="T19" fmla="*/ 6 h 63"/>
                    <a:gd name="T20" fmla="*/ 21 w 53"/>
                    <a:gd name="T21" fmla="*/ 10 h 63"/>
                    <a:gd name="T22" fmla="*/ 25 w 53"/>
                    <a:gd name="T23" fmla="*/ 8 h 63"/>
                    <a:gd name="T24" fmla="*/ 26 w 53"/>
                    <a:gd name="T25" fmla="*/ 3 h 63"/>
                    <a:gd name="T26" fmla="*/ 26 w 53"/>
                    <a:gd name="T27" fmla="*/ 0 h 63"/>
                    <a:gd name="T28" fmla="*/ 29 w 53"/>
                    <a:gd name="T29" fmla="*/ 3 h 63"/>
                    <a:gd name="T30" fmla="*/ 30 w 53"/>
                    <a:gd name="T31" fmla="*/ 10 h 63"/>
                    <a:gd name="T32" fmla="*/ 29 w 53"/>
                    <a:gd name="T33" fmla="*/ 15 h 63"/>
                    <a:gd name="T34" fmla="*/ 33 w 53"/>
                    <a:gd name="T35" fmla="*/ 11 h 63"/>
                    <a:gd name="T36" fmla="*/ 38 w 53"/>
                    <a:gd name="T37" fmla="*/ 10 h 63"/>
                    <a:gd name="T38" fmla="*/ 43 w 53"/>
                    <a:gd name="T39" fmla="*/ 11 h 63"/>
                    <a:gd name="T40" fmla="*/ 44 w 53"/>
                    <a:gd name="T41" fmla="*/ 14 h 63"/>
                    <a:gd name="T42" fmla="*/ 40 w 53"/>
                    <a:gd name="T43" fmla="*/ 15 h 63"/>
                    <a:gd name="T44" fmla="*/ 38 w 53"/>
                    <a:gd name="T45" fmla="*/ 20 h 63"/>
                    <a:gd name="T46" fmla="*/ 40 w 53"/>
                    <a:gd name="T47" fmla="*/ 24 h 63"/>
                    <a:gd name="T48" fmla="*/ 44 w 53"/>
                    <a:gd name="T49" fmla="*/ 26 h 63"/>
                    <a:gd name="T50" fmla="*/ 47 w 53"/>
                    <a:gd name="T51" fmla="*/ 26 h 63"/>
                    <a:gd name="T52" fmla="*/ 48 w 53"/>
                    <a:gd name="T53" fmla="*/ 23 h 63"/>
                    <a:gd name="T54" fmla="*/ 50 w 53"/>
                    <a:gd name="T55" fmla="*/ 23 h 63"/>
                    <a:gd name="T56" fmla="*/ 52 w 53"/>
                    <a:gd name="T57" fmla="*/ 26 h 63"/>
                    <a:gd name="T58" fmla="*/ 52 w 53"/>
                    <a:gd name="T59" fmla="*/ 32 h 63"/>
                    <a:gd name="T60" fmla="*/ 50 w 53"/>
                    <a:gd name="T61" fmla="*/ 39 h 63"/>
                    <a:gd name="T62" fmla="*/ 47 w 53"/>
                    <a:gd name="T63" fmla="*/ 41 h 63"/>
                    <a:gd name="T64" fmla="*/ 43 w 53"/>
                    <a:gd name="T65" fmla="*/ 43 h 63"/>
                    <a:gd name="T66" fmla="*/ 40 w 53"/>
                    <a:gd name="T67" fmla="*/ 47 h 63"/>
                    <a:gd name="T68" fmla="*/ 38 w 53"/>
                    <a:gd name="T69" fmla="*/ 52 h 63"/>
                    <a:gd name="T70" fmla="*/ 36 w 53"/>
                    <a:gd name="T71" fmla="*/ 58 h 63"/>
                    <a:gd name="T72" fmla="*/ 33 w 53"/>
                    <a:gd name="T73" fmla="*/ 60 h 63"/>
                    <a:gd name="T74" fmla="*/ 28 w 53"/>
                    <a:gd name="T75" fmla="*/ 61 h 63"/>
                    <a:gd name="T76" fmla="*/ 20 w 53"/>
                    <a:gd name="T77" fmla="*/ 62 h 63"/>
                    <a:gd name="T78" fmla="*/ 10 w 53"/>
                    <a:gd name="T79" fmla="*/ 60 h 63"/>
                    <a:gd name="T80" fmla="*/ 4 w 53"/>
                    <a:gd name="T81" fmla="*/ 57 h 63"/>
                    <a:gd name="T82" fmla="*/ 2 w 53"/>
                    <a:gd name="T83" fmla="*/ 52 h 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"/>
                    <a:gd name="T127" fmla="*/ 0 h 63"/>
                    <a:gd name="T128" fmla="*/ 53 w 53"/>
                    <a:gd name="T129" fmla="*/ 63 h 6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" h="63">
                      <a:moveTo>
                        <a:pt x="1" y="46"/>
                      </a:move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7"/>
                      </a:lnTo>
                      <a:lnTo>
                        <a:pt x="6" y="16"/>
                      </a:lnTo>
                      <a:lnTo>
                        <a:pt x="8" y="14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1" y="5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9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6" y="5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5"/>
                      </a:lnTo>
                      <a:lnTo>
                        <a:pt x="31" y="14"/>
                      </a:lnTo>
                      <a:lnTo>
                        <a:pt x="32" y="12"/>
                      </a:lnTo>
                      <a:lnTo>
                        <a:pt x="33" y="11"/>
                      </a:lnTo>
                      <a:lnTo>
                        <a:pt x="35" y="10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5"/>
                      </a:lnTo>
                      <a:lnTo>
                        <a:pt x="39" y="16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39" y="23"/>
                      </a:lnTo>
                      <a:lnTo>
                        <a:pt x="40" y="24"/>
                      </a:lnTo>
                      <a:lnTo>
                        <a:pt x="42" y="25"/>
                      </a:lnTo>
                      <a:lnTo>
                        <a:pt x="43" y="26"/>
                      </a:lnTo>
                      <a:lnTo>
                        <a:pt x="44" y="26"/>
                      </a:lnTo>
                      <a:lnTo>
                        <a:pt x="45" y="27"/>
                      </a:lnTo>
                      <a:lnTo>
                        <a:pt x="47" y="26"/>
                      </a:lnTo>
                      <a:lnTo>
                        <a:pt x="48" y="25"/>
                      </a:lnTo>
                      <a:lnTo>
                        <a:pt x="48" y="23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5"/>
                      </a:lnTo>
                      <a:lnTo>
                        <a:pt x="52" y="26"/>
                      </a:lnTo>
                      <a:lnTo>
                        <a:pt x="52" y="28"/>
                      </a:lnTo>
                      <a:lnTo>
                        <a:pt x="52" y="30"/>
                      </a:lnTo>
                      <a:lnTo>
                        <a:pt x="52" y="32"/>
                      </a:lnTo>
                      <a:lnTo>
                        <a:pt x="52" y="34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9" y="40"/>
                      </a:lnTo>
                      <a:lnTo>
                        <a:pt x="47" y="41"/>
                      </a:lnTo>
                      <a:lnTo>
                        <a:pt x="46" y="42"/>
                      </a:lnTo>
                      <a:lnTo>
                        <a:pt x="44" y="43"/>
                      </a:lnTo>
                      <a:lnTo>
                        <a:pt x="43" y="43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0" y="47"/>
                      </a:lnTo>
                      <a:lnTo>
                        <a:pt x="39" y="48"/>
                      </a:lnTo>
                      <a:lnTo>
                        <a:pt x="39" y="50"/>
                      </a:lnTo>
                      <a:lnTo>
                        <a:pt x="38" y="52"/>
                      </a:lnTo>
                      <a:lnTo>
                        <a:pt x="38" y="54"/>
                      </a:lnTo>
                      <a:lnTo>
                        <a:pt x="37" y="56"/>
                      </a:lnTo>
                      <a:lnTo>
                        <a:pt x="36" y="58"/>
                      </a:lnTo>
                      <a:lnTo>
                        <a:pt x="35" y="59"/>
                      </a:lnTo>
                      <a:lnTo>
                        <a:pt x="34" y="59"/>
                      </a:lnTo>
                      <a:lnTo>
                        <a:pt x="33" y="60"/>
                      </a:lnTo>
                      <a:lnTo>
                        <a:pt x="31" y="60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5" y="62"/>
                      </a:lnTo>
                      <a:lnTo>
                        <a:pt x="23" y="62"/>
                      </a:lnTo>
                      <a:lnTo>
                        <a:pt x="20" y="62"/>
                      </a:lnTo>
                      <a:lnTo>
                        <a:pt x="17" y="62"/>
                      </a:lnTo>
                      <a:lnTo>
                        <a:pt x="13" y="61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8"/>
                      </a:lnTo>
                      <a:lnTo>
                        <a:pt x="4" y="57"/>
                      </a:lnTo>
                      <a:lnTo>
                        <a:pt x="3" y="55"/>
                      </a:lnTo>
                      <a:lnTo>
                        <a:pt x="2" y="54"/>
                      </a:lnTo>
                      <a:lnTo>
                        <a:pt x="2" y="52"/>
                      </a:lnTo>
                      <a:lnTo>
                        <a:pt x="1" y="48"/>
                      </a:lnTo>
                      <a:lnTo>
                        <a:pt x="1" y="46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7" name="Freeform 379"/>
                <p:cNvSpPr>
                  <a:spLocks/>
                </p:cNvSpPr>
                <p:nvPr/>
              </p:nvSpPr>
              <p:spPr bwMode="auto">
                <a:xfrm>
                  <a:off x="2252" y="2427"/>
                  <a:ext cx="35" cy="43"/>
                </a:xfrm>
                <a:custGeom>
                  <a:avLst/>
                  <a:gdLst>
                    <a:gd name="T0" fmla="*/ 0 w 35"/>
                    <a:gd name="T1" fmla="*/ 26 h 43"/>
                    <a:gd name="T2" fmla="*/ 0 w 35"/>
                    <a:gd name="T3" fmla="*/ 20 h 43"/>
                    <a:gd name="T4" fmla="*/ 1 w 35"/>
                    <a:gd name="T5" fmla="*/ 15 h 43"/>
                    <a:gd name="T6" fmla="*/ 3 w 35"/>
                    <a:gd name="T7" fmla="*/ 12 h 43"/>
                    <a:gd name="T8" fmla="*/ 6 w 35"/>
                    <a:gd name="T9" fmla="*/ 9 h 43"/>
                    <a:gd name="T10" fmla="*/ 9 w 35"/>
                    <a:gd name="T11" fmla="*/ 8 h 43"/>
                    <a:gd name="T12" fmla="*/ 11 w 35"/>
                    <a:gd name="T13" fmla="*/ 6 h 43"/>
                    <a:gd name="T14" fmla="*/ 12 w 35"/>
                    <a:gd name="T15" fmla="*/ 3 h 43"/>
                    <a:gd name="T16" fmla="*/ 12 w 35"/>
                    <a:gd name="T17" fmla="*/ 2 h 43"/>
                    <a:gd name="T18" fmla="*/ 14 w 35"/>
                    <a:gd name="T19" fmla="*/ 5 h 43"/>
                    <a:gd name="T20" fmla="*/ 14 w 35"/>
                    <a:gd name="T21" fmla="*/ 7 h 43"/>
                    <a:gd name="T22" fmla="*/ 16 w 35"/>
                    <a:gd name="T23" fmla="*/ 5 h 43"/>
                    <a:gd name="T24" fmla="*/ 17 w 35"/>
                    <a:gd name="T25" fmla="*/ 2 h 43"/>
                    <a:gd name="T26" fmla="*/ 17 w 35"/>
                    <a:gd name="T27" fmla="*/ 0 h 43"/>
                    <a:gd name="T28" fmla="*/ 19 w 35"/>
                    <a:gd name="T29" fmla="*/ 2 h 43"/>
                    <a:gd name="T30" fmla="*/ 20 w 35"/>
                    <a:gd name="T31" fmla="*/ 7 h 43"/>
                    <a:gd name="T32" fmla="*/ 19 w 35"/>
                    <a:gd name="T33" fmla="*/ 11 h 43"/>
                    <a:gd name="T34" fmla="*/ 22 w 35"/>
                    <a:gd name="T35" fmla="*/ 8 h 43"/>
                    <a:gd name="T36" fmla="*/ 25 w 35"/>
                    <a:gd name="T37" fmla="*/ 7 h 43"/>
                    <a:gd name="T38" fmla="*/ 28 w 35"/>
                    <a:gd name="T39" fmla="*/ 7 h 43"/>
                    <a:gd name="T40" fmla="*/ 28 w 35"/>
                    <a:gd name="T41" fmla="*/ 10 h 43"/>
                    <a:gd name="T42" fmla="*/ 26 w 35"/>
                    <a:gd name="T43" fmla="*/ 11 h 43"/>
                    <a:gd name="T44" fmla="*/ 25 w 35"/>
                    <a:gd name="T45" fmla="*/ 14 h 43"/>
                    <a:gd name="T46" fmla="*/ 26 w 35"/>
                    <a:gd name="T47" fmla="*/ 17 h 43"/>
                    <a:gd name="T48" fmla="*/ 29 w 35"/>
                    <a:gd name="T49" fmla="*/ 18 h 43"/>
                    <a:gd name="T50" fmla="*/ 31 w 35"/>
                    <a:gd name="T51" fmla="*/ 18 h 43"/>
                    <a:gd name="T52" fmla="*/ 31 w 35"/>
                    <a:gd name="T53" fmla="*/ 15 h 43"/>
                    <a:gd name="T54" fmla="*/ 32 w 35"/>
                    <a:gd name="T55" fmla="*/ 16 h 43"/>
                    <a:gd name="T56" fmla="*/ 34 w 35"/>
                    <a:gd name="T57" fmla="*/ 18 h 43"/>
                    <a:gd name="T58" fmla="*/ 34 w 35"/>
                    <a:gd name="T59" fmla="*/ 22 h 43"/>
                    <a:gd name="T60" fmla="*/ 33 w 35"/>
                    <a:gd name="T61" fmla="*/ 27 h 43"/>
                    <a:gd name="T62" fmla="*/ 31 w 35"/>
                    <a:gd name="T63" fmla="*/ 28 h 43"/>
                    <a:gd name="T64" fmla="*/ 28 w 35"/>
                    <a:gd name="T65" fmla="*/ 30 h 43"/>
                    <a:gd name="T66" fmla="*/ 26 w 35"/>
                    <a:gd name="T67" fmla="*/ 32 h 43"/>
                    <a:gd name="T68" fmla="*/ 25 w 35"/>
                    <a:gd name="T69" fmla="*/ 35 h 43"/>
                    <a:gd name="T70" fmla="*/ 24 w 35"/>
                    <a:gd name="T71" fmla="*/ 40 h 43"/>
                    <a:gd name="T72" fmla="*/ 22 w 35"/>
                    <a:gd name="T73" fmla="*/ 41 h 43"/>
                    <a:gd name="T74" fmla="*/ 18 w 35"/>
                    <a:gd name="T75" fmla="*/ 42 h 43"/>
                    <a:gd name="T76" fmla="*/ 13 w 35"/>
                    <a:gd name="T77" fmla="*/ 42 h 43"/>
                    <a:gd name="T78" fmla="*/ 7 w 35"/>
                    <a:gd name="T79" fmla="*/ 41 h 43"/>
                    <a:gd name="T80" fmla="*/ 3 w 35"/>
                    <a:gd name="T81" fmla="*/ 39 h 43"/>
                    <a:gd name="T82" fmla="*/ 1 w 35"/>
                    <a:gd name="T83" fmla="*/ 3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"/>
                    <a:gd name="T127" fmla="*/ 0 h 43"/>
                    <a:gd name="T128" fmla="*/ 35 w 35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" h="43">
                      <a:moveTo>
                        <a:pt x="1" y="32"/>
                      </a:move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19" y="10"/>
                      </a:lnTo>
                      <a:lnTo>
                        <a:pt x="19" y="11"/>
                      </a:lnTo>
                      <a:lnTo>
                        <a:pt x="20" y="10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8" y="7"/>
                      </a:lnTo>
                      <a:lnTo>
                        <a:pt x="29" y="8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5"/>
                      </a:lnTo>
                      <a:lnTo>
                        <a:pt x="25" y="16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8" y="18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1" y="18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2" y="16"/>
                      </a:lnTo>
                      <a:lnTo>
                        <a:pt x="33" y="17"/>
                      </a:lnTo>
                      <a:lnTo>
                        <a:pt x="34" y="18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8" y="30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6" y="32"/>
                      </a:lnTo>
                      <a:lnTo>
                        <a:pt x="26" y="33"/>
                      </a:lnTo>
                      <a:lnTo>
                        <a:pt x="25" y="34"/>
                      </a:lnTo>
                      <a:lnTo>
                        <a:pt x="25" y="35"/>
                      </a:lnTo>
                      <a:lnTo>
                        <a:pt x="25" y="37"/>
                      </a:lnTo>
                      <a:lnTo>
                        <a:pt x="24" y="39"/>
                      </a:lnTo>
                      <a:lnTo>
                        <a:pt x="24" y="40"/>
                      </a:lnTo>
                      <a:lnTo>
                        <a:pt x="23" y="40"/>
                      </a:lnTo>
                      <a:lnTo>
                        <a:pt x="22" y="41"/>
                      </a:lnTo>
                      <a:lnTo>
                        <a:pt x="20" y="42"/>
                      </a:lnTo>
                      <a:lnTo>
                        <a:pt x="19" y="42"/>
                      </a:lnTo>
                      <a:lnTo>
                        <a:pt x="18" y="42"/>
                      </a:lnTo>
                      <a:lnTo>
                        <a:pt x="16" y="42"/>
                      </a:lnTo>
                      <a:lnTo>
                        <a:pt x="15" y="42"/>
                      </a:lnTo>
                      <a:lnTo>
                        <a:pt x="13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7" y="41"/>
                      </a:lnTo>
                      <a:lnTo>
                        <a:pt x="5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1" y="37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1" y="32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612" name="Freeform 380"/>
              <p:cNvSpPr>
                <a:spLocks/>
              </p:cNvSpPr>
              <p:nvPr/>
            </p:nvSpPr>
            <p:spPr bwMode="auto">
              <a:xfrm>
                <a:off x="2034" y="2350"/>
                <a:ext cx="17" cy="36"/>
              </a:xfrm>
              <a:custGeom>
                <a:avLst/>
                <a:gdLst>
                  <a:gd name="T0" fmla="*/ 2 w 17"/>
                  <a:gd name="T1" fmla="*/ 32 h 36"/>
                  <a:gd name="T2" fmla="*/ 0 w 17"/>
                  <a:gd name="T3" fmla="*/ 28 h 36"/>
                  <a:gd name="T4" fmla="*/ 0 w 17"/>
                  <a:gd name="T5" fmla="*/ 25 h 36"/>
                  <a:gd name="T6" fmla="*/ 0 w 17"/>
                  <a:gd name="T7" fmla="*/ 21 h 36"/>
                  <a:gd name="T8" fmla="*/ 0 w 17"/>
                  <a:gd name="T9" fmla="*/ 17 h 36"/>
                  <a:gd name="T10" fmla="*/ 1 w 17"/>
                  <a:gd name="T11" fmla="*/ 15 h 36"/>
                  <a:gd name="T12" fmla="*/ 1 w 17"/>
                  <a:gd name="T13" fmla="*/ 11 h 36"/>
                  <a:gd name="T14" fmla="*/ 1 w 17"/>
                  <a:gd name="T15" fmla="*/ 9 h 36"/>
                  <a:gd name="T16" fmla="*/ 0 w 17"/>
                  <a:gd name="T17" fmla="*/ 7 h 36"/>
                  <a:gd name="T18" fmla="*/ 0 w 17"/>
                  <a:gd name="T19" fmla="*/ 6 h 36"/>
                  <a:gd name="T20" fmla="*/ 1 w 17"/>
                  <a:gd name="T21" fmla="*/ 8 h 36"/>
                  <a:gd name="T22" fmla="*/ 2 w 17"/>
                  <a:gd name="T23" fmla="*/ 8 h 36"/>
                  <a:gd name="T24" fmla="*/ 2 w 17"/>
                  <a:gd name="T25" fmla="*/ 5 h 36"/>
                  <a:gd name="T26" fmla="*/ 1 w 17"/>
                  <a:gd name="T27" fmla="*/ 1 h 36"/>
                  <a:gd name="T28" fmla="*/ 1 w 17"/>
                  <a:gd name="T29" fmla="*/ 0 h 36"/>
                  <a:gd name="T30" fmla="*/ 3 w 17"/>
                  <a:gd name="T31" fmla="*/ 0 h 36"/>
                  <a:gd name="T32" fmla="*/ 5 w 17"/>
                  <a:gd name="T33" fmla="*/ 2 h 36"/>
                  <a:gd name="T34" fmla="*/ 6 w 17"/>
                  <a:gd name="T35" fmla="*/ 6 h 36"/>
                  <a:gd name="T36" fmla="*/ 6 w 17"/>
                  <a:gd name="T37" fmla="*/ 7 h 36"/>
                  <a:gd name="T38" fmla="*/ 9 w 17"/>
                  <a:gd name="T39" fmla="*/ 5 h 36"/>
                  <a:gd name="T40" fmla="*/ 11 w 17"/>
                  <a:gd name="T41" fmla="*/ 3 h 36"/>
                  <a:gd name="T42" fmla="*/ 12 w 17"/>
                  <a:gd name="T43" fmla="*/ 4 h 36"/>
                  <a:gd name="T44" fmla="*/ 13 w 17"/>
                  <a:gd name="T45" fmla="*/ 6 h 36"/>
                  <a:gd name="T46" fmla="*/ 12 w 17"/>
                  <a:gd name="T47" fmla="*/ 6 h 36"/>
                  <a:gd name="T48" fmla="*/ 11 w 17"/>
                  <a:gd name="T49" fmla="*/ 6 h 36"/>
                  <a:gd name="T50" fmla="*/ 11 w 17"/>
                  <a:gd name="T51" fmla="*/ 8 h 36"/>
                  <a:gd name="T52" fmla="*/ 11 w 17"/>
                  <a:gd name="T53" fmla="*/ 10 h 36"/>
                  <a:gd name="T54" fmla="*/ 12 w 17"/>
                  <a:gd name="T55" fmla="*/ 11 h 36"/>
                  <a:gd name="T56" fmla="*/ 13 w 17"/>
                  <a:gd name="T57" fmla="*/ 11 h 36"/>
                  <a:gd name="T58" fmla="*/ 13 w 17"/>
                  <a:gd name="T59" fmla="*/ 8 h 36"/>
                  <a:gd name="T60" fmla="*/ 14 w 17"/>
                  <a:gd name="T61" fmla="*/ 10 h 36"/>
                  <a:gd name="T62" fmla="*/ 16 w 17"/>
                  <a:gd name="T63" fmla="*/ 12 h 36"/>
                  <a:gd name="T64" fmla="*/ 16 w 17"/>
                  <a:gd name="T65" fmla="*/ 15 h 36"/>
                  <a:gd name="T66" fmla="*/ 14 w 17"/>
                  <a:gd name="T67" fmla="*/ 17 h 36"/>
                  <a:gd name="T68" fmla="*/ 13 w 17"/>
                  <a:gd name="T69" fmla="*/ 19 h 36"/>
                  <a:gd name="T70" fmla="*/ 13 w 17"/>
                  <a:gd name="T71" fmla="*/ 20 h 36"/>
                  <a:gd name="T72" fmla="*/ 13 w 17"/>
                  <a:gd name="T73" fmla="*/ 22 h 36"/>
                  <a:gd name="T74" fmla="*/ 14 w 17"/>
                  <a:gd name="T75" fmla="*/ 24 h 36"/>
                  <a:gd name="T76" fmla="*/ 16 w 17"/>
                  <a:gd name="T77" fmla="*/ 23 h 36"/>
                  <a:gd name="T78" fmla="*/ 16 w 17"/>
                  <a:gd name="T79" fmla="*/ 26 h 36"/>
                  <a:gd name="T80" fmla="*/ 16 w 17"/>
                  <a:gd name="T81" fmla="*/ 29 h 36"/>
                  <a:gd name="T82" fmla="*/ 14 w 17"/>
                  <a:gd name="T83" fmla="*/ 31 h 36"/>
                  <a:gd name="T84" fmla="*/ 13 w 17"/>
                  <a:gd name="T85" fmla="*/ 33 h 36"/>
                  <a:gd name="T86" fmla="*/ 11 w 17"/>
                  <a:gd name="T87" fmla="*/ 34 h 36"/>
                  <a:gd name="T88" fmla="*/ 9 w 17"/>
                  <a:gd name="T89" fmla="*/ 35 h 36"/>
                  <a:gd name="T90" fmla="*/ 6 w 17"/>
                  <a:gd name="T91" fmla="*/ 33 h 36"/>
                  <a:gd name="T92" fmla="*/ 3 w 17"/>
                  <a:gd name="T93" fmla="*/ 33 h 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"/>
                  <a:gd name="T142" fmla="*/ 0 h 36"/>
                  <a:gd name="T143" fmla="*/ 17 w 17"/>
                  <a:gd name="T144" fmla="*/ 36 h 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" h="36">
                    <a:moveTo>
                      <a:pt x="3" y="33"/>
                    </a:moveTo>
                    <a:lnTo>
                      <a:pt x="2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Freeform 381"/>
              <p:cNvSpPr>
                <a:spLocks/>
              </p:cNvSpPr>
              <p:nvPr/>
            </p:nvSpPr>
            <p:spPr bwMode="auto">
              <a:xfrm>
                <a:off x="2107" y="2370"/>
                <a:ext cx="45" cy="58"/>
              </a:xfrm>
              <a:custGeom>
                <a:avLst/>
                <a:gdLst>
                  <a:gd name="T0" fmla="*/ 0 w 45"/>
                  <a:gd name="T1" fmla="*/ 41 h 58"/>
                  <a:gd name="T2" fmla="*/ 0 w 45"/>
                  <a:gd name="T3" fmla="*/ 34 h 58"/>
                  <a:gd name="T4" fmla="*/ 2 w 45"/>
                  <a:gd name="T5" fmla="*/ 30 h 58"/>
                  <a:gd name="T6" fmla="*/ 4 w 45"/>
                  <a:gd name="T7" fmla="*/ 27 h 58"/>
                  <a:gd name="T8" fmla="*/ 4 w 45"/>
                  <a:gd name="T9" fmla="*/ 22 h 58"/>
                  <a:gd name="T10" fmla="*/ 4 w 45"/>
                  <a:gd name="T11" fmla="*/ 18 h 58"/>
                  <a:gd name="T12" fmla="*/ 6 w 45"/>
                  <a:gd name="T13" fmla="*/ 18 h 58"/>
                  <a:gd name="T14" fmla="*/ 9 w 45"/>
                  <a:gd name="T15" fmla="*/ 23 h 58"/>
                  <a:gd name="T16" fmla="*/ 9 w 45"/>
                  <a:gd name="T17" fmla="*/ 9 h 58"/>
                  <a:gd name="T18" fmla="*/ 9 w 45"/>
                  <a:gd name="T19" fmla="*/ 4 h 58"/>
                  <a:gd name="T20" fmla="*/ 12 w 45"/>
                  <a:gd name="T21" fmla="*/ 7 h 58"/>
                  <a:gd name="T22" fmla="*/ 13 w 45"/>
                  <a:gd name="T23" fmla="*/ 7 h 58"/>
                  <a:gd name="T24" fmla="*/ 14 w 45"/>
                  <a:gd name="T25" fmla="*/ 4 h 58"/>
                  <a:gd name="T26" fmla="*/ 18 w 45"/>
                  <a:gd name="T27" fmla="*/ 0 h 58"/>
                  <a:gd name="T28" fmla="*/ 19 w 45"/>
                  <a:gd name="T29" fmla="*/ 5 h 58"/>
                  <a:gd name="T30" fmla="*/ 19 w 45"/>
                  <a:gd name="T31" fmla="*/ 7 h 58"/>
                  <a:gd name="T32" fmla="*/ 21 w 45"/>
                  <a:gd name="T33" fmla="*/ 11 h 58"/>
                  <a:gd name="T34" fmla="*/ 24 w 45"/>
                  <a:gd name="T35" fmla="*/ 12 h 58"/>
                  <a:gd name="T36" fmla="*/ 27 w 45"/>
                  <a:gd name="T37" fmla="*/ 11 h 58"/>
                  <a:gd name="T38" fmla="*/ 29 w 45"/>
                  <a:gd name="T39" fmla="*/ 8 h 58"/>
                  <a:gd name="T40" fmla="*/ 31 w 45"/>
                  <a:gd name="T41" fmla="*/ 6 h 58"/>
                  <a:gd name="T42" fmla="*/ 32 w 45"/>
                  <a:gd name="T43" fmla="*/ 3 h 58"/>
                  <a:gd name="T44" fmla="*/ 32 w 45"/>
                  <a:gd name="T45" fmla="*/ 8 h 58"/>
                  <a:gd name="T46" fmla="*/ 31 w 45"/>
                  <a:gd name="T47" fmla="*/ 14 h 58"/>
                  <a:gd name="T48" fmla="*/ 28 w 45"/>
                  <a:gd name="T49" fmla="*/ 18 h 58"/>
                  <a:gd name="T50" fmla="*/ 24 w 45"/>
                  <a:gd name="T51" fmla="*/ 20 h 58"/>
                  <a:gd name="T52" fmla="*/ 25 w 45"/>
                  <a:gd name="T53" fmla="*/ 21 h 58"/>
                  <a:gd name="T54" fmla="*/ 30 w 45"/>
                  <a:gd name="T55" fmla="*/ 20 h 58"/>
                  <a:gd name="T56" fmla="*/ 34 w 45"/>
                  <a:gd name="T57" fmla="*/ 20 h 58"/>
                  <a:gd name="T58" fmla="*/ 36 w 45"/>
                  <a:gd name="T59" fmla="*/ 22 h 58"/>
                  <a:gd name="T60" fmla="*/ 33 w 45"/>
                  <a:gd name="T61" fmla="*/ 26 h 58"/>
                  <a:gd name="T62" fmla="*/ 31 w 45"/>
                  <a:gd name="T63" fmla="*/ 28 h 58"/>
                  <a:gd name="T64" fmla="*/ 30 w 45"/>
                  <a:gd name="T65" fmla="*/ 30 h 58"/>
                  <a:gd name="T66" fmla="*/ 31 w 45"/>
                  <a:gd name="T67" fmla="*/ 31 h 58"/>
                  <a:gd name="T68" fmla="*/ 34 w 45"/>
                  <a:gd name="T69" fmla="*/ 33 h 58"/>
                  <a:gd name="T70" fmla="*/ 36 w 45"/>
                  <a:gd name="T71" fmla="*/ 31 h 58"/>
                  <a:gd name="T72" fmla="*/ 37 w 45"/>
                  <a:gd name="T73" fmla="*/ 27 h 58"/>
                  <a:gd name="T74" fmla="*/ 39 w 45"/>
                  <a:gd name="T75" fmla="*/ 28 h 58"/>
                  <a:gd name="T76" fmla="*/ 39 w 45"/>
                  <a:gd name="T77" fmla="*/ 33 h 58"/>
                  <a:gd name="T78" fmla="*/ 37 w 45"/>
                  <a:gd name="T79" fmla="*/ 39 h 58"/>
                  <a:gd name="T80" fmla="*/ 39 w 45"/>
                  <a:gd name="T81" fmla="*/ 42 h 58"/>
                  <a:gd name="T82" fmla="*/ 41 w 45"/>
                  <a:gd name="T83" fmla="*/ 41 h 58"/>
                  <a:gd name="T84" fmla="*/ 44 w 45"/>
                  <a:gd name="T85" fmla="*/ 37 h 58"/>
                  <a:gd name="T86" fmla="*/ 44 w 45"/>
                  <a:gd name="T87" fmla="*/ 42 h 58"/>
                  <a:gd name="T88" fmla="*/ 42 w 45"/>
                  <a:gd name="T89" fmla="*/ 46 h 58"/>
                  <a:gd name="T90" fmla="*/ 38 w 45"/>
                  <a:gd name="T91" fmla="*/ 50 h 58"/>
                  <a:gd name="T92" fmla="*/ 36 w 45"/>
                  <a:gd name="T93" fmla="*/ 53 h 58"/>
                  <a:gd name="T94" fmla="*/ 33 w 45"/>
                  <a:gd name="T95" fmla="*/ 57 h 58"/>
                  <a:gd name="T96" fmla="*/ 30 w 45"/>
                  <a:gd name="T97" fmla="*/ 57 h 58"/>
                  <a:gd name="T98" fmla="*/ 26 w 45"/>
                  <a:gd name="T99" fmla="*/ 55 h 58"/>
                  <a:gd name="T100" fmla="*/ 23 w 45"/>
                  <a:gd name="T101" fmla="*/ 52 h 58"/>
                  <a:gd name="T102" fmla="*/ 21 w 45"/>
                  <a:gd name="T103" fmla="*/ 51 h 58"/>
                  <a:gd name="T104" fmla="*/ 16 w 45"/>
                  <a:gd name="T105" fmla="*/ 49 h 58"/>
                  <a:gd name="T106" fmla="*/ 14 w 45"/>
                  <a:gd name="T107" fmla="*/ 46 h 58"/>
                  <a:gd name="T108" fmla="*/ 8 w 45"/>
                  <a:gd name="T109" fmla="*/ 47 h 58"/>
                  <a:gd name="T110" fmla="*/ 3 w 45"/>
                  <a:gd name="T111" fmla="*/ 45 h 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"/>
                  <a:gd name="T169" fmla="*/ 0 h 58"/>
                  <a:gd name="T170" fmla="*/ 45 w 45"/>
                  <a:gd name="T171" fmla="*/ 58 h 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" h="58">
                    <a:moveTo>
                      <a:pt x="1" y="43"/>
                    </a:moveTo>
                    <a:lnTo>
                      <a:pt x="0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5" y="15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9" y="16"/>
                    </a:lnTo>
                    <a:lnTo>
                      <a:pt x="9" y="9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4" y="20"/>
                    </a:lnTo>
                    <a:lnTo>
                      <a:pt x="23" y="22"/>
                    </a:lnTo>
                    <a:lnTo>
                      <a:pt x="25" y="21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6" y="22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2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6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9" y="33"/>
                    </a:lnTo>
                    <a:lnTo>
                      <a:pt x="38" y="35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3" y="45"/>
                    </a:lnTo>
                    <a:lnTo>
                      <a:pt x="42" y="46"/>
                    </a:lnTo>
                    <a:lnTo>
                      <a:pt x="40" y="48"/>
                    </a:lnTo>
                    <a:lnTo>
                      <a:pt x="38" y="50"/>
                    </a:lnTo>
                    <a:lnTo>
                      <a:pt x="36" y="51"/>
                    </a:lnTo>
                    <a:lnTo>
                      <a:pt x="36" y="53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26" y="55"/>
                    </a:lnTo>
                    <a:lnTo>
                      <a:pt x="24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15" y="48"/>
                    </a:lnTo>
                    <a:lnTo>
                      <a:pt x="14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3" y="45"/>
                    </a:lnTo>
                    <a:lnTo>
                      <a:pt x="1" y="4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4" name="Group 382"/>
            <p:cNvGrpSpPr>
              <a:grpSpLocks/>
            </p:cNvGrpSpPr>
            <p:nvPr/>
          </p:nvGrpSpPr>
          <p:grpSpPr bwMode="auto">
            <a:xfrm>
              <a:off x="1632" y="2304"/>
              <a:ext cx="432" cy="528"/>
              <a:chOff x="1946" y="2155"/>
              <a:chExt cx="411" cy="341"/>
            </a:xfrm>
          </p:grpSpPr>
          <p:sp>
            <p:nvSpPr>
              <p:cNvPr id="23590" name="Freeform 383"/>
              <p:cNvSpPr>
                <a:spLocks/>
              </p:cNvSpPr>
              <p:nvPr/>
            </p:nvSpPr>
            <p:spPr bwMode="auto">
              <a:xfrm>
                <a:off x="1946" y="2250"/>
                <a:ext cx="89" cy="125"/>
              </a:xfrm>
              <a:custGeom>
                <a:avLst/>
                <a:gdLst>
                  <a:gd name="T0" fmla="*/ 87 w 89"/>
                  <a:gd name="T1" fmla="*/ 77 h 125"/>
                  <a:gd name="T2" fmla="*/ 88 w 89"/>
                  <a:gd name="T3" fmla="*/ 58 h 125"/>
                  <a:gd name="T4" fmla="*/ 85 w 89"/>
                  <a:gd name="T5" fmla="*/ 45 h 125"/>
                  <a:gd name="T6" fmla="*/ 80 w 89"/>
                  <a:gd name="T7" fmla="*/ 35 h 125"/>
                  <a:gd name="T8" fmla="*/ 71 w 89"/>
                  <a:gd name="T9" fmla="*/ 27 h 125"/>
                  <a:gd name="T10" fmla="*/ 63 w 89"/>
                  <a:gd name="T11" fmla="*/ 22 h 125"/>
                  <a:gd name="T12" fmla="*/ 59 w 89"/>
                  <a:gd name="T13" fmla="*/ 17 h 125"/>
                  <a:gd name="T14" fmla="*/ 58 w 89"/>
                  <a:gd name="T15" fmla="*/ 9 h 125"/>
                  <a:gd name="T16" fmla="*/ 56 w 89"/>
                  <a:gd name="T17" fmla="*/ 5 h 125"/>
                  <a:gd name="T18" fmla="*/ 52 w 89"/>
                  <a:gd name="T19" fmla="*/ 13 h 125"/>
                  <a:gd name="T20" fmla="*/ 51 w 89"/>
                  <a:gd name="T21" fmla="*/ 20 h 125"/>
                  <a:gd name="T22" fmla="*/ 46 w 89"/>
                  <a:gd name="T23" fmla="*/ 16 h 125"/>
                  <a:gd name="T24" fmla="*/ 44 w 89"/>
                  <a:gd name="T25" fmla="*/ 7 h 125"/>
                  <a:gd name="T26" fmla="*/ 43 w 89"/>
                  <a:gd name="T27" fmla="*/ 0 h 125"/>
                  <a:gd name="T28" fmla="*/ 39 w 89"/>
                  <a:gd name="T29" fmla="*/ 8 h 125"/>
                  <a:gd name="T30" fmla="*/ 37 w 89"/>
                  <a:gd name="T31" fmla="*/ 21 h 125"/>
                  <a:gd name="T32" fmla="*/ 38 w 89"/>
                  <a:gd name="T33" fmla="*/ 31 h 125"/>
                  <a:gd name="T34" fmla="*/ 32 w 89"/>
                  <a:gd name="T35" fmla="*/ 23 h 125"/>
                  <a:gd name="T36" fmla="*/ 24 w 89"/>
                  <a:gd name="T37" fmla="*/ 20 h 125"/>
                  <a:gd name="T38" fmla="*/ 16 w 89"/>
                  <a:gd name="T39" fmla="*/ 22 h 125"/>
                  <a:gd name="T40" fmla="*/ 14 w 89"/>
                  <a:gd name="T41" fmla="*/ 28 h 125"/>
                  <a:gd name="T42" fmla="*/ 21 w 89"/>
                  <a:gd name="T43" fmla="*/ 31 h 125"/>
                  <a:gd name="T44" fmla="*/ 24 w 89"/>
                  <a:gd name="T45" fmla="*/ 40 h 125"/>
                  <a:gd name="T46" fmla="*/ 20 w 89"/>
                  <a:gd name="T47" fmla="*/ 49 h 125"/>
                  <a:gd name="T48" fmla="*/ 13 w 89"/>
                  <a:gd name="T49" fmla="*/ 53 h 125"/>
                  <a:gd name="T50" fmla="*/ 8 w 89"/>
                  <a:gd name="T51" fmla="*/ 52 h 125"/>
                  <a:gd name="T52" fmla="*/ 7 w 89"/>
                  <a:gd name="T53" fmla="*/ 46 h 125"/>
                  <a:gd name="T54" fmla="*/ 5 w 89"/>
                  <a:gd name="T55" fmla="*/ 46 h 125"/>
                  <a:gd name="T56" fmla="*/ 1 w 89"/>
                  <a:gd name="T57" fmla="*/ 53 h 125"/>
                  <a:gd name="T58" fmla="*/ 0 w 89"/>
                  <a:gd name="T59" fmla="*/ 65 h 125"/>
                  <a:gd name="T60" fmla="*/ 3 w 89"/>
                  <a:gd name="T61" fmla="*/ 78 h 125"/>
                  <a:gd name="T62" fmla="*/ 8 w 89"/>
                  <a:gd name="T63" fmla="*/ 82 h 125"/>
                  <a:gd name="T64" fmla="*/ 16 w 89"/>
                  <a:gd name="T65" fmla="*/ 87 h 125"/>
                  <a:gd name="T66" fmla="*/ 20 w 89"/>
                  <a:gd name="T67" fmla="*/ 94 h 125"/>
                  <a:gd name="T68" fmla="*/ 23 w 89"/>
                  <a:gd name="T69" fmla="*/ 104 h 125"/>
                  <a:gd name="T70" fmla="*/ 27 w 89"/>
                  <a:gd name="T71" fmla="*/ 116 h 125"/>
                  <a:gd name="T72" fmla="*/ 32 w 89"/>
                  <a:gd name="T73" fmla="*/ 121 h 125"/>
                  <a:gd name="T74" fmla="*/ 41 w 89"/>
                  <a:gd name="T75" fmla="*/ 123 h 125"/>
                  <a:gd name="T76" fmla="*/ 54 w 89"/>
                  <a:gd name="T77" fmla="*/ 124 h 125"/>
                  <a:gd name="T78" fmla="*/ 70 w 89"/>
                  <a:gd name="T79" fmla="*/ 121 h 125"/>
                  <a:gd name="T80" fmla="*/ 80 w 89"/>
                  <a:gd name="T81" fmla="*/ 114 h 125"/>
                  <a:gd name="T82" fmla="*/ 84 w 89"/>
                  <a:gd name="T83" fmla="*/ 104 h 1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"/>
                  <a:gd name="T127" fmla="*/ 0 h 125"/>
                  <a:gd name="T128" fmla="*/ 89 w 89"/>
                  <a:gd name="T129" fmla="*/ 125 h 1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" h="125">
                    <a:moveTo>
                      <a:pt x="86" y="93"/>
                    </a:moveTo>
                    <a:lnTo>
                      <a:pt x="87" y="84"/>
                    </a:lnTo>
                    <a:lnTo>
                      <a:pt x="87" y="77"/>
                    </a:lnTo>
                    <a:lnTo>
                      <a:pt x="88" y="70"/>
                    </a:lnTo>
                    <a:lnTo>
                      <a:pt x="88" y="63"/>
                    </a:lnTo>
                    <a:lnTo>
                      <a:pt x="88" y="58"/>
                    </a:lnTo>
                    <a:lnTo>
                      <a:pt x="87" y="53"/>
                    </a:lnTo>
                    <a:lnTo>
                      <a:pt x="86" y="48"/>
                    </a:lnTo>
                    <a:lnTo>
                      <a:pt x="85" y="45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80" y="35"/>
                    </a:lnTo>
                    <a:lnTo>
                      <a:pt x="77" y="32"/>
                    </a:lnTo>
                    <a:lnTo>
                      <a:pt x="74" y="29"/>
                    </a:lnTo>
                    <a:lnTo>
                      <a:pt x="71" y="27"/>
                    </a:lnTo>
                    <a:lnTo>
                      <a:pt x="68" y="26"/>
                    </a:lnTo>
                    <a:lnTo>
                      <a:pt x="65" y="24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8" y="15"/>
                    </a:lnTo>
                    <a:lnTo>
                      <a:pt x="58" y="12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5"/>
                    </a:lnTo>
                    <a:lnTo>
                      <a:pt x="54" y="7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3" y="16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44" y="7"/>
                    </a:lnTo>
                    <a:lnTo>
                      <a:pt x="45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7" y="11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23" y="34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4"/>
                    </a:lnTo>
                    <a:lnTo>
                      <a:pt x="23" y="46"/>
                    </a:lnTo>
                    <a:lnTo>
                      <a:pt x="20" y="49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8" y="52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78"/>
                    </a:lnTo>
                    <a:lnTo>
                      <a:pt x="5" y="80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4" y="86"/>
                    </a:lnTo>
                    <a:lnTo>
                      <a:pt x="16" y="87"/>
                    </a:lnTo>
                    <a:lnTo>
                      <a:pt x="18" y="89"/>
                    </a:lnTo>
                    <a:lnTo>
                      <a:pt x="19" y="91"/>
                    </a:lnTo>
                    <a:lnTo>
                      <a:pt x="20" y="94"/>
                    </a:lnTo>
                    <a:lnTo>
                      <a:pt x="22" y="98"/>
                    </a:lnTo>
                    <a:lnTo>
                      <a:pt x="23" y="100"/>
                    </a:lnTo>
                    <a:lnTo>
                      <a:pt x="23" y="104"/>
                    </a:lnTo>
                    <a:lnTo>
                      <a:pt x="24" y="109"/>
                    </a:lnTo>
                    <a:lnTo>
                      <a:pt x="25" y="113"/>
                    </a:lnTo>
                    <a:lnTo>
                      <a:pt x="27" y="116"/>
                    </a:lnTo>
                    <a:lnTo>
                      <a:pt x="28" y="118"/>
                    </a:lnTo>
                    <a:lnTo>
                      <a:pt x="30" y="119"/>
                    </a:lnTo>
                    <a:lnTo>
                      <a:pt x="32" y="121"/>
                    </a:lnTo>
                    <a:lnTo>
                      <a:pt x="35" y="122"/>
                    </a:lnTo>
                    <a:lnTo>
                      <a:pt x="38" y="123"/>
                    </a:lnTo>
                    <a:lnTo>
                      <a:pt x="41" y="123"/>
                    </a:lnTo>
                    <a:lnTo>
                      <a:pt x="46" y="124"/>
                    </a:lnTo>
                    <a:lnTo>
                      <a:pt x="49" y="124"/>
                    </a:lnTo>
                    <a:lnTo>
                      <a:pt x="54" y="124"/>
                    </a:lnTo>
                    <a:lnTo>
                      <a:pt x="60" y="124"/>
                    </a:lnTo>
                    <a:lnTo>
                      <a:pt x="65" y="123"/>
                    </a:lnTo>
                    <a:lnTo>
                      <a:pt x="70" y="121"/>
                    </a:lnTo>
                    <a:lnTo>
                      <a:pt x="74" y="118"/>
                    </a:lnTo>
                    <a:lnTo>
                      <a:pt x="78" y="116"/>
                    </a:lnTo>
                    <a:lnTo>
                      <a:pt x="80" y="114"/>
                    </a:lnTo>
                    <a:lnTo>
                      <a:pt x="82" y="111"/>
                    </a:lnTo>
                    <a:lnTo>
                      <a:pt x="83" y="108"/>
                    </a:lnTo>
                    <a:lnTo>
                      <a:pt x="84" y="104"/>
                    </a:lnTo>
                    <a:lnTo>
                      <a:pt x="85" y="98"/>
                    </a:lnTo>
                    <a:lnTo>
                      <a:pt x="86" y="9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Freeform 384"/>
              <p:cNvSpPr>
                <a:spLocks/>
              </p:cNvSpPr>
              <p:nvPr/>
            </p:nvSpPr>
            <p:spPr bwMode="auto">
              <a:xfrm>
                <a:off x="1989" y="2180"/>
                <a:ext cx="105" cy="215"/>
              </a:xfrm>
              <a:custGeom>
                <a:avLst/>
                <a:gdLst>
                  <a:gd name="T0" fmla="*/ 15 w 105"/>
                  <a:gd name="T1" fmla="*/ 194 h 215"/>
                  <a:gd name="T2" fmla="*/ 4 w 105"/>
                  <a:gd name="T3" fmla="*/ 173 h 215"/>
                  <a:gd name="T4" fmla="*/ 1 w 105"/>
                  <a:gd name="T5" fmla="*/ 152 h 215"/>
                  <a:gd name="T6" fmla="*/ 1 w 105"/>
                  <a:gd name="T7" fmla="*/ 127 h 215"/>
                  <a:gd name="T8" fmla="*/ 4 w 105"/>
                  <a:gd name="T9" fmla="*/ 107 h 215"/>
                  <a:gd name="T10" fmla="*/ 11 w 105"/>
                  <a:gd name="T11" fmla="*/ 88 h 215"/>
                  <a:gd name="T12" fmla="*/ 12 w 105"/>
                  <a:gd name="T13" fmla="*/ 68 h 215"/>
                  <a:gd name="T14" fmla="*/ 10 w 105"/>
                  <a:gd name="T15" fmla="*/ 57 h 215"/>
                  <a:gd name="T16" fmla="*/ 5 w 105"/>
                  <a:gd name="T17" fmla="*/ 43 h 215"/>
                  <a:gd name="T18" fmla="*/ 6 w 105"/>
                  <a:gd name="T19" fmla="*/ 38 h 215"/>
                  <a:gd name="T20" fmla="*/ 14 w 105"/>
                  <a:gd name="T21" fmla="*/ 48 h 215"/>
                  <a:gd name="T22" fmla="*/ 19 w 105"/>
                  <a:gd name="T23" fmla="*/ 51 h 215"/>
                  <a:gd name="T24" fmla="*/ 19 w 105"/>
                  <a:gd name="T25" fmla="*/ 30 h 215"/>
                  <a:gd name="T26" fmla="*/ 11 w 105"/>
                  <a:gd name="T27" fmla="*/ 8 h 215"/>
                  <a:gd name="T28" fmla="*/ 11 w 105"/>
                  <a:gd name="T29" fmla="*/ 0 h 215"/>
                  <a:gd name="T30" fmla="*/ 24 w 105"/>
                  <a:gd name="T31" fmla="*/ 2 h 215"/>
                  <a:gd name="T32" fmla="*/ 36 w 105"/>
                  <a:gd name="T33" fmla="*/ 14 h 215"/>
                  <a:gd name="T34" fmla="*/ 44 w 105"/>
                  <a:gd name="T35" fmla="*/ 34 h 215"/>
                  <a:gd name="T36" fmla="*/ 49 w 105"/>
                  <a:gd name="T37" fmla="*/ 42 h 215"/>
                  <a:gd name="T38" fmla="*/ 57 w 105"/>
                  <a:gd name="T39" fmla="*/ 28 h 215"/>
                  <a:gd name="T40" fmla="*/ 71 w 105"/>
                  <a:gd name="T41" fmla="*/ 20 h 215"/>
                  <a:gd name="T42" fmla="*/ 82 w 105"/>
                  <a:gd name="T43" fmla="*/ 22 h 215"/>
                  <a:gd name="T44" fmla="*/ 87 w 105"/>
                  <a:gd name="T45" fmla="*/ 34 h 215"/>
                  <a:gd name="T46" fmla="*/ 78 w 105"/>
                  <a:gd name="T47" fmla="*/ 34 h 215"/>
                  <a:gd name="T48" fmla="*/ 73 w 105"/>
                  <a:gd name="T49" fmla="*/ 38 h 215"/>
                  <a:gd name="T50" fmla="*/ 71 w 105"/>
                  <a:gd name="T51" fmla="*/ 49 h 215"/>
                  <a:gd name="T52" fmla="*/ 73 w 105"/>
                  <a:gd name="T53" fmla="*/ 57 h 215"/>
                  <a:gd name="T54" fmla="*/ 79 w 105"/>
                  <a:gd name="T55" fmla="*/ 65 h 215"/>
                  <a:gd name="T56" fmla="*/ 88 w 105"/>
                  <a:gd name="T57" fmla="*/ 64 h 215"/>
                  <a:gd name="T58" fmla="*/ 88 w 105"/>
                  <a:gd name="T59" fmla="*/ 50 h 215"/>
                  <a:gd name="T60" fmla="*/ 95 w 105"/>
                  <a:gd name="T61" fmla="*/ 60 h 215"/>
                  <a:gd name="T62" fmla="*/ 101 w 105"/>
                  <a:gd name="T63" fmla="*/ 77 h 215"/>
                  <a:gd name="T64" fmla="*/ 101 w 105"/>
                  <a:gd name="T65" fmla="*/ 91 h 215"/>
                  <a:gd name="T66" fmla="*/ 96 w 105"/>
                  <a:gd name="T67" fmla="*/ 104 h 215"/>
                  <a:gd name="T68" fmla="*/ 88 w 105"/>
                  <a:gd name="T69" fmla="*/ 116 h 215"/>
                  <a:gd name="T70" fmla="*/ 84 w 105"/>
                  <a:gd name="T71" fmla="*/ 125 h 215"/>
                  <a:gd name="T72" fmla="*/ 87 w 105"/>
                  <a:gd name="T73" fmla="*/ 139 h 215"/>
                  <a:gd name="T74" fmla="*/ 95 w 105"/>
                  <a:gd name="T75" fmla="*/ 148 h 215"/>
                  <a:gd name="T76" fmla="*/ 101 w 105"/>
                  <a:gd name="T77" fmla="*/ 145 h 215"/>
                  <a:gd name="T78" fmla="*/ 104 w 105"/>
                  <a:gd name="T79" fmla="*/ 158 h 215"/>
                  <a:gd name="T80" fmla="*/ 100 w 105"/>
                  <a:gd name="T81" fmla="*/ 177 h 215"/>
                  <a:gd name="T82" fmla="*/ 94 w 105"/>
                  <a:gd name="T83" fmla="*/ 193 h 215"/>
                  <a:gd name="T84" fmla="*/ 85 w 105"/>
                  <a:gd name="T85" fmla="*/ 204 h 215"/>
                  <a:gd name="T86" fmla="*/ 74 w 105"/>
                  <a:gd name="T87" fmla="*/ 212 h 215"/>
                  <a:gd name="T88" fmla="*/ 61 w 105"/>
                  <a:gd name="T89" fmla="*/ 213 h 215"/>
                  <a:gd name="T90" fmla="*/ 45 w 105"/>
                  <a:gd name="T91" fmla="*/ 206 h 215"/>
                  <a:gd name="T92" fmla="*/ 23 w 105"/>
                  <a:gd name="T93" fmla="*/ 202 h 2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5"/>
                  <a:gd name="T142" fmla="*/ 0 h 215"/>
                  <a:gd name="T143" fmla="*/ 105 w 105"/>
                  <a:gd name="T144" fmla="*/ 215 h 2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5" h="215">
                    <a:moveTo>
                      <a:pt x="23" y="202"/>
                    </a:moveTo>
                    <a:lnTo>
                      <a:pt x="20" y="198"/>
                    </a:lnTo>
                    <a:lnTo>
                      <a:pt x="15" y="194"/>
                    </a:lnTo>
                    <a:lnTo>
                      <a:pt x="11" y="187"/>
                    </a:lnTo>
                    <a:lnTo>
                      <a:pt x="7" y="180"/>
                    </a:lnTo>
                    <a:lnTo>
                      <a:pt x="4" y="173"/>
                    </a:lnTo>
                    <a:lnTo>
                      <a:pt x="3" y="167"/>
                    </a:lnTo>
                    <a:lnTo>
                      <a:pt x="1" y="159"/>
                    </a:lnTo>
                    <a:lnTo>
                      <a:pt x="1" y="152"/>
                    </a:lnTo>
                    <a:lnTo>
                      <a:pt x="0" y="143"/>
                    </a:lnTo>
                    <a:lnTo>
                      <a:pt x="0" y="134"/>
                    </a:lnTo>
                    <a:lnTo>
                      <a:pt x="1" y="127"/>
                    </a:lnTo>
                    <a:lnTo>
                      <a:pt x="1" y="121"/>
                    </a:lnTo>
                    <a:lnTo>
                      <a:pt x="2" y="113"/>
                    </a:lnTo>
                    <a:lnTo>
                      <a:pt x="4" y="107"/>
                    </a:lnTo>
                    <a:lnTo>
                      <a:pt x="6" y="100"/>
                    </a:lnTo>
                    <a:lnTo>
                      <a:pt x="9" y="94"/>
                    </a:lnTo>
                    <a:lnTo>
                      <a:pt x="11" y="88"/>
                    </a:lnTo>
                    <a:lnTo>
                      <a:pt x="12" y="81"/>
                    </a:lnTo>
                    <a:lnTo>
                      <a:pt x="12" y="75"/>
                    </a:lnTo>
                    <a:lnTo>
                      <a:pt x="12" y="68"/>
                    </a:lnTo>
                    <a:lnTo>
                      <a:pt x="11" y="64"/>
                    </a:lnTo>
                    <a:lnTo>
                      <a:pt x="10" y="61"/>
                    </a:lnTo>
                    <a:lnTo>
                      <a:pt x="10" y="57"/>
                    </a:lnTo>
                    <a:lnTo>
                      <a:pt x="8" y="52"/>
                    </a:lnTo>
                    <a:lnTo>
                      <a:pt x="6" y="47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" y="36"/>
                    </a:lnTo>
                    <a:lnTo>
                      <a:pt x="6" y="38"/>
                    </a:lnTo>
                    <a:lnTo>
                      <a:pt x="10" y="41"/>
                    </a:lnTo>
                    <a:lnTo>
                      <a:pt x="13" y="45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19" y="51"/>
                    </a:lnTo>
                    <a:lnTo>
                      <a:pt x="20" y="44"/>
                    </a:lnTo>
                    <a:lnTo>
                      <a:pt x="20" y="38"/>
                    </a:lnTo>
                    <a:lnTo>
                      <a:pt x="19" y="30"/>
                    </a:lnTo>
                    <a:lnTo>
                      <a:pt x="16" y="21"/>
                    </a:lnTo>
                    <a:lnTo>
                      <a:pt x="14" y="14"/>
                    </a:lnTo>
                    <a:lnTo>
                      <a:pt x="11" y="8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41" y="27"/>
                    </a:lnTo>
                    <a:lnTo>
                      <a:pt x="44" y="34"/>
                    </a:lnTo>
                    <a:lnTo>
                      <a:pt x="46" y="42"/>
                    </a:lnTo>
                    <a:lnTo>
                      <a:pt x="47" y="51"/>
                    </a:lnTo>
                    <a:lnTo>
                      <a:pt x="49" y="42"/>
                    </a:lnTo>
                    <a:lnTo>
                      <a:pt x="51" y="37"/>
                    </a:lnTo>
                    <a:lnTo>
                      <a:pt x="54" y="32"/>
                    </a:lnTo>
                    <a:lnTo>
                      <a:pt x="57" y="28"/>
                    </a:lnTo>
                    <a:lnTo>
                      <a:pt x="62" y="24"/>
                    </a:lnTo>
                    <a:lnTo>
                      <a:pt x="66" y="22"/>
                    </a:lnTo>
                    <a:lnTo>
                      <a:pt x="71" y="20"/>
                    </a:lnTo>
                    <a:lnTo>
                      <a:pt x="75" y="19"/>
                    </a:lnTo>
                    <a:lnTo>
                      <a:pt x="79" y="20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29"/>
                    </a:lnTo>
                    <a:lnTo>
                      <a:pt x="87" y="34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78" y="34"/>
                    </a:lnTo>
                    <a:lnTo>
                      <a:pt x="77" y="35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2" y="41"/>
                    </a:lnTo>
                    <a:lnTo>
                      <a:pt x="71" y="45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73" y="57"/>
                    </a:lnTo>
                    <a:lnTo>
                      <a:pt x="74" y="60"/>
                    </a:lnTo>
                    <a:lnTo>
                      <a:pt x="76" y="63"/>
                    </a:lnTo>
                    <a:lnTo>
                      <a:pt x="79" y="65"/>
                    </a:lnTo>
                    <a:lnTo>
                      <a:pt x="82" y="66"/>
                    </a:lnTo>
                    <a:lnTo>
                      <a:pt x="85" y="66"/>
                    </a:lnTo>
                    <a:lnTo>
                      <a:pt x="88" y="64"/>
                    </a:lnTo>
                    <a:lnTo>
                      <a:pt x="89" y="60"/>
                    </a:lnTo>
                    <a:lnTo>
                      <a:pt x="89" y="55"/>
                    </a:lnTo>
                    <a:lnTo>
                      <a:pt x="88" y="50"/>
                    </a:lnTo>
                    <a:lnTo>
                      <a:pt x="91" y="52"/>
                    </a:lnTo>
                    <a:lnTo>
                      <a:pt x="93" y="56"/>
                    </a:lnTo>
                    <a:lnTo>
                      <a:pt x="95" y="60"/>
                    </a:lnTo>
                    <a:lnTo>
                      <a:pt x="98" y="66"/>
                    </a:lnTo>
                    <a:lnTo>
                      <a:pt x="100" y="71"/>
                    </a:lnTo>
                    <a:lnTo>
                      <a:pt x="101" y="77"/>
                    </a:lnTo>
                    <a:lnTo>
                      <a:pt x="102" y="81"/>
                    </a:lnTo>
                    <a:lnTo>
                      <a:pt x="102" y="86"/>
                    </a:lnTo>
                    <a:lnTo>
                      <a:pt x="101" y="91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6" y="104"/>
                    </a:lnTo>
                    <a:lnTo>
                      <a:pt x="93" y="108"/>
                    </a:lnTo>
                    <a:lnTo>
                      <a:pt x="90" y="112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21"/>
                    </a:lnTo>
                    <a:lnTo>
                      <a:pt x="84" y="125"/>
                    </a:lnTo>
                    <a:lnTo>
                      <a:pt x="84" y="131"/>
                    </a:lnTo>
                    <a:lnTo>
                      <a:pt x="85" y="135"/>
                    </a:lnTo>
                    <a:lnTo>
                      <a:pt x="87" y="139"/>
                    </a:lnTo>
                    <a:lnTo>
                      <a:pt x="90" y="143"/>
                    </a:lnTo>
                    <a:lnTo>
                      <a:pt x="92" y="146"/>
                    </a:lnTo>
                    <a:lnTo>
                      <a:pt x="95" y="148"/>
                    </a:lnTo>
                    <a:lnTo>
                      <a:pt x="97" y="145"/>
                    </a:lnTo>
                    <a:lnTo>
                      <a:pt x="99" y="141"/>
                    </a:lnTo>
                    <a:lnTo>
                      <a:pt x="101" y="145"/>
                    </a:lnTo>
                    <a:lnTo>
                      <a:pt x="102" y="149"/>
                    </a:lnTo>
                    <a:lnTo>
                      <a:pt x="103" y="153"/>
                    </a:lnTo>
                    <a:lnTo>
                      <a:pt x="104" y="158"/>
                    </a:lnTo>
                    <a:lnTo>
                      <a:pt x="104" y="165"/>
                    </a:lnTo>
                    <a:lnTo>
                      <a:pt x="102" y="171"/>
                    </a:lnTo>
                    <a:lnTo>
                      <a:pt x="100" y="177"/>
                    </a:lnTo>
                    <a:lnTo>
                      <a:pt x="99" y="182"/>
                    </a:lnTo>
                    <a:lnTo>
                      <a:pt x="97" y="187"/>
                    </a:lnTo>
                    <a:lnTo>
                      <a:pt x="94" y="193"/>
                    </a:lnTo>
                    <a:lnTo>
                      <a:pt x="91" y="198"/>
                    </a:lnTo>
                    <a:lnTo>
                      <a:pt x="88" y="201"/>
                    </a:lnTo>
                    <a:lnTo>
                      <a:pt x="85" y="204"/>
                    </a:lnTo>
                    <a:lnTo>
                      <a:pt x="82" y="207"/>
                    </a:lnTo>
                    <a:lnTo>
                      <a:pt x="79" y="210"/>
                    </a:lnTo>
                    <a:lnTo>
                      <a:pt x="74" y="212"/>
                    </a:lnTo>
                    <a:lnTo>
                      <a:pt x="70" y="213"/>
                    </a:lnTo>
                    <a:lnTo>
                      <a:pt x="66" y="214"/>
                    </a:lnTo>
                    <a:lnTo>
                      <a:pt x="61" y="213"/>
                    </a:lnTo>
                    <a:lnTo>
                      <a:pt x="57" y="208"/>
                    </a:lnTo>
                    <a:lnTo>
                      <a:pt x="51" y="207"/>
                    </a:lnTo>
                    <a:lnTo>
                      <a:pt x="45" y="206"/>
                    </a:lnTo>
                    <a:lnTo>
                      <a:pt x="36" y="206"/>
                    </a:lnTo>
                    <a:lnTo>
                      <a:pt x="29" y="204"/>
                    </a:lnTo>
                    <a:lnTo>
                      <a:pt x="23" y="202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Freeform 385"/>
              <p:cNvSpPr>
                <a:spLocks/>
              </p:cNvSpPr>
              <p:nvPr/>
            </p:nvSpPr>
            <p:spPr bwMode="auto">
              <a:xfrm>
                <a:off x="2021" y="2155"/>
                <a:ext cx="336" cy="341"/>
              </a:xfrm>
              <a:custGeom>
                <a:avLst/>
                <a:gdLst>
                  <a:gd name="T0" fmla="*/ 0 w 336"/>
                  <a:gd name="T1" fmla="*/ 171 h 341"/>
                  <a:gd name="T2" fmla="*/ 7 w 336"/>
                  <a:gd name="T3" fmla="*/ 140 h 341"/>
                  <a:gd name="T4" fmla="*/ 17 w 336"/>
                  <a:gd name="T5" fmla="*/ 123 h 341"/>
                  <a:gd name="T6" fmla="*/ 38 w 336"/>
                  <a:gd name="T7" fmla="*/ 114 h 341"/>
                  <a:gd name="T8" fmla="*/ 62 w 336"/>
                  <a:gd name="T9" fmla="*/ 106 h 341"/>
                  <a:gd name="T10" fmla="*/ 77 w 336"/>
                  <a:gd name="T11" fmla="*/ 95 h 341"/>
                  <a:gd name="T12" fmla="*/ 87 w 336"/>
                  <a:gd name="T13" fmla="*/ 73 h 341"/>
                  <a:gd name="T14" fmla="*/ 87 w 336"/>
                  <a:gd name="T15" fmla="*/ 44 h 341"/>
                  <a:gd name="T16" fmla="*/ 92 w 336"/>
                  <a:gd name="T17" fmla="*/ 20 h 341"/>
                  <a:gd name="T18" fmla="*/ 104 w 336"/>
                  <a:gd name="T19" fmla="*/ 4 h 341"/>
                  <a:gd name="T20" fmla="*/ 110 w 336"/>
                  <a:gd name="T21" fmla="*/ 10 h 341"/>
                  <a:gd name="T22" fmla="*/ 111 w 336"/>
                  <a:gd name="T23" fmla="*/ 28 h 341"/>
                  <a:gd name="T24" fmla="*/ 121 w 336"/>
                  <a:gd name="T25" fmla="*/ 39 h 341"/>
                  <a:gd name="T26" fmla="*/ 134 w 336"/>
                  <a:gd name="T27" fmla="*/ 41 h 341"/>
                  <a:gd name="T28" fmla="*/ 142 w 336"/>
                  <a:gd name="T29" fmla="*/ 42 h 341"/>
                  <a:gd name="T30" fmla="*/ 149 w 336"/>
                  <a:gd name="T31" fmla="*/ 55 h 341"/>
                  <a:gd name="T32" fmla="*/ 152 w 336"/>
                  <a:gd name="T33" fmla="*/ 75 h 341"/>
                  <a:gd name="T34" fmla="*/ 164 w 336"/>
                  <a:gd name="T35" fmla="*/ 49 h 341"/>
                  <a:gd name="T36" fmla="*/ 173 w 336"/>
                  <a:gd name="T37" fmla="*/ 53 h 341"/>
                  <a:gd name="T38" fmla="*/ 181 w 336"/>
                  <a:gd name="T39" fmla="*/ 73 h 341"/>
                  <a:gd name="T40" fmla="*/ 188 w 336"/>
                  <a:gd name="T41" fmla="*/ 96 h 341"/>
                  <a:gd name="T42" fmla="*/ 186 w 336"/>
                  <a:gd name="T43" fmla="*/ 121 h 341"/>
                  <a:gd name="T44" fmla="*/ 200 w 336"/>
                  <a:gd name="T45" fmla="*/ 104 h 341"/>
                  <a:gd name="T46" fmla="*/ 210 w 336"/>
                  <a:gd name="T47" fmla="*/ 84 h 341"/>
                  <a:gd name="T48" fmla="*/ 228 w 336"/>
                  <a:gd name="T49" fmla="*/ 83 h 341"/>
                  <a:gd name="T50" fmla="*/ 231 w 336"/>
                  <a:gd name="T51" fmla="*/ 92 h 341"/>
                  <a:gd name="T52" fmla="*/ 228 w 336"/>
                  <a:gd name="T53" fmla="*/ 105 h 341"/>
                  <a:gd name="T54" fmla="*/ 235 w 336"/>
                  <a:gd name="T55" fmla="*/ 115 h 341"/>
                  <a:gd name="T56" fmla="*/ 251 w 336"/>
                  <a:gd name="T57" fmla="*/ 115 h 341"/>
                  <a:gd name="T58" fmla="*/ 261 w 336"/>
                  <a:gd name="T59" fmla="*/ 105 h 341"/>
                  <a:gd name="T60" fmla="*/ 263 w 336"/>
                  <a:gd name="T61" fmla="*/ 86 h 341"/>
                  <a:gd name="T62" fmla="*/ 257 w 336"/>
                  <a:gd name="T63" fmla="*/ 66 h 341"/>
                  <a:gd name="T64" fmla="*/ 270 w 336"/>
                  <a:gd name="T65" fmla="*/ 68 h 341"/>
                  <a:gd name="T66" fmla="*/ 287 w 336"/>
                  <a:gd name="T67" fmla="*/ 87 h 341"/>
                  <a:gd name="T68" fmla="*/ 297 w 336"/>
                  <a:gd name="T69" fmla="*/ 111 h 341"/>
                  <a:gd name="T70" fmla="*/ 303 w 336"/>
                  <a:gd name="T71" fmla="*/ 140 h 341"/>
                  <a:gd name="T72" fmla="*/ 303 w 336"/>
                  <a:gd name="T73" fmla="*/ 168 h 341"/>
                  <a:gd name="T74" fmla="*/ 295 w 336"/>
                  <a:gd name="T75" fmla="*/ 206 h 341"/>
                  <a:gd name="T76" fmla="*/ 291 w 336"/>
                  <a:gd name="T77" fmla="*/ 233 h 341"/>
                  <a:gd name="T78" fmla="*/ 299 w 336"/>
                  <a:gd name="T79" fmla="*/ 235 h 341"/>
                  <a:gd name="T80" fmla="*/ 316 w 336"/>
                  <a:gd name="T81" fmla="*/ 221 h 341"/>
                  <a:gd name="T82" fmla="*/ 318 w 336"/>
                  <a:gd name="T83" fmla="*/ 244 h 341"/>
                  <a:gd name="T84" fmla="*/ 324 w 336"/>
                  <a:gd name="T85" fmla="*/ 265 h 341"/>
                  <a:gd name="T86" fmla="*/ 333 w 336"/>
                  <a:gd name="T87" fmla="*/ 256 h 341"/>
                  <a:gd name="T88" fmla="*/ 335 w 336"/>
                  <a:gd name="T89" fmla="*/ 281 h 341"/>
                  <a:gd name="T90" fmla="*/ 328 w 336"/>
                  <a:gd name="T91" fmla="*/ 302 h 341"/>
                  <a:gd name="T92" fmla="*/ 318 w 336"/>
                  <a:gd name="T93" fmla="*/ 324 h 341"/>
                  <a:gd name="T94" fmla="*/ 296 w 336"/>
                  <a:gd name="T95" fmla="*/ 340 h 341"/>
                  <a:gd name="T96" fmla="*/ 267 w 336"/>
                  <a:gd name="T97" fmla="*/ 331 h 341"/>
                  <a:gd name="T98" fmla="*/ 245 w 336"/>
                  <a:gd name="T99" fmla="*/ 318 h 341"/>
                  <a:gd name="T100" fmla="*/ 221 w 336"/>
                  <a:gd name="T101" fmla="*/ 308 h 341"/>
                  <a:gd name="T102" fmla="*/ 194 w 336"/>
                  <a:gd name="T103" fmla="*/ 284 h 341"/>
                  <a:gd name="T104" fmla="*/ 156 w 336"/>
                  <a:gd name="T105" fmla="*/ 270 h 341"/>
                  <a:gd name="T106" fmla="*/ 47 w 336"/>
                  <a:gd name="T107" fmla="*/ 231 h 3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6"/>
                  <a:gd name="T163" fmla="*/ 0 h 341"/>
                  <a:gd name="T164" fmla="*/ 336 w 336"/>
                  <a:gd name="T165" fmla="*/ 341 h 3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6" h="341">
                    <a:moveTo>
                      <a:pt x="2" y="205"/>
                    </a:moveTo>
                    <a:lnTo>
                      <a:pt x="0" y="194"/>
                    </a:lnTo>
                    <a:lnTo>
                      <a:pt x="0" y="182"/>
                    </a:lnTo>
                    <a:lnTo>
                      <a:pt x="0" y="171"/>
                    </a:lnTo>
                    <a:lnTo>
                      <a:pt x="1" y="163"/>
                    </a:lnTo>
                    <a:lnTo>
                      <a:pt x="3" y="154"/>
                    </a:lnTo>
                    <a:lnTo>
                      <a:pt x="5" y="147"/>
                    </a:lnTo>
                    <a:lnTo>
                      <a:pt x="7" y="140"/>
                    </a:lnTo>
                    <a:lnTo>
                      <a:pt x="9" y="135"/>
                    </a:lnTo>
                    <a:lnTo>
                      <a:pt x="11" y="130"/>
                    </a:lnTo>
                    <a:lnTo>
                      <a:pt x="14" y="126"/>
                    </a:lnTo>
                    <a:lnTo>
                      <a:pt x="17" y="123"/>
                    </a:lnTo>
                    <a:lnTo>
                      <a:pt x="22" y="119"/>
                    </a:lnTo>
                    <a:lnTo>
                      <a:pt x="27" y="116"/>
                    </a:lnTo>
                    <a:lnTo>
                      <a:pt x="32" y="115"/>
                    </a:lnTo>
                    <a:lnTo>
                      <a:pt x="38" y="114"/>
                    </a:lnTo>
                    <a:lnTo>
                      <a:pt x="43" y="113"/>
                    </a:lnTo>
                    <a:lnTo>
                      <a:pt x="50" y="111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6" y="105"/>
                    </a:lnTo>
                    <a:lnTo>
                      <a:pt x="70" y="102"/>
                    </a:lnTo>
                    <a:lnTo>
                      <a:pt x="74" y="99"/>
                    </a:lnTo>
                    <a:lnTo>
                      <a:pt x="77" y="95"/>
                    </a:lnTo>
                    <a:lnTo>
                      <a:pt x="80" y="91"/>
                    </a:lnTo>
                    <a:lnTo>
                      <a:pt x="83" y="85"/>
                    </a:lnTo>
                    <a:lnTo>
                      <a:pt x="85" y="81"/>
                    </a:lnTo>
                    <a:lnTo>
                      <a:pt x="87" y="73"/>
                    </a:lnTo>
                    <a:lnTo>
                      <a:pt x="87" y="66"/>
                    </a:lnTo>
                    <a:lnTo>
                      <a:pt x="87" y="59"/>
                    </a:lnTo>
                    <a:lnTo>
                      <a:pt x="88" y="52"/>
                    </a:lnTo>
                    <a:lnTo>
                      <a:pt x="87" y="44"/>
                    </a:lnTo>
                    <a:lnTo>
                      <a:pt x="87" y="39"/>
                    </a:lnTo>
                    <a:lnTo>
                      <a:pt x="88" y="30"/>
                    </a:lnTo>
                    <a:lnTo>
                      <a:pt x="90" y="26"/>
                    </a:lnTo>
                    <a:lnTo>
                      <a:pt x="92" y="20"/>
                    </a:lnTo>
                    <a:lnTo>
                      <a:pt x="94" y="14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10" y="1"/>
                    </a:lnTo>
                    <a:lnTo>
                      <a:pt x="113" y="0"/>
                    </a:lnTo>
                    <a:lnTo>
                      <a:pt x="111" y="6"/>
                    </a:lnTo>
                    <a:lnTo>
                      <a:pt x="110" y="10"/>
                    </a:lnTo>
                    <a:lnTo>
                      <a:pt x="110" y="15"/>
                    </a:lnTo>
                    <a:lnTo>
                      <a:pt x="110" y="19"/>
                    </a:lnTo>
                    <a:lnTo>
                      <a:pt x="110" y="24"/>
                    </a:lnTo>
                    <a:lnTo>
                      <a:pt x="111" y="28"/>
                    </a:lnTo>
                    <a:lnTo>
                      <a:pt x="113" y="32"/>
                    </a:lnTo>
                    <a:lnTo>
                      <a:pt x="116" y="35"/>
                    </a:lnTo>
                    <a:lnTo>
                      <a:pt x="118" y="37"/>
                    </a:lnTo>
                    <a:lnTo>
                      <a:pt x="121" y="39"/>
                    </a:lnTo>
                    <a:lnTo>
                      <a:pt x="124" y="41"/>
                    </a:lnTo>
                    <a:lnTo>
                      <a:pt x="127" y="42"/>
                    </a:lnTo>
                    <a:lnTo>
                      <a:pt x="131" y="42"/>
                    </a:lnTo>
                    <a:lnTo>
                      <a:pt x="134" y="41"/>
                    </a:lnTo>
                    <a:lnTo>
                      <a:pt x="136" y="39"/>
                    </a:lnTo>
                    <a:lnTo>
                      <a:pt x="137" y="35"/>
                    </a:lnTo>
                    <a:lnTo>
                      <a:pt x="139" y="38"/>
                    </a:lnTo>
                    <a:lnTo>
                      <a:pt x="142" y="42"/>
                    </a:lnTo>
                    <a:lnTo>
                      <a:pt x="145" y="46"/>
                    </a:lnTo>
                    <a:lnTo>
                      <a:pt x="146" y="49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50" y="59"/>
                    </a:lnTo>
                    <a:lnTo>
                      <a:pt x="151" y="63"/>
                    </a:lnTo>
                    <a:lnTo>
                      <a:pt x="152" y="69"/>
                    </a:lnTo>
                    <a:lnTo>
                      <a:pt x="152" y="75"/>
                    </a:lnTo>
                    <a:lnTo>
                      <a:pt x="155" y="67"/>
                    </a:lnTo>
                    <a:lnTo>
                      <a:pt x="158" y="59"/>
                    </a:lnTo>
                    <a:lnTo>
                      <a:pt x="162" y="53"/>
                    </a:lnTo>
                    <a:lnTo>
                      <a:pt x="164" y="49"/>
                    </a:lnTo>
                    <a:lnTo>
                      <a:pt x="169" y="43"/>
                    </a:lnTo>
                    <a:lnTo>
                      <a:pt x="175" y="40"/>
                    </a:lnTo>
                    <a:lnTo>
                      <a:pt x="173" y="48"/>
                    </a:lnTo>
                    <a:lnTo>
                      <a:pt x="173" y="53"/>
                    </a:lnTo>
                    <a:lnTo>
                      <a:pt x="175" y="59"/>
                    </a:lnTo>
                    <a:lnTo>
                      <a:pt x="177" y="64"/>
                    </a:lnTo>
                    <a:lnTo>
                      <a:pt x="180" y="69"/>
                    </a:lnTo>
                    <a:lnTo>
                      <a:pt x="181" y="73"/>
                    </a:lnTo>
                    <a:lnTo>
                      <a:pt x="184" y="79"/>
                    </a:lnTo>
                    <a:lnTo>
                      <a:pt x="186" y="83"/>
                    </a:lnTo>
                    <a:lnTo>
                      <a:pt x="187" y="90"/>
                    </a:lnTo>
                    <a:lnTo>
                      <a:pt x="188" y="96"/>
                    </a:lnTo>
                    <a:lnTo>
                      <a:pt x="189" y="103"/>
                    </a:lnTo>
                    <a:lnTo>
                      <a:pt x="188" y="110"/>
                    </a:lnTo>
                    <a:lnTo>
                      <a:pt x="188" y="115"/>
                    </a:lnTo>
                    <a:lnTo>
                      <a:pt x="186" y="121"/>
                    </a:lnTo>
                    <a:lnTo>
                      <a:pt x="191" y="117"/>
                    </a:lnTo>
                    <a:lnTo>
                      <a:pt x="195" y="114"/>
                    </a:lnTo>
                    <a:lnTo>
                      <a:pt x="198" y="110"/>
                    </a:lnTo>
                    <a:lnTo>
                      <a:pt x="200" y="104"/>
                    </a:lnTo>
                    <a:lnTo>
                      <a:pt x="202" y="97"/>
                    </a:lnTo>
                    <a:lnTo>
                      <a:pt x="205" y="92"/>
                    </a:lnTo>
                    <a:lnTo>
                      <a:pt x="207" y="88"/>
                    </a:lnTo>
                    <a:lnTo>
                      <a:pt x="210" y="84"/>
                    </a:lnTo>
                    <a:lnTo>
                      <a:pt x="215" y="82"/>
                    </a:lnTo>
                    <a:lnTo>
                      <a:pt x="219" y="82"/>
                    </a:lnTo>
                    <a:lnTo>
                      <a:pt x="223" y="82"/>
                    </a:lnTo>
                    <a:lnTo>
                      <a:pt x="228" y="83"/>
                    </a:lnTo>
                    <a:lnTo>
                      <a:pt x="232" y="83"/>
                    </a:lnTo>
                    <a:lnTo>
                      <a:pt x="238" y="88"/>
                    </a:lnTo>
                    <a:lnTo>
                      <a:pt x="233" y="90"/>
                    </a:lnTo>
                    <a:lnTo>
                      <a:pt x="231" y="92"/>
                    </a:lnTo>
                    <a:lnTo>
                      <a:pt x="229" y="95"/>
                    </a:lnTo>
                    <a:lnTo>
                      <a:pt x="227" y="98"/>
                    </a:lnTo>
                    <a:lnTo>
                      <a:pt x="227" y="103"/>
                    </a:lnTo>
                    <a:lnTo>
                      <a:pt x="228" y="105"/>
                    </a:lnTo>
                    <a:lnTo>
                      <a:pt x="229" y="107"/>
                    </a:lnTo>
                    <a:lnTo>
                      <a:pt x="230" y="109"/>
                    </a:lnTo>
                    <a:lnTo>
                      <a:pt x="233" y="113"/>
                    </a:lnTo>
                    <a:lnTo>
                      <a:pt x="235" y="115"/>
                    </a:lnTo>
                    <a:lnTo>
                      <a:pt x="239" y="116"/>
                    </a:lnTo>
                    <a:lnTo>
                      <a:pt x="243" y="116"/>
                    </a:lnTo>
                    <a:lnTo>
                      <a:pt x="247" y="116"/>
                    </a:lnTo>
                    <a:lnTo>
                      <a:pt x="251" y="115"/>
                    </a:lnTo>
                    <a:lnTo>
                      <a:pt x="254" y="114"/>
                    </a:lnTo>
                    <a:lnTo>
                      <a:pt x="257" y="112"/>
                    </a:lnTo>
                    <a:lnTo>
                      <a:pt x="259" y="108"/>
                    </a:lnTo>
                    <a:lnTo>
                      <a:pt x="261" y="105"/>
                    </a:lnTo>
                    <a:lnTo>
                      <a:pt x="263" y="102"/>
                    </a:lnTo>
                    <a:lnTo>
                      <a:pt x="264" y="96"/>
                    </a:lnTo>
                    <a:lnTo>
                      <a:pt x="264" y="91"/>
                    </a:lnTo>
                    <a:lnTo>
                      <a:pt x="263" y="86"/>
                    </a:lnTo>
                    <a:lnTo>
                      <a:pt x="262" y="80"/>
                    </a:lnTo>
                    <a:lnTo>
                      <a:pt x="261" y="75"/>
                    </a:lnTo>
                    <a:lnTo>
                      <a:pt x="259" y="71"/>
                    </a:lnTo>
                    <a:lnTo>
                      <a:pt x="257" y="66"/>
                    </a:lnTo>
                    <a:lnTo>
                      <a:pt x="254" y="60"/>
                    </a:lnTo>
                    <a:lnTo>
                      <a:pt x="259" y="62"/>
                    </a:lnTo>
                    <a:lnTo>
                      <a:pt x="264" y="65"/>
                    </a:lnTo>
                    <a:lnTo>
                      <a:pt x="270" y="68"/>
                    </a:lnTo>
                    <a:lnTo>
                      <a:pt x="275" y="72"/>
                    </a:lnTo>
                    <a:lnTo>
                      <a:pt x="279" y="76"/>
                    </a:lnTo>
                    <a:lnTo>
                      <a:pt x="283" y="81"/>
                    </a:lnTo>
                    <a:lnTo>
                      <a:pt x="287" y="87"/>
                    </a:lnTo>
                    <a:lnTo>
                      <a:pt x="289" y="93"/>
                    </a:lnTo>
                    <a:lnTo>
                      <a:pt x="292" y="99"/>
                    </a:lnTo>
                    <a:lnTo>
                      <a:pt x="295" y="105"/>
                    </a:lnTo>
                    <a:lnTo>
                      <a:pt x="297" y="111"/>
                    </a:lnTo>
                    <a:lnTo>
                      <a:pt x="298" y="116"/>
                    </a:lnTo>
                    <a:lnTo>
                      <a:pt x="300" y="122"/>
                    </a:lnTo>
                    <a:lnTo>
                      <a:pt x="302" y="131"/>
                    </a:lnTo>
                    <a:lnTo>
                      <a:pt x="303" y="140"/>
                    </a:lnTo>
                    <a:lnTo>
                      <a:pt x="304" y="150"/>
                    </a:lnTo>
                    <a:lnTo>
                      <a:pt x="304" y="154"/>
                    </a:lnTo>
                    <a:lnTo>
                      <a:pt x="304" y="161"/>
                    </a:lnTo>
                    <a:lnTo>
                      <a:pt x="303" y="168"/>
                    </a:lnTo>
                    <a:lnTo>
                      <a:pt x="302" y="176"/>
                    </a:lnTo>
                    <a:lnTo>
                      <a:pt x="300" y="187"/>
                    </a:lnTo>
                    <a:lnTo>
                      <a:pt x="298" y="194"/>
                    </a:lnTo>
                    <a:lnTo>
                      <a:pt x="295" y="206"/>
                    </a:lnTo>
                    <a:lnTo>
                      <a:pt x="294" y="214"/>
                    </a:lnTo>
                    <a:lnTo>
                      <a:pt x="292" y="222"/>
                    </a:lnTo>
                    <a:lnTo>
                      <a:pt x="290" y="228"/>
                    </a:lnTo>
                    <a:lnTo>
                      <a:pt x="291" y="233"/>
                    </a:lnTo>
                    <a:lnTo>
                      <a:pt x="291" y="239"/>
                    </a:lnTo>
                    <a:lnTo>
                      <a:pt x="294" y="244"/>
                    </a:lnTo>
                    <a:lnTo>
                      <a:pt x="297" y="239"/>
                    </a:lnTo>
                    <a:lnTo>
                      <a:pt x="299" y="235"/>
                    </a:lnTo>
                    <a:lnTo>
                      <a:pt x="303" y="230"/>
                    </a:lnTo>
                    <a:lnTo>
                      <a:pt x="307" y="227"/>
                    </a:lnTo>
                    <a:lnTo>
                      <a:pt x="311" y="224"/>
                    </a:lnTo>
                    <a:lnTo>
                      <a:pt x="316" y="221"/>
                    </a:lnTo>
                    <a:lnTo>
                      <a:pt x="321" y="218"/>
                    </a:lnTo>
                    <a:lnTo>
                      <a:pt x="326" y="217"/>
                    </a:lnTo>
                    <a:lnTo>
                      <a:pt x="319" y="236"/>
                    </a:lnTo>
                    <a:lnTo>
                      <a:pt x="318" y="244"/>
                    </a:lnTo>
                    <a:lnTo>
                      <a:pt x="318" y="253"/>
                    </a:lnTo>
                    <a:lnTo>
                      <a:pt x="319" y="260"/>
                    </a:lnTo>
                    <a:lnTo>
                      <a:pt x="320" y="267"/>
                    </a:lnTo>
                    <a:lnTo>
                      <a:pt x="324" y="265"/>
                    </a:lnTo>
                    <a:lnTo>
                      <a:pt x="326" y="261"/>
                    </a:lnTo>
                    <a:lnTo>
                      <a:pt x="328" y="257"/>
                    </a:lnTo>
                    <a:lnTo>
                      <a:pt x="330" y="248"/>
                    </a:lnTo>
                    <a:lnTo>
                      <a:pt x="333" y="256"/>
                    </a:lnTo>
                    <a:lnTo>
                      <a:pt x="334" y="261"/>
                    </a:lnTo>
                    <a:lnTo>
                      <a:pt x="335" y="269"/>
                    </a:lnTo>
                    <a:lnTo>
                      <a:pt x="335" y="275"/>
                    </a:lnTo>
                    <a:lnTo>
                      <a:pt x="335" y="281"/>
                    </a:lnTo>
                    <a:lnTo>
                      <a:pt x="335" y="287"/>
                    </a:lnTo>
                    <a:lnTo>
                      <a:pt x="333" y="293"/>
                    </a:lnTo>
                    <a:lnTo>
                      <a:pt x="331" y="297"/>
                    </a:lnTo>
                    <a:lnTo>
                      <a:pt x="328" y="302"/>
                    </a:lnTo>
                    <a:lnTo>
                      <a:pt x="325" y="308"/>
                    </a:lnTo>
                    <a:lnTo>
                      <a:pt x="323" y="313"/>
                    </a:lnTo>
                    <a:lnTo>
                      <a:pt x="321" y="318"/>
                    </a:lnTo>
                    <a:lnTo>
                      <a:pt x="318" y="324"/>
                    </a:lnTo>
                    <a:lnTo>
                      <a:pt x="316" y="333"/>
                    </a:lnTo>
                    <a:lnTo>
                      <a:pt x="314" y="340"/>
                    </a:lnTo>
                    <a:lnTo>
                      <a:pt x="307" y="340"/>
                    </a:lnTo>
                    <a:lnTo>
                      <a:pt x="296" y="340"/>
                    </a:lnTo>
                    <a:lnTo>
                      <a:pt x="286" y="339"/>
                    </a:lnTo>
                    <a:lnTo>
                      <a:pt x="277" y="336"/>
                    </a:lnTo>
                    <a:lnTo>
                      <a:pt x="273" y="335"/>
                    </a:lnTo>
                    <a:lnTo>
                      <a:pt x="267" y="331"/>
                    </a:lnTo>
                    <a:lnTo>
                      <a:pt x="261" y="327"/>
                    </a:lnTo>
                    <a:lnTo>
                      <a:pt x="256" y="323"/>
                    </a:lnTo>
                    <a:lnTo>
                      <a:pt x="250" y="320"/>
                    </a:lnTo>
                    <a:lnTo>
                      <a:pt x="245" y="318"/>
                    </a:lnTo>
                    <a:lnTo>
                      <a:pt x="240" y="317"/>
                    </a:lnTo>
                    <a:lnTo>
                      <a:pt x="233" y="314"/>
                    </a:lnTo>
                    <a:lnTo>
                      <a:pt x="227" y="312"/>
                    </a:lnTo>
                    <a:lnTo>
                      <a:pt x="221" y="308"/>
                    </a:lnTo>
                    <a:lnTo>
                      <a:pt x="215" y="303"/>
                    </a:lnTo>
                    <a:lnTo>
                      <a:pt x="210" y="299"/>
                    </a:lnTo>
                    <a:lnTo>
                      <a:pt x="200" y="289"/>
                    </a:lnTo>
                    <a:lnTo>
                      <a:pt x="194" y="284"/>
                    </a:lnTo>
                    <a:lnTo>
                      <a:pt x="187" y="280"/>
                    </a:lnTo>
                    <a:lnTo>
                      <a:pt x="179" y="275"/>
                    </a:lnTo>
                    <a:lnTo>
                      <a:pt x="168" y="271"/>
                    </a:lnTo>
                    <a:lnTo>
                      <a:pt x="156" y="270"/>
                    </a:lnTo>
                    <a:lnTo>
                      <a:pt x="124" y="266"/>
                    </a:lnTo>
                    <a:lnTo>
                      <a:pt x="98" y="247"/>
                    </a:lnTo>
                    <a:lnTo>
                      <a:pt x="79" y="232"/>
                    </a:lnTo>
                    <a:lnTo>
                      <a:pt x="47" y="231"/>
                    </a:lnTo>
                    <a:lnTo>
                      <a:pt x="18" y="223"/>
                    </a:lnTo>
                    <a:lnTo>
                      <a:pt x="2" y="20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Freeform 386"/>
              <p:cNvSpPr>
                <a:spLocks/>
              </p:cNvSpPr>
              <p:nvPr/>
            </p:nvSpPr>
            <p:spPr bwMode="auto">
              <a:xfrm>
                <a:off x="2020" y="2289"/>
                <a:ext cx="43" cy="98"/>
              </a:xfrm>
              <a:custGeom>
                <a:avLst/>
                <a:gdLst>
                  <a:gd name="T0" fmla="*/ 6 w 43"/>
                  <a:gd name="T1" fmla="*/ 88 h 98"/>
                  <a:gd name="T2" fmla="*/ 2 w 43"/>
                  <a:gd name="T3" fmla="*/ 78 h 98"/>
                  <a:gd name="T4" fmla="*/ 0 w 43"/>
                  <a:gd name="T5" fmla="*/ 69 h 98"/>
                  <a:gd name="T6" fmla="*/ 0 w 43"/>
                  <a:gd name="T7" fmla="*/ 57 h 98"/>
                  <a:gd name="T8" fmla="*/ 2 w 43"/>
                  <a:gd name="T9" fmla="*/ 48 h 98"/>
                  <a:gd name="T10" fmla="*/ 5 w 43"/>
                  <a:gd name="T11" fmla="*/ 40 h 98"/>
                  <a:gd name="T12" fmla="*/ 5 w 43"/>
                  <a:gd name="T13" fmla="*/ 31 h 98"/>
                  <a:gd name="T14" fmla="*/ 4 w 43"/>
                  <a:gd name="T15" fmla="*/ 26 h 98"/>
                  <a:gd name="T16" fmla="*/ 2 w 43"/>
                  <a:gd name="T17" fmla="*/ 20 h 98"/>
                  <a:gd name="T18" fmla="*/ 2 w 43"/>
                  <a:gd name="T19" fmla="*/ 17 h 98"/>
                  <a:gd name="T20" fmla="*/ 6 w 43"/>
                  <a:gd name="T21" fmla="*/ 22 h 98"/>
                  <a:gd name="T22" fmla="*/ 8 w 43"/>
                  <a:gd name="T23" fmla="*/ 23 h 98"/>
                  <a:gd name="T24" fmla="*/ 7 w 43"/>
                  <a:gd name="T25" fmla="*/ 14 h 98"/>
                  <a:gd name="T26" fmla="*/ 5 w 43"/>
                  <a:gd name="T27" fmla="*/ 4 h 98"/>
                  <a:gd name="T28" fmla="*/ 4 w 43"/>
                  <a:gd name="T29" fmla="*/ 0 h 98"/>
                  <a:gd name="T30" fmla="*/ 10 w 43"/>
                  <a:gd name="T31" fmla="*/ 1 h 98"/>
                  <a:gd name="T32" fmla="*/ 14 w 43"/>
                  <a:gd name="T33" fmla="*/ 6 h 98"/>
                  <a:gd name="T34" fmla="*/ 18 w 43"/>
                  <a:gd name="T35" fmla="*/ 15 h 98"/>
                  <a:gd name="T36" fmla="*/ 20 w 43"/>
                  <a:gd name="T37" fmla="*/ 19 h 98"/>
                  <a:gd name="T38" fmla="*/ 23 w 43"/>
                  <a:gd name="T39" fmla="*/ 13 h 98"/>
                  <a:gd name="T40" fmla="*/ 28 w 43"/>
                  <a:gd name="T41" fmla="*/ 9 h 98"/>
                  <a:gd name="T42" fmla="*/ 33 w 43"/>
                  <a:gd name="T43" fmla="*/ 10 h 98"/>
                  <a:gd name="T44" fmla="*/ 35 w 43"/>
                  <a:gd name="T45" fmla="*/ 16 h 98"/>
                  <a:gd name="T46" fmla="*/ 31 w 43"/>
                  <a:gd name="T47" fmla="*/ 16 h 98"/>
                  <a:gd name="T48" fmla="*/ 29 w 43"/>
                  <a:gd name="T49" fmla="*/ 17 h 98"/>
                  <a:gd name="T50" fmla="*/ 28 w 43"/>
                  <a:gd name="T51" fmla="*/ 22 h 98"/>
                  <a:gd name="T52" fmla="*/ 29 w 43"/>
                  <a:gd name="T53" fmla="*/ 26 h 98"/>
                  <a:gd name="T54" fmla="*/ 32 w 43"/>
                  <a:gd name="T55" fmla="*/ 29 h 98"/>
                  <a:gd name="T56" fmla="*/ 35 w 43"/>
                  <a:gd name="T57" fmla="*/ 29 h 98"/>
                  <a:gd name="T58" fmla="*/ 35 w 43"/>
                  <a:gd name="T59" fmla="*/ 22 h 98"/>
                  <a:gd name="T60" fmla="*/ 38 w 43"/>
                  <a:gd name="T61" fmla="*/ 27 h 98"/>
                  <a:gd name="T62" fmla="*/ 40 w 43"/>
                  <a:gd name="T63" fmla="*/ 35 h 98"/>
                  <a:gd name="T64" fmla="*/ 40 w 43"/>
                  <a:gd name="T65" fmla="*/ 41 h 98"/>
                  <a:gd name="T66" fmla="*/ 38 w 43"/>
                  <a:gd name="T67" fmla="*/ 47 h 98"/>
                  <a:gd name="T68" fmla="*/ 35 w 43"/>
                  <a:gd name="T69" fmla="*/ 52 h 98"/>
                  <a:gd name="T70" fmla="*/ 33 w 43"/>
                  <a:gd name="T71" fmla="*/ 57 h 98"/>
                  <a:gd name="T72" fmla="*/ 35 w 43"/>
                  <a:gd name="T73" fmla="*/ 63 h 98"/>
                  <a:gd name="T74" fmla="*/ 38 w 43"/>
                  <a:gd name="T75" fmla="*/ 67 h 98"/>
                  <a:gd name="T76" fmla="*/ 40 w 43"/>
                  <a:gd name="T77" fmla="*/ 66 h 98"/>
                  <a:gd name="T78" fmla="*/ 42 w 43"/>
                  <a:gd name="T79" fmla="*/ 72 h 98"/>
                  <a:gd name="T80" fmla="*/ 40 w 43"/>
                  <a:gd name="T81" fmla="*/ 80 h 98"/>
                  <a:gd name="T82" fmla="*/ 38 w 43"/>
                  <a:gd name="T83" fmla="*/ 88 h 98"/>
                  <a:gd name="T84" fmla="*/ 34 w 43"/>
                  <a:gd name="T85" fmla="*/ 93 h 98"/>
                  <a:gd name="T86" fmla="*/ 30 w 43"/>
                  <a:gd name="T87" fmla="*/ 96 h 98"/>
                  <a:gd name="T88" fmla="*/ 25 w 43"/>
                  <a:gd name="T89" fmla="*/ 96 h 98"/>
                  <a:gd name="T90" fmla="*/ 18 w 43"/>
                  <a:gd name="T91" fmla="*/ 93 h 98"/>
                  <a:gd name="T92" fmla="*/ 9 w 43"/>
                  <a:gd name="T93" fmla="*/ 91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"/>
                  <a:gd name="T142" fmla="*/ 0 h 98"/>
                  <a:gd name="T143" fmla="*/ 43 w 43"/>
                  <a:gd name="T144" fmla="*/ 98 h 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" h="98">
                    <a:moveTo>
                      <a:pt x="9" y="91"/>
                    </a:moveTo>
                    <a:lnTo>
                      <a:pt x="8" y="90"/>
                    </a:lnTo>
                    <a:lnTo>
                      <a:pt x="6" y="88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1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5" y="40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5" y="16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6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2"/>
                    </a:lnTo>
                    <a:lnTo>
                      <a:pt x="36" y="24"/>
                    </a:lnTo>
                    <a:lnTo>
                      <a:pt x="37" y="26"/>
                    </a:lnTo>
                    <a:lnTo>
                      <a:pt x="38" y="27"/>
                    </a:lnTo>
                    <a:lnTo>
                      <a:pt x="39" y="30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39" y="45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3" y="57"/>
                    </a:lnTo>
                    <a:lnTo>
                      <a:pt x="33" y="59"/>
                    </a:lnTo>
                    <a:lnTo>
                      <a:pt x="34" y="61"/>
                    </a:lnTo>
                    <a:lnTo>
                      <a:pt x="35" y="63"/>
                    </a:lnTo>
                    <a:lnTo>
                      <a:pt x="36" y="65"/>
                    </a:lnTo>
                    <a:lnTo>
                      <a:pt x="37" y="66"/>
                    </a:lnTo>
                    <a:lnTo>
                      <a:pt x="38" y="67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72"/>
                    </a:lnTo>
                    <a:lnTo>
                      <a:pt x="42" y="75"/>
                    </a:lnTo>
                    <a:lnTo>
                      <a:pt x="41" y="78"/>
                    </a:lnTo>
                    <a:lnTo>
                      <a:pt x="40" y="80"/>
                    </a:lnTo>
                    <a:lnTo>
                      <a:pt x="40" y="82"/>
                    </a:lnTo>
                    <a:lnTo>
                      <a:pt x="39" y="85"/>
                    </a:lnTo>
                    <a:lnTo>
                      <a:pt x="38" y="88"/>
                    </a:lnTo>
                    <a:lnTo>
                      <a:pt x="36" y="90"/>
                    </a:lnTo>
                    <a:lnTo>
                      <a:pt x="35" y="91"/>
                    </a:lnTo>
                    <a:lnTo>
                      <a:pt x="34" y="93"/>
                    </a:lnTo>
                    <a:lnTo>
                      <a:pt x="33" y="94"/>
                    </a:lnTo>
                    <a:lnTo>
                      <a:pt x="32" y="95"/>
                    </a:lnTo>
                    <a:lnTo>
                      <a:pt x="30" y="96"/>
                    </a:lnTo>
                    <a:lnTo>
                      <a:pt x="28" y="97"/>
                    </a:lnTo>
                    <a:lnTo>
                      <a:pt x="26" y="97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8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9" y="9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Freeform 387"/>
              <p:cNvSpPr>
                <a:spLocks/>
              </p:cNvSpPr>
              <p:nvPr/>
            </p:nvSpPr>
            <p:spPr bwMode="auto">
              <a:xfrm>
                <a:off x="2056" y="2200"/>
                <a:ext cx="201" cy="258"/>
              </a:xfrm>
              <a:custGeom>
                <a:avLst/>
                <a:gdLst>
                  <a:gd name="T0" fmla="*/ 0 w 201"/>
                  <a:gd name="T1" fmla="*/ 167 h 258"/>
                  <a:gd name="T2" fmla="*/ 7 w 201"/>
                  <a:gd name="T3" fmla="*/ 134 h 258"/>
                  <a:gd name="T4" fmla="*/ 17 w 201"/>
                  <a:gd name="T5" fmla="*/ 107 h 258"/>
                  <a:gd name="T6" fmla="*/ 17 w 201"/>
                  <a:gd name="T7" fmla="*/ 79 h 258"/>
                  <a:gd name="T8" fmla="*/ 35 w 201"/>
                  <a:gd name="T9" fmla="*/ 98 h 258"/>
                  <a:gd name="T10" fmla="*/ 43 w 201"/>
                  <a:gd name="T11" fmla="*/ 39 h 258"/>
                  <a:gd name="T12" fmla="*/ 49 w 201"/>
                  <a:gd name="T13" fmla="*/ 23 h 258"/>
                  <a:gd name="T14" fmla="*/ 60 w 201"/>
                  <a:gd name="T15" fmla="*/ 31 h 258"/>
                  <a:gd name="T16" fmla="*/ 70 w 201"/>
                  <a:gd name="T17" fmla="*/ 11 h 258"/>
                  <a:gd name="T18" fmla="*/ 86 w 201"/>
                  <a:gd name="T19" fmla="*/ 21 h 258"/>
                  <a:gd name="T20" fmla="*/ 91 w 201"/>
                  <a:gd name="T21" fmla="*/ 43 h 258"/>
                  <a:gd name="T22" fmla="*/ 110 w 201"/>
                  <a:gd name="T23" fmla="*/ 52 h 258"/>
                  <a:gd name="T24" fmla="*/ 128 w 201"/>
                  <a:gd name="T25" fmla="*/ 45 h 258"/>
                  <a:gd name="T26" fmla="*/ 140 w 201"/>
                  <a:gd name="T27" fmla="*/ 27 h 258"/>
                  <a:gd name="T28" fmla="*/ 147 w 201"/>
                  <a:gd name="T29" fmla="*/ 28 h 258"/>
                  <a:gd name="T30" fmla="*/ 141 w 201"/>
                  <a:gd name="T31" fmla="*/ 62 h 258"/>
                  <a:gd name="T32" fmla="*/ 117 w 201"/>
                  <a:gd name="T33" fmla="*/ 85 h 258"/>
                  <a:gd name="T34" fmla="*/ 115 w 201"/>
                  <a:gd name="T35" fmla="*/ 95 h 258"/>
                  <a:gd name="T36" fmla="*/ 145 w 201"/>
                  <a:gd name="T37" fmla="*/ 88 h 258"/>
                  <a:gd name="T38" fmla="*/ 167 w 201"/>
                  <a:gd name="T39" fmla="*/ 87 h 258"/>
                  <a:gd name="T40" fmla="*/ 161 w 201"/>
                  <a:gd name="T41" fmla="*/ 106 h 258"/>
                  <a:gd name="T42" fmla="*/ 150 w 201"/>
                  <a:gd name="T43" fmla="*/ 118 h 258"/>
                  <a:gd name="T44" fmla="*/ 147 w 201"/>
                  <a:gd name="T45" fmla="*/ 134 h 258"/>
                  <a:gd name="T46" fmla="*/ 149 w 201"/>
                  <a:gd name="T47" fmla="*/ 144 h 258"/>
                  <a:gd name="T48" fmla="*/ 161 w 201"/>
                  <a:gd name="T49" fmla="*/ 148 h 258"/>
                  <a:gd name="T50" fmla="*/ 167 w 201"/>
                  <a:gd name="T51" fmla="*/ 131 h 258"/>
                  <a:gd name="T52" fmla="*/ 173 w 201"/>
                  <a:gd name="T53" fmla="*/ 119 h 258"/>
                  <a:gd name="T54" fmla="*/ 178 w 201"/>
                  <a:gd name="T55" fmla="*/ 126 h 258"/>
                  <a:gd name="T56" fmla="*/ 179 w 201"/>
                  <a:gd name="T57" fmla="*/ 143 h 258"/>
                  <a:gd name="T58" fmla="*/ 176 w 201"/>
                  <a:gd name="T59" fmla="*/ 152 h 258"/>
                  <a:gd name="T60" fmla="*/ 170 w 201"/>
                  <a:gd name="T61" fmla="*/ 167 h 258"/>
                  <a:gd name="T62" fmla="*/ 168 w 201"/>
                  <a:gd name="T63" fmla="*/ 184 h 258"/>
                  <a:gd name="T64" fmla="*/ 173 w 201"/>
                  <a:gd name="T65" fmla="*/ 192 h 258"/>
                  <a:gd name="T66" fmla="*/ 182 w 201"/>
                  <a:gd name="T67" fmla="*/ 190 h 258"/>
                  <a:gd name="T68" fmla="*/ 191 w 201"/>
                  <a:gd name="T69" fmla="*/ 183 h 258"/>
                  <a:gd name="T70" fmla="*/ 197 w 201"/>
                  <a:gd name="T71" fmla="*/ 174 h 258"/>
                  <a:gd name="T72" fmla="*/ 200 w 201"/>
                  <a:gd name="T73" fmla="*/ 178 h 258"/>
                  <a:gd name="T74" fmla="*/ 197 w 201"/>
                  <a:gd name="T75" fmla="*/ 195 h 258"/>
                  <a:gd name="T76" fmla="*/ 183 w 201"/>
                  <a:gd name="T77" fmla="*/ 215 h 258"/>
                  <a:gd name="T78" fmla="*/ 162 w 201"/>
                  <a:gd name="T79" fmla="*/ 239 h 258"/>
                  <a:gd name="T80" fmla="*/ 143 w 201"/>
                  <a:gd name="T81" fmla="*/ 257 h 258"/>
                  <a:gd name="T82" fmla="*/ 118 w 201"/>
                  <a:gd name="T83" fmla="*/ 247 h 258"/>
                  <a:gd name="T84" fmla="*/ 104 w 201"/>
                  <a:gd name="T85" fmla="*/ 225 h 258"/>
                  <a:gd name="T86" fmla="*/ 73 w 201"/>
                  <a:gd name="T87" fmla="*/ 221 h 258"/>
                  <a:gd name="T88" fmla="*/ 52 w 201"/>
                  <a:gd name="T89" fmla="*/ 212 h 258"/>
                  <a:gd name="T90" fmla="*/ 14 w 201"/>
                  <a:gd name="T91" fmla="*/ 200 h 2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1"/>
                  <a:gd name="T139" fmla="*/ 0 h 258"/>
                  <a:gd name="T140" fmla="*/ 201 w 201"/>
                  <a:gd name="T141" fmla="*/ 258 h 2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1" h="258">
                    <a:moveTo>
                      <a:pt x="6" y="194"/>
                    </a:moveTo>
                    <a:lnTo>
                      <a:pt x="1" y="185"/>
                    </a:lnTo>
                    <a:lnTo>
                      <a:pt x="0" y="167"/>
                    </a:lnTo>
                    <a:lnTo>
                      <a:pt x="0" y="153"/>
                    </a:lnTo>
                    <a:lnTo>
                      <a:pt x="2" y="139"/>
                    </a:lnTo>
                    <a:lnTo>
                      <a:pt x="7" y="134"/>
                    </a:lnTo>
                    <a:lnTo>
                      <a:pt x="20" y="128"/>
                    </a:lnTo>
                    <a:lnTo>
                      <a:pt x="19" y="119"/>
                    </a:lnTo>
                    <a:lnTo>
                      <a:pt x="17" y="107"/>
                    </a:lnTo>
                    <a:lnTo>
                      <a:pt x="16" y="99"/>
                    </a:lnTo>
                    <a:lnTo>
                      <a:pt x="16" y="90"/>
                    </a:lnTo>
                    <a:lnTo>
                      <a:pt x="17" y="7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5" y="98"/>
                    </a:lnTo>
                    <a:lnTo>
                      <a:pt x="40" y="101"/>
                    </a:lnTo>
                    <a:lnTo>
                      <a:pt x="43" y="70"/>
                    </a:lnTo>
                    <a:lnTo>
                      <a:pt x="43" y="39"/>
                    </a:lnTo>
                    <a:lnTo>
                      <a:pt x="37" y="17"/>
                    </a:lnTo>
                    <a:lnTo>
                      <a:pt x="43" y="18"/>
                    </a:lnTo>
                    <a:lnTo>
                      <a:pt x="49" y="23"/>
                    </a:lnTo>
                    <a:lnTo>
                      <a:pt x="55" y="31"/>
                    </a:lnTo>
                    <a:lnTo>
                      <a:pt x="59" y="42"/>
                    </a:lnTo>
                    <a:lnTo>
                      <a:pt x="60" y="31"/>
                    </a:lnTo>
                    <a:lnTo>
                      <a:pt x="62" y="23"/>
                    </a:lnTo>
                    <a:lnTo>
                      <a:pt x="66" y="17"/>
                    </a:lnTo>
                    <a:lnTo>
                      <a:pt x="70" y="11"/>
                    </a:lnTo>
                    <a:lnTo>
                      <a:pt x="82" y="0"/>
                    </a:lnTo>
                    <a:lnTo>
                      <a:pt x="84" y="13"/>
                    </a:lnTo>
                    <a:lnTo>
                      <a:pt x="86" y="21"/>
                    </a:lnTo>
                    <a:lnTo>
                      <a:pt x="87" y="26"/>
                    </a:lnTo>
                    <a:lnTo>
                      <a:pt x="88" y="33"/>
                    </a:lnTo>
                    <a:lnTo>
                      <a:pt x="91" y="43"/>
                    </a:lnTo>
                    <a:lnTo>
                      <a:pt x="96" y="49"/>
                    </a:lnTo>
                    <a:lnTo>
                      <a:pt x="101" y="52"/>
                    </a:lnTo>
                    <a:lnTo>
                      <a:pt x="110" y="52"/>
                    </a:lnTo>
                    <a:lnTo>
                      <a:pt x="115" y="51"/>
                    </a:lnTo>
                    <a:lnTo>
                      <a:pt x="122" y="49"/>
                    </a:lnTo>
                    <a:lnTo>
                      <a:pt x="128" y="45"/>
                    </a:lnTo>
                    <a:lnTo>
                      <a:pt x="133" y="38"/>
                    </a:lnTo>
                    <a:lnTo>
                      <a:pt x="137" y="33"/>
                    </a:lnTo>
                    <a:lnTo>
                      <a:pt x="140" y="27"/>
                    </a:lnTo>
                    <a:lnTo>
                      <a:pt x="143" y="22"/>
                    </a:lnTo>
                    <a:lnTo>
                      <a:pt x="148" y="16"/>
                    </a:lnTo>
                    <a:lnTo>
                      <a:pt x="147" y="28"/>
                    </a:lnTo>
                    <a:lnTo>
                      <a:pt x="146" y="38"/>
                    </a:lnTo>
                    <a:lnTo>
                      <a:pt x="145" y="49"/>
                    </a:lnTo>
                    <a:lnTo>
                      <a:pt x="141" y="62"/>
                    </a:lnTo>
                    <a:lnTo>
                      <a:pt x="133" y="73"/>
                    </a:lnTo>
                    <a:lnTo>
                      <a:pt x="125" y="81"/>
                    </a:lnTo>
                    <a:lnTo>
                      <a:pt x="117" y="85"/>
                    </a:lnTo>
                    <a:lnTo>
                      <a:pt x="111" y="90"/>
                    </a:lnTo>
                    <a:lnTo>
                      <a:pt x="103" y="100"/>
                    </a:lnTo>
                    <a:lnTo>
                      <a:pt x="115" y="95"/>
                    </a:lnTo>
                    <a:lnTo>
                      <a:pt x="128" y="91"/>
                    </a:lnTo>
                    <a:lnTo>
                      <a:pt x="136" y="90"/>
                    </a:lnTo>
                    <a:lnTo>
                      <a:pt x="145" y="88"/>
                    </a:lnTo>
                    <a:lnTo>
                      <a:pt x="153" y="87"/>
                    </a:lnTo>
                    <a:lnTo>
                      <a:pt x="161" y="87"/>
                    </a:lnTo>
                    <a:lnTo>
                      <a:pt x="167" y="87"/>
                    </a:lnTo>
                    <a:lnTo>
                      <a:pt x="165" y="95"/>
                    </a:lnTo>
                    <a:lnTo>
                      <a:pt x="164" y="101"/>
                    </a:lnTo>
                    <a:lnTo>
                      <a:pt x="161" y="106"/>
                    </a:lnTo>
                    <a:lnTo>
                      <a:pt x="158" y="109"/>
                    </a:lnTo>
                    <a:lnTo>
                      <a:pt x="155" y="113"/>
                    </a:lnTo>
                    <a:lnTo>
                      <a:pt x="150" y="118"/>
                    </a:lnTo>
                    <a:lnTo>
                      <a:pt x="147" y="124"/>
                    </a:lnTo>
                    <a:lnTo>
                      <a:pt x="147" y="130"/>
                    </a:lnTo>
                    <a:lnTo>
                      <a:pt x="147" y="134"/>
                    </a:lnTo>
                    <a:lnTo>
                      <a:pt x="147" y="138"/>
                    </a:lnTo>
                    <a:lnTo>
                      <a:pt x="148" y="141"/>
                    </a:lnTo>
                    <a:lnTo>
                      <a:pt x="149" y="144"/>
                    </a:lnTo>
                    <a:lnTo>
                      <a:pt x="150" y="146"/>
                    </a:lnTo>
                    <a:lnTo>
                      <a:pt x="156" y="149"/>
                    </a:lnTo>
                    <a:lnTo>
                      <a:pt x="161" y="148"/>
                    </a:lnTo>
                    <a:lnTo>
                      <a:pt x="165" y="142"/>
                    </a:lnTo>
                    <a:lnTo>
                      <a:pt x="167" y="134"/>
                    </a:lnTo>
                    <a:lnTo>
                      <a:pt x="167" y="131"/>
                    </a:lnTo>
                    <a:lnTo>
                      <a:pt x="169" y="127"/>
                    </a:lnTo>
                    <a:lnTo>
                      <a:pt x="170" y="123"/>
                    </a:lnTo>
                    <a:lnTo>
                      <a:pt x="173" y="119"/>
                    </a:lnTo>
                    <a:lnTo>
                      <a:pt x="175" y="115"/>
                    </a:lnTo>
                    <a:lnTo>
                      <a:pt x="177" y="120"/>
                    </a:lnTo>
                    <a:lnTo>
                      <a:pt x="178" y="126"/>
                    </a:lnTo>
                    <a:lnTo>
                      <a:pt x="179" y="131"/>
                    </a:lnTo>
                    <a:lnTo>
                      <a:pt x="180" y="137"/>
                    </a:lnTo>
                    <a:lnTo>
                      <a:pt x="179" y="143"/>
                    </a:lnTo>
                    <a:lnTo>
                      <a:pt x="178" y="148"/>
                    </a:lnTo>
                    <a:lnTo>
                      <a:pt x="175" y="155"/>
                    </a:lnTo>
                    <a:lnTo>
                      <a:pt x="176" y="152"/>
                    </a:lnTo>
                    <a:lnTo>
                      <a:pt x="173" y="159"/>
                    </a:lnTo>
                    <a:lnTo>
                      <a:pt x="172" y="162"/>
                    </a:lnTo>
                    <a:lnTo>
                      <a:pt x="170" y="167"/>
                    </a:lnTo>
                    <a:lnTo>
                      <a:pt x="169" y="175"/>
                    </a:lnTo>
                    <a:lnTo>
                      <a:pt x="169" y="178"/>
                    </a:lnTo>
                    <a:lnTo>
                      <a:pt x="168" y="184"/>
                    </a:lnTo>
                    <a:lnTo>
                      <a:pt x="168" y="188"/>
                    </a:lnTo>
                    <a:lnTo>
                      <a:pt x="170" y="191"/>
                    </a:lnTo>
                    <a:lnTo>
                      <a:pt x="173" y="192"/>
                    </a:lnTo>
                    <a:lnTo>
                      <a:pt x="177" y="192"/>
                    </a:lnTo>
                    <a:lnTo>
                      <a:pt x="179" y="191"/>
                    </a:lnTo>
                    <a:lnTo>
                      <a:pt x="182" y="190"/>
                    </a:lnTo>
                    <a:lnTo>
                      <a:pt x="185" y="189"/>
                    </a:lnTo>
                    <a:lnTo>
                      <a:pt x="188" y="187"/>
                    </a:lnTo>
                    <a:lnTo>
                      <a:pt x="191" y="183"/>
                    </a:lnTo>
                    <a:lnTo>
                      <a:pt x="193" y="181"/>
                    </a:lnTo>
                    <a:lnTo>
                      <a:pt x="196" y="177"/>
                    </a:lnTo>
                    <a:lnTo>
                      <a:pt x="197" y="174"/>
                    </a:lnTo>
                    <a:lnTo>
                      <a:pt x="199" y="169"/>
                    </a:lnTo>
                    <a:lnTo>
                      <a:pt x="200" y="175"/>
                    </a:lnTo>
                    <a:lnTo>
                      <a:pt x="200" y="178"/>
                    </a:lnTo>
                    <a:lnTo>
                      <a:pt x="200" y="183"/>
                    </a:lnTo>
                    <a:lnTo>
                      <a:pt x="199" y="190"/>
                    </a:lnTo>
                    <a:lnTo>
                      <a:pt x="197" y="195"/>
                    </a:lnTo>
                    <a:lnTo>
                      <a:pt x="194" y="200"/>
                    </a:lnTo>
                    <a:lnTo>
                      <a:pt x="190" y="206"/>
                    </a:lnTo>
                    <a:lnTo>
                      <a:pt x="183" y="215"/>
                    </a:lnTo>
                    <a:lnTo>
                      <a:pt x="173" y="225"/>
                    </a:lnTo>
                    <a:lnTo>
                      <a:pt x="166" y="231"/>
                    </a:lnTo>
                    <a:lnTo>
                      <a:pt x="162" y="239"/>
                    </a:lnTo>
                    <a:lnTo>
                      <a:pt x="160" y="256"/>
                    </a:lnTo>
                    <a:lnTo>
                      <a:pt x="152" y="257"/>
                    </a:lnTo>
                    <a:lnTo>
                      <a:pt x="143" y="257"/>
                    </a:lnTo>
                    <a:lnTo>
                      <a:pt x="134" y="256"/>
                    </a:lnTo>
                    <a:lnTo>
                      <a:pt x="125" y="252"/>
                    </a:lnTo>
                    <a:lnTo>
                      <a:pt x="118" y="247"/>
                    </a:lnTo>
                    <a:lnTo>
                      <a:pt x="112" y="241"/>
                    </a:lnTo>
                    <a:lnTo>
                      <a:pt x="106" y="232"/>
                    </a:lnTo>
                    <a:lnTo>
                      <a:pt x="104" y="225"/>
                    </a:lnTo>
                    <a:lnTo>
                      <a:pt x="95" y="227"/>
                    </a:lnTo>
                    <a:lnTo>
                      <a:pt x="83" y="225"/>
                    </a:lnTo>
                    <a:lnTo>
                      <a:pt x="73" y="221"/>
                    </a:lnTo>
                    <a:lnTo>
                      <a:pt x="68" y="216"/>
                    </a:lnTo>
                    <a:lnTo>
                      <a:pt x="64" y="208"/>
                    </a:lnTo>
                    <a:lnTo>
                      <a:pt x="52" y="212"/>
                    </a:lnTo>
                    <a:lnTo>
                      <a:pt x="39" y="211"/>
                    </a:lnTo>
                    <a:lnTo>
                      <a:pt x="25" y="206"/>
                    </a:lnTo>
                    <a:lnTo>
                      <a:pt x="14" y="200"/>
                    </a:lnTo>
                    <a:lnTo>
                      <a:pt x="6" y="194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Freeform 388"/>
              <p:cNvSpPr>
                <a:spLocks/>
              </p:cNvSpPr>
              <p:nvPr/>
            </p:nvSpPr>
            <p:spPr bwMode="auto">
              <a:xfrm>
                <a:off x="2061" y="2256"/>
                <a:ext cx="145" cy="188"/>
              </a:xfrm>
              <a:custGeom>
                <a:avLst/>
                <a:gdLst>
                  <a:gd name="T0" fmla="*/ 1 w 145"/>
                  <a:gd name="T1" fmla="*/ 134 h 188"/>
                  <a:gd name="T2" fmla="*/ 1 w 145"/>
                  <a:gd name="T3" fmla="*/ 111 h 188"/>
                  <a:gd name="T4" fmla="*/ 6 w 145"/>
                  <a:gd name="T5" fmla="*/ 97 h 188"/>
                  <a:gd name="T6" fmla="*/ 14 w 145"/>
                  <a:gd name="T7" fmla="*/ 87 h 188"/>
                  <a:gd name="T8" fmla="*/ 12 w 145"/>
                  <a:gd name="T9" fmla="*/ 72 h 188"/>
                  <a:gd name="T10" fmla="*/ 13 w 145"/>
                  <a:gd name="T11" fmla="*/ 58 h 188"/>
                  <a:gd name="T12" fmla="*/ 20 w 145"/>
                  <a:gd name="T13" fmla="*/ 58 h 188"/>
                  <a:gd name="T14" fmla="*/ 29 w 145"/>
                  <a:gd name="T15" fmla="*/ 74 h 188"/>
                  <a:gd name="T16" fmla="*/ 31 w 145"/>
                  <a:gd name="T17" fmla="*/ 29 h 188"/>
                  <a:gd name="T18" fmla="*/ 31 w 145"/>
                  <a:gd name="T19" fmla="*/ 14 h 188"/>
                  <a:gd name="T20" fmla="*/ 40 w 145"/>
                  <a:gd name="T21" fmla="*/ 23 h 188"/>
                  <a:gd name="T22" fmla="*/ 44 w 145"/>
                  <a:gd name="T23" fmla="*/ 23 h 188"/>
                  <a:gd name="T24" fmla="*/ 48 w 145"/>
                  <a:gd name="T25" fmla="*/ 12 h 188"/>
                  <a:gd name="T26" fmla="*/ 60 w 145"/>
                  <a:gd name="T27" fmla="*/ 0 h 188"/>
                  <a:gd name="T28" fmla="*/ 62 w 145"/>
                  <a:gd name="T29" fmla="*/ 15 h 188"/>
                  <a:gd name="T30" fmla="*/ 64 w 145"/>
                  <a:gd name="T31" fmla="*/ 24 h 188"/>
                  <a:gd name="T32" fmla="*/ 69 w 145"/>
                  <a:gd name="T33" fmla="*/ 36 h 188"/>
                  <a:gd name="T34" fmla="*/ 79 w 145"/>
                  <a:gd name="T35" fmla="*/ 38 h 188"/>
                  <a:gd name="T36" fmla="*/ 88 w 145"/>
                  <a:gd name="T37" fmla="*/ 36 h 188"/>
                  <a:gd name="T38" fmla="*/ 96 w 145"/>
                  <a:gd name="T39" fmla="*/ 28 h 188"/>
                  <a:gd name="T40" fmla="*/ 101 w 145"/>
                  <a:gd name="T41" fmla="*/ 20 h 188"/>
                  <a:gd name="T42" fmla="*/ 106 w 145"/>
                  <a:gd name="T43" fmla="*/ 11 h 188"/>
                  <a:gd name="T44" fmla="*/ 105 w 145"/>
                  <a:gd name="T45" fmla="*/ 28 h 188"/>
                  <a:gd name="T46" fmla="*/ 102 w 145"/>
                  <a:gd name="T47" fmla="*/ 45 h 188"/>
                  <a:gd name="T48" fmla="*/ 91 w 145"/>
                  <a:gd name="T49" fmla="*/ 59 h 188"/>
                  <a:gd name="T50" fmla="*/ 80 w 145"/>
                  <a:gd name="T51" fmla="*/ 66 h 188"/>
                  <a:gd name="T52" fmla="*/ 84 w 145"/>
                  <a:gd name="T53" fmla="*/ 69 h 188"/>
                  <a:gd name="T54" fmla="*/ 98 w 145"/>
                  <a:gd name="T55" fmla="*/ 65 h 188"/>
                  <a:gd name="T56" fmla="*/ 110 w 145"/>
                  <a:gd name="T57" fmla="*/ 64 h 188"/>
                  <a:gd name="T58" fmla="*/ 117 w 145"/>
                  <a:gd name="T59" fmla="*/ 72 h 188"/>
                  <a:gd name="T60" fmla="*/ 108 w 145"/>
                  <a:gd name="T61" fmla="*/ 86 h 188"/>
                  <a:gd name="T62" fmla="*/ 101 w 145"/>
                  <a:gd name="T63" fmla="*/ 93 h 188"/>
                  <a:gd name="T64" fmla="*/ 99 w 145"/>
                  <a:gd name="T65" fmla="*/ 98 h 188"/>
                  <a:gd name="T66" fmla="*/ 103 w 145"/>
                  <a:gd name="T67" fmla="*/ 104 h 188"/>
                  <a:gd name="T68" fmla="*/ 112 w 145"/>
                  <a:gd name="T69" fmla="*/ 109 h 188"/>
                  <a:gd name="T70" fmla="*/ 119 w 145"/>
                  <a:gd name="T71" fmla="*/ 104 h 188"/>
                  <a:gd name="T72" fmla="*/ 123 w 145"/>
                  <a:gd name="T73" fmla="*/ 89 h 188"/>
                  <a:gd name="T74" fmla="*/ 128 w 145"/>
                  <a:gd name="T75" fmla="*/ 92 h 188"/>
                  <a:gd name="T76" fmla="*/ 128 w 145"/>
                  <a:gd name="T77" fmla="*/ 107 h 188"/>
                  <a:gd name="T78" fmla="*/ 122 w 145"/>
                  <a:gd name="T79" fmla="*/ 127 h 188"/>
                  <a:gd name="T80" fmla="*/ 127 w 145"/>
                  <a:gd name="T81" fmla="*/ 140 h 188"/>
                  <a:gd name="T82" fmla="*/ 136 w 145"/>
                  <a:gd name="T83" fmla="*/ 136 h 188"/>
                  <a:gd name="T84" fmla="*/ 144 w 145"/>
                  <a:gd name="T85" fmla="*/ 123 h 188"/>
                  <a:gd name="T86" fmla="*/ 143 w 145"/>
                  <a:gd name="T87" fmla="*/ 137 h 188"/>
                  <a:gd name="T88" fmla="*/ 137 w 145"/>
                  <a:gd name="T89" fmla="*/ 150 h 188"/>
                  <a:gd name="T90" fmla="*/ 125 w 145"/>
                  <a:gd name="T91" fmla="*/ 164 h 188"/>
                  <a:gd name="T92" fmla="*/ 116 w 145"/>
                  <a:gd name="T93" fmla="*/ 174 h 188"/>
                  <a:gd name="T94" fmla="*/ 110 w 145"/>
                  <a:gd name="T95" fmla="*/ 187 h 188"/>
                  <a:gd name="T96" fmla="*/ 97 w 145"/>
                  <a:gd name="T97" fmla="*/ 186 h 188"/>
                  <a:gd name="T98" fmla="*/ 85 w 145"/>
                  <a:gd name="T99" fmla="*/ 179 h 188"/>
                  <a:gd name="T100" fmla="*/ 77 w 145"/>
                  <a:gd name="T101" fmla="*/ 169 h 188"/>
                  <a:gd name="T102" fmla="*/ 68 w 145"/>
                  <a:gd name="T103" fmla="*/ 165 h 188"/>
                  <a:gd name="T104" fmla="*/ 53 w 145"/>
                  <a:gd name="T105" fmla="*/ 161 h 188"/>
                  <a:gd name="T106" fmla="*/ 46 w 145"/>
                  <a:gd name="T107" fmla="*/ 151 h 188"/>
                  <a:gd name="T108" fmla="*/ 28 w 145"/>
                  <a:gd name="T109" fmla="*/ 154 h 188"/>
                  <a:gd name="T110" fmla="*/ 10 w 145"/>
                  <a:gd name="T111" fmla="*/ 146 h 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188"/>
                  <a:gd name="T170" fmla="*/ 145 w 145"/>
                  <a:gd name="T171" fmla="*/ 188 h 1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188">
                    <a:moveTo>
                      <a:pt x="5" y="141"/>
                    </a:moveTo>
                    <a:lnTo>
                      <a:pt x="1" y="134"/>
                    </a:lnTo>
                    <a:lnTo>
                      <a:pt x="0" y="122"/>
                    </a:lnTo>
                    <a:lnTo>
                      <a:pt x="1" y="111"/>
                    </a:lnTo>
                    <a:lnTo>
                      <a:pt x="2" y="101"/>
                    </a:lnTo>
                    <a:lnTo>
                      <a:pt x="6" y="97"/>
                    </a:lnTo>
                    <a:lnTo>
                      <a:pt x="15" y="93"/>
                    </a:lnTo>
                    <a:lnTo>
                      <a:pt x="14" y="87"/>
                    </a:lnTo>
                    <a:lnTo>
                      <a:pt x="13" y="78"/>
                    </a:lnTo>
                    <a:lnTo>
                      <a:pt x="12" y="72"/>
                    </a:lnTo>
                    <a:lnTo>
                      <a:pt x="12" y="65"/>
                    </a:lnTo>
                    <a:lnTo>
                      <a:pt x="13" y="58"/>
                    </a:lnTo>
                    <a:lnTo>
                      <a:pt x="16" y="49"/>
                    </a:lnTo>
                    <a:lnTo>
                      <a:pt x="20" y="58"/>
                    </a:lnTo>
                    <a:lnTo>
                      <a:pt x="25" y="72"/>
                    </a:lnTo>
                    <a:lnTo>
                      <a:pt x="29" y="74"/>
                    </a:lnTo>
                    <a:lnTo>
                      <a:pt x="31" y="52"/>
                    </a:lnTo>
                    <a:lnTo>
                      <a:pt x="31" y="29"/>
                    </a:lnTo>
                    <a:lnTo>
                      <a:pt x="27" y="12"/>
                    </a:lnTo>
                    <a:lnTo>
                      <a:pt x="31" y="14"/>
                    </a:lnTo>
                    <a:lnTo>
                      <a:pt x="36" y="17"/>
                    </a:lnTo>
                    <a:lnTo>
                      <a:pt x="40" y="23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5" y="17"/>
                    </a:lnTo>
                    <a:lnTo>
                      <a:pt x="48" y="12"/>
                    </a:lnTo>
                    <a:lnTo>
                      <a:pt x="51" y="8"/>
                    </a:lnTo>
                    <a:lnTo>
                      <a:pt x="60" y="0"/>
                    </a:lnTo>
                    <a:lnTo>
                      <a:pt x="61" y="9"/>
                    </a:lnTo>
                    <a:lnTo>
                      <a:pt x="62" y="15"/>
                    </a:lnTo>
                    <a:lnTo>
                      <a:pt x="62" y="19"/>
                    </a:lnTo>
                    <a:lnTo>
                      <a:pt x="64" y="24"/>
                    </a:lnTo>
                    <a:lnTo>
                      <a:pt x="66" y="32"/>
                    </a:lnTo>
                    <a:lnTo>
                      <a:pt x="69" y="36"/>
                    </a:lnTo>
                    <a:lnTo>
                      <a:pt x="73" y="38"/>
                    </a:lnTo>
                    <a:lnTo>
                      <a:pt x="79" y="38"/>
                    </a:lnTo>
                    <a:lnTo>
                      <a:pt x="84" y="37"/>
                    </a:lnTo>
                    <a:lnTo>
                      <a:pt x="88" y="36"/>
                    </a:lnTo>
                    <a:lnTo>
                      <a:pt x="92" y="32"/>
                    </a:lnTo>
                    <a:lnTo>
                      <a:pt x="96" y="28"/>
                    </a:lnTo>
                    <a:lnTo>
                      <a:pt x="99" y="24"/>
                    </a:lnTo>
                    <a:lnTo>
                      <a:pt x="101" y="20"/>
                    </a:lnTo>
                    <a:lnTo>
                      <a:pt x="103" y="16"/>
                    </a:lnTo>
                    <a:lnTo>
                      <a:pt x="106" y="11"/>
                    </a:lnTo>
                    <a:lnTo>
                      <a:pt x="106" y="21"/>
                    </a:lnTo>
                    <a:lnTo>
                      <a:pt x="105" y="28"/>
                    </a:lnTo>
                    <a:lnTo>
                      <a:pt x="105" y="36"/>
                    </a:lnTo>
                    <a:lnTo>
                      <a:pt x="102" y="45"/>
                    </a:lnTo>
                    <a:lnTo>
                      <a:pt x="96" y="53"/>
                    </a:lnTo>
                    <a:lnTo>
                      <a:pt x="91" y="59"/>
                    </a:lnTo>
                    <a:lnTo>
                      <a:pt x="84" y="62"/>
                    </a:lnTo>
                    <a:lnTo>
                      <a:pt x="80" y="66"/>
                    </a:lnTo>
                    <a:lnTo>
                      <a:pt x="74" y="73"/>
                    </a:lnTo>
                    <a:lnTo>
                      <a:pt x="84" y="69"/>
                    </a:lnTo>
                    <a:lnTo>
                      <a:pt x="93" y="66"/>
                    </a:lnTo>
                    <a:lnTo>
                      <a:pt x="98" y="65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20" y="64"/>
                    </a:lnTo>
                    <a:lnTo>
                      <a:pt x="117" y="72"/>
                    </a:lnTo>
                    <a:lnTo>
                      <a:pt x="114" y="78"/>
                    </a:lnTo>
                    <a:lnTo>
                      <a:pt x="108" y="86"/>
                    </a:lnTo>
                    <a:lnTo>
                      <a:pt x="105" y="89"/>
                    </a:lnTo>
                    <a:lnTo>
                      <a:pt x="101" y="93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100" y="100"/>
                    </a:lnTo>
                    <a:lnTo>
                      <a:pt x="103" y="104"/>
                    </a:lnTo>
                    <a:lnTo>
                      <a:pt x="107" y="106"/>
                    </a:lnTo>
                    <a:lnTo>
                      <a:pt x="112" y="109"/>
                    </a:lnTo>
                    <a:lnTo>
                      <a:pt x="116" y="107"/>
                    </a:lnTo>
                    <a:lnTo>
                      <a:pt x="119" y="104"/>
                    </a:lnTo>
                    <a:lnTo>
                      <a:pt x="121" y="96"/>
                    </a:lnTo>
                    <a:lnTo>
                      <a:pt x="123" y="89"/>
                    </a:lnTo>
                    <a:lnTo>
                      <a:pt x="126" y="84"/>
                    </a:lnTo>
                    <a:lnTo>
                      <a:pt x="128" y="92"/>
                    </a:lnTo>
                    <a:lnTo>
                      <a:pt x="130" y="99"/>
                    </a:lnTo>
                    <a:lnTo>
                      <a:pt x="128" y="107"/>
                    </a:lnTo>
                    <a:lnTo>
                      <a:pt x="125" y="115"/>
                    </a:lnTo>
                    <a:lnTo>
                      <a:pt x="122" y="127"/>
                    </a:lnTo>
                    <a:lnTo>
                      <a:pt x="122" y="139"/>
                    </a:lnTo>
                    <a:lnTo>
                      <a:pt x="127" y="140"/>
                    </a:lnTo>
                    <a:lnTo>
                      <a:pt x="132" y="139"/>
                    </a:lnTo>
                    <a:lnTo>
                      <a:pt x="136" y="136"/>
                    </a:lnTo>
                    <a:lnTo>
                      <a:pt x="139" y="131"/>
                    </a:lnTo>
                    <a:lnTo>
                      <a:pt x="144" y="123"/>
                    </a:lnTo>
                    <a:lnTo>
                      <a:pt x="144" y="130"/>
                    </a:lnTo>
                    <a:lnTo>
                      <a:pt x="143" y="137"/>
                    </a:lnTo>
                    <a:lnTo>
                      <a:pt x="140" y="146"/>
                    </a:lnTo>
                    <a:lnTo>
                      <a:pt x="137" y="150"/>
                    </a:lnTo>
                    <a:lnTo>
                      <a:pt x="132" y="156"/>
                    </a:lnTo>
                    <a:lnTo>
                      <a:pt x="125" y="164"/>
                    </a:lnTo>
                    <a:lnTo>
                      <a:pt x="119" y="168"/>
                    </a:lnTo>
                    <a:lnTo>
                      <a:pt x="116" y="174"/>
                    </a:lnTo>
                    <a:lnTo>
                      <a:pt x="115" y="186"/>
                    </a:lnTo>
                    <a:lnTo>
                      <a:pt x="110" y="187"/>
                    </a:lnTo>
                    <a:lnTo>
                      <a:pt x="103" y="187"/>
                    </a:lnTo>
                    <a:lnTo>
                      <a:pt x="97" y="186"/>
                    </a:lnTo>
                    <a:lnTo>
                      <a:pt x="91" y="183"/>
                    </a:lnTo>
                    <a:lnTo>
                      <a:pt x="85" y="179"/>
                    </a:lnTo>
                    <a:lnTo>
                      <a:pt x="81" y="175"/>
                    </a:lnTo>
                    <a:lnTo>
                      <a:pt x="77" y="169"/>
                    </a:lnTo>
                    <a:lnTo>
                      <a:pt x="75" y="164"/>
                    </a:lnTo>
                    <a:lnTo>
                      <a:pt x="68" y="165"/>
                    </a:lnTo>
                    <a:lnTo>
                      <a:pt x="60" y="164"/>
                    </a:lnTo>
                    <a:lnTo>
                      <a:pt x="53" y="161"/>
                    </a:lnTo>
                    <a:lnTo>
                      <a:pt x="49" y="157"/>
                    </a:lnTo>
                    <a:lnTo>
                      <a:pt x="46" y="151"/>
                    </a:lnTo>
                    <a:lnTo>
                      <a:pt x="38" y="155"/>
                    </a:lnTo>
                    <a:lnTo>
                      <a:pt x="28" y="154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5" y="14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Freeform 389"/>
              <p:cNvSpPr>
                <a:spLocks/>
              </p:cNvSpPr>
              <p:nvPr/>
            </p:nvSpPr>
            <p:spPr bwMode="auto">
              <a:xfrm>
                <a:off x="2089" y="2317"/>
                <a:ext cx="88" cy="115"/>
              </a:xfrm>
              <a:custGeom>
                <a:avLst/>
                <a:gdLst>
                  <a:gd name="T0" fmla="*/ 0 w 88"/>
                  <a:gd name="T1" fmla="*/ 82 h 115"/>
                  <a:gd name="T2" fmla="*/ 0 w 88"/>
                  <a:gd name="T3" fmla="*/ 68 h 115"/>
                  <a:gd name="T4" fmla="*/ 3 w 88"/>
                  <a:gd name="T5" fmla="*/ 59 h 115"/>
                  <a:gd name="T6" fmla="*/ 8 w 88"/>
                  <a:gd name="T7" fmla="*/ 53 h 115"/>
                  <a:gd name="T8" fmla="*/ 6 w 88"/>
                  <a:gd name="T9" fmla="*/ 44 h 115"/>
                  <a:gd name="T10" fmla="*/ 7 w 88"/>
                  <a:gd name="T11" fmla="*/ 35 h 115"/>
                  <a:gd name="T12" fmla="*/ 12 w 88"/>
                  <a:gd name="T13" fmla="*/ 35 h 115"/>
                  <a:gd name="T14" fmla="*/ 17 w 88"/>
                  <a:gd name="T15" fmla="*/ 45 h 115"/>
                  <a:gd name="T16" fmla="*/ 18 w 88"/>
                  <a:gd name="T17" fmla="*/ 17 h 115"/>
                  <a:gd name="T18" fmla="*/ 18 w 88"/>
                  <a:gd name="T19" fmla="*/ 8 h 115"/>
                  <a:gd name="T20" fmla="*/ 23 w 88"/>
                  <a:gd name="T21" fmla="*/ 13 h 115"/>
                  <a:gd name="T22" fmla="*/ 26 w 88"/>
                  <a:gd name="T23" fmla="*/ 13 h 115"/>
                  <a:gd name="T24" fmla="*/ 28 w 88"/>
                  <a:gd name="T25" fmla="*/ 8 h 115"/>
                  <a:gd name="T26" fmla="*/ 35 w 88"/>
                  <a:gd name="T27" fmla="*/ 0 h 115"/>
                  <a:gd name="T28" fmla="*/ 37 w 88"/>
                  <a:gd name="T29" fmla="*/ 9 h 115"/>
                  <a:gd name="T30" fmla="*/ 38 w 88"/>
                  <a:gd name="T31" fmla="*/ 14 h 115"/>
                  <a:gd name="T32" fmla="*/ 41 w 88"/>
                  <a:gd name="T33" fmla="*/ 22 h 115"/>
                  <a:gd name="T34" fmla="*/ 47 w 88"/>
                  <a:gd name="T35" fmla="*/ 23 h 115"/>
                  <a:gd name="T36" fmla="*/ 53 w 88"/>
                  <a:gd name="T37" fmla="*/ 21 h 115"/>
                  <a:gd name="T38" fmla="*/ 58 w 88"/>
                  <a:gd name="T39" fmla="*/ 17 h 115"/>
                  <a:gd name="T40" fmla="*/ 61 w 88"/>
                  <a:gd name="T41" fmla="*/ 12 h 115"/>
                  <a:gd name="T42" fmla="*/ 64 w 88"/>
                  <a:gd name="T43" fmla="*/ 7 h 115"/>
                  <a:gd name="T44" fmla="*/ 63 w 88"/>
                  <a:gd name="T45" fmla="*/ 17 h 115"/>
                  <a:gd name="T46" fmla="*/ 61 w 88"/>
                  <a:gd name="T47" fmla="*/ 27 h 115"/>
                  <a:gd name="T48" fmla="*/ 54 w 88"/>
                  <a:gd name="T49" fmla="*/ 36 h 115"/>
                  <a:gd name="T50" fmla="*/ 48 w 88"/>
                  <a:gd name="T51" fmla="*/ 40 h 115"/>
                  <a:gd name="T52" fmla="*/ 50 w 88"/>
                  <a:gd name="T53" fmla="*/ 42 h 115"/>
                  <a:gd name="T54" fmla="*/ 59 w 88"/>
                  <a:gd name="T55" fmla="*/ 40 h 115"/>
                  <a:gd name="T56" fmla="*/ 66 w 88"/>
                  <a:gd name="T57" fmla="*/ 38 h 115"/>
                  <a:gd name="T58" fmla="*/ 70 w 88"/>
                  <a:gd name="T59" fmla="*/ 44 h 115"/>
                  <a:gd name="T60" fmla="*/ 65 w 88"/>
                  <a:gd name="T61" fmla="*/ 52 h 115"/>
                  <a:gd name="T62" fmla="*/ 60 w 88"/>
                  <a:gd name="T63" fmla="*/ 57 h 115"/>
                  <a:gd name="T64" fmla="*/ 60 w 88"/>
                  <a:gd name="T65" fmla="*/ 60 h 115"/>
                  <a:gd name="T66" fmla="*/ 62 w 88"/>
                  <a:gd name="T67" fmla="*/ 63 h 115"/>
                  <a:gd name="T68" fmla="*/ 68 w 88"/>
                  <a:gd name="T69" fmla="*/ 66 h 115"/>
                  <a:gd name="T70" fmla="*/ 71 w 88"/>
                  <a:gd name="T71" fmla="*/ 63 h 115"/>
                  <a:gd name="T72" fmla="*/ 74 w 88"/>
                  <a:gd name="T73" fmla="*/ 55 h 115"/>
                  <a:gd name="T74" fmla="*/ 78 w 88"/>
                  <a:gd name="T75" fmla="*/ 56 h 115"/>
                  <a:gd name="T76" fmla="*/ 77 w 88"/>
                  <a:gd name="T77" fmla="*/ 65 h 115"/>
                  <a:gd name="T78" fmla="*/ 73 w 88"/>
                  <a:gd name="T79" fmla="*/ 77 h 115"/>
                  <a:gd name="T80" fmla="*/ 77 w 88"/>
                  <a:gd name="T81" fmla="*/ 85 h 115"/>
                  <a:gd name="T82" fmla="*/ 82 w 88"/>
                  <a:gd name="T83" fmla="*/ 82 h 115"/>
                  <a:gd name="T84" fmla="*/ 86 w 88"/>
                  <a:gd name="T85" fmla="*/ 75 h 115"/>
                  <a:gd name="T86" fmla="*/ 86 w 88"/>
                  <a:gd name="T87" fmla="*/ 83 h 115"/>
                  <a:gd name="T88" fmla="*/ 82 w 88"/>
                  <a:gd name="T89" fmla="*/ 91 h 115"/>
                  <a:gd name="T90" fmla="*/ 75 w 88"/>
                  <a:gd name="T91" fmla="*/ 99 h 115"/>
                  <a:gd name="T92" fmla="*/ 70 w 88"/>
                  <a:gd name="T93" fmla="*/ 105 h 115"/>
                  <a:gd name="T94" fmla="*/ 66 w 88"/>
                  <a:gd name="T95" fmla="*/ 114 h 115"/>
                  <a:gd name="T96" fmla="*/ 58 w 88"/>
                  <a:gd name="T97" fmla="*/ 113 h 115"/>
                  <a:gd name="T98" fmla="*/ 51 w 88"/>
                  <a:gd name="T99" fmla="*/ 109 h 115"/>
                  <a:gd name="T100" fmla="*/ 46 w 88"/>
                  <a:gd name="T101" fmla="*/ 103 h 115"/>
                  <a:gd name="T102" fmla="*/ 41 w 88"/>
                  <a:gd name="T103" fmla="*/ 100 h 115"/>
                  <a:gd name="T104" fmla="*/ 31 w 88"/>
                  <a:gd name="T105" fmla="*/ 98 h 115"/>
                  <a:gd name="T106" fmla="*/ 27 w 88"/>
                  <a:gd name="T107" fmla="*/ 92 h 115"/>
                  <a:gd name="T108" fmla="*/ 16 w 88"/>
                  <a:gd name="T109" fmla="*/ 93 h 115"/>
                  <a:gd name="T110" fmla="*/ 6 w 88"/>
                  <a:gd name="T111" fmla="*/ 89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15"/>
                  <a:gd name="T170" fmla="*/ 88 w 88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15">
                    <a:moveTo>
                      <a:pt x="2" y="86"/>
                    </a:moveTo>
                    <a:lnTo>
                      <a:pt x="0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7" y="47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7" y="35"/>
                    </a:lnTo>
                    <a:lnTo>
                      <a:pt x="9" y="30"/>
                    </a:lnTo>
                    <a:lnTo>
                      <a:pt x="12" y="35"/>
                    </a:lnTo>
                    <a:lnTo>
                      <a:pt x="15" y="44"/>
                    </a:lnTo>
                    <a:lnTo>
                      <a:pt x="17" y="45"/>
                    </a:lnTo>
                    <a:lnTo>
                      <a:pt x="18" y="31"/>
                    </a:lnTo>
                    <a:lnTo>
                      <a:pt x="18" y="1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3" y="13"/>
                    </a:lnTo>
                    <a:lnTo>
                      <a:pt x="25" y="18"/>
                    </a:lnTo>
                    <a:lnTo>
                      <a:pt x="26" y="13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30" y="5"/>
                    </a:lnTo>
                    <a:lnTo>
                      <a:pt x="35" y="0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8" y="14"/>
                    </a:lnTo>
                    <a:lnTo>
                      <a:pt x="39" y="19"/>
                    </a:lnTo>
                    <a:lnTo>
                      <a:pt x="41" y="22"/>
                    </a:lnTo>
                    <a:lnTo>
                      <a:pt x="44" y="23"/>
                    </a:lnTo>
                    <a:lnTo>
                      <a:pt x="47" y="23"/>
                    </a:lnTo>
                    <a:lnTo>
                      <a:pt x="50" y="22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59" y="14"/>
                    </a:lnTo>
                    <a:lnTo>
                      <a:pt x="61" y="12"/>
                    </a:lnTo>
                    <a:lnTo>
                      <a:pt x="62" y="10"/>
                    </a:lnTo>
                    <a:lnTo>
                      <a:pt x="64" y="7"/>
                    </a:lnTo>
                    <a:lnTo>
                      <a:pt x="64" y="12"/>
                    </a:lnTo>
                    <a:lnTo>
                      <a:pt x="63" y="17"/>
                    </a:lnTo>
                    <a:lnTo>
                      <a:pt x="63" y="22"/>
                    </a:lnTo>
                    <a:lnTo>
                      <a:pt x="61" y="27"/>
                    </a:lnTo>
                    <a:lnTo>
                      <a:pt x="58" y="32"/>
                    </a:lnTo>
                    <a:lnTo>
                      <a:pt x="54" y="36"/>
                    </a:lnTo>
                    <a:lnTo>
                      <a:pt x="50" y="37"/>
                    </a:lnTo>
                    <a:lnTo>
                      <a:pt x="48" y="40"/>
                    </a:lnTo>
                    <a:lnTo>
                      <a:pt x="45" y="44"/>
                    </a:lnTo>
                    <a:lnTo>
                      <a:pt x="50" y="42"/>
                    </a:lnTo>
                    <a:lnTo>
                      <a:pt x="56" y="40"/>
                    </a:lnTo>
                    <a:lnTo>
                      <a:pt x="59" y="40"/>
                    </a:lnTo>
                    <a:lnTo>
                      <a:pt x="63" y="39"/>
                    </a:lnTo>
                    <a:lnTo>
                      <a:pt x="66" y="38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69" y="48"/>
                    </a:lnTo>
                    <a:lnTo>
                      <a:pt x="65" y="52"/>
                    </a:lnTo>
                    <a:lnTo>
                      <a:pt x="63" y="54"/>
                    </a:lnTo>
                    <a:lnTo>
                      <a:pt x="60" y="57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2" y="63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70" y="65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4" y="55"/>
                    </a:lnTo>
                    <a:lnTo>
                      <a:pt x="76" y="51"/>
                    </a:lnTo>
                    <a:lnTo>
                      <a:pt x="78" y="56"/>
                    </a:lnTo>
                    <a:lnTo>
                      <a:pt x="78" y="60"/>
                    </a:lnTo>
                    <a:lnTo>
                      <a:pt x="77" y="65"/>
                    </a:lnTo>
                    <a:lnTo>
                      <a:pt x="75" y="70"/>
                    </a:lnTo>
                    <a:lnTo>
                      <a:pt x="73" y="77"/>
                    </a:lnTo>
                    <a:lnTo>
                      <a:pt x="73" y="84"/>
                    </a:lnTo>
                    <a:lnTo>
                      <a:pt x="77" y="85"/>
                    </a:lnTo>
                    <a:lnTo>
                      <a:pt x="79" y="84"/>
                    </a:lnTo>
                    <a:lnTo>
                      <a:pt x="82" y="82"/>
                    </a:lnTo>
                    <a:lnTo>
                      <a:pt x="84" y="80"/>
                    </a:lnTo>
                    <a:lnTo>
                      <a:pt x="86" y="75"/>
                    </a:lnTo>
                    <a:lnTo>
                      <a:pt x="87" y="79"/>
                    </a:lnTo>
                    <a:lnTo>
                      <a:pt x="86" y="83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79" y="95"/>
                    </a:lnTo>
                    <a:lnTo>
                      <a:pt x="75" y="99"/>
                    </a:lnTo>
                    <a:lnTo>
                      <a:pt x="72" y="102"/>
                    </a:lnTo>
                    <a:lnTo>
                      <a:pt x="70" y="105"/>
                    </a:lnTo>
                    <a:lnTo>
                      <a:pt x="69" y="113"/>
                    </a:lnTo>
                    <a:lnTo>
                      <a:pt x="66" y="114"/>
                    </a:lnTo>
                    <a:lnTo>
                      <a:pt x="62" y="114"/>
                    </a:lnTo>
                    <a:lnTo>
                      <a:pt x="58" y="113"/>
                    </a:lnTo>
                    <a:lnTo>
                      <a:pt x="54" y="111"/>
                    </a:lnTo>
                    <a:lnTo>
                      <a:pt x="51" y="109"/>
                    </a:lnTo>
                    <a:lnTo>
                      <a:pt x="48" y="107"/>
                    </a:lnTo>
                    <a:lnTo>
                      <a:pt x="46" y="103"/>
                    </a:lnTo>
                    <a:lnTo>
                      <a:pt x="45" y="99"/>
                    </a:lnTo>
                    <a:lnTo>
                      <a:pt x="41" y="100"/>
                    </a:lnTo>
                    <a:lnTo>
                      <a:pt x="35" y="99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27" y="92"/>
                    </a:lnTo>
                    <a:lnTo>
                      <a:pt x="22" y="94"/>
                    </a:lnTo>
                    <a:lnTo>
                      <a:pt x="16" y="93"/>
                    </a:lnTo>
                    <a:lnTo>
                      <a:pt x="11" y="91"/>
                    </a:lnTo>
                    <a:lnTo>
                      <a:pt x="6" y="89"/>
                    </a:lnTo>
                    <a:lnTo>
                      <a:pt x="2" y="86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97" name="Group 390"/>
              <p:cNvGrpSpPr>
                <a:grpSpLocks/>
              </p:cNvGrpSpPr>
              <p:nvPr/>
            </p:nvGrpSpPr>
            <p:grpSpPr bwMode="auto">
              <a:xfrm>
                <a:off x="2202" y="2338"/>
                <a:ext cx="140" cy="141"/>
                <a:chOff x="2202" y="2338"/>
                <a:chExt cx="140" cy="141"/>
              </a:xfrm>
            </p:grpSpPr>
            <p:sp>
              <p:nvSpPr>
                <p:cNvPr id="23600" name="Freeform 391"/>
                <p:cNvSpPr>
                  <a:spLocks/>
                </p:cNvSpPr>
                <p:nvPr/>
              </p:nvSpPr>
              <p:spPr bwMode="auto">
                <a:xfrm>
                  <a:off x="2202" y="2338"/>
                  <a:ext cx="140" cy="141"/>
                </a:xfrm>
                <a:custGeom>
                  <a:avLst/>
                  <a:gdLst>
                    <a:gd name="T0" fmla="*/ 1 w 140"/>
                    <a:gd name="T1" fmla="*/ 87 h 141"/>
                    <a:gd name="T2" fmla="*/ 0 w 140"/>
                    <a:gd name="T3" fmla="*/ 65 h 141"/>
                    <a:gd name="T4" fmla="*/ 5 w 140"/>
                    <a:gd name="T5" fmla="*/ 51 h 141"/>
                    <a:gd name="T6" fmla="*/ 13 w 140"/>
                    <a:gd name="T7" fmla="*/ 40 h 141"/>
                    <a:gd name="T8" fmla="*/ 27 w 140"/>
                    <a:gd name="T9" fmla="*/ 31 h 141"/>
                    <a:gd name="T10" fmla="*/ 40 w 140"/>
                    <a:gd name="T11" fmla="*/ 26 h 141"/>
                    <a:gd name="T12" fmla="*/ 46 w 140"/>
                    <a:gd name="T13" fmla="*/ 20 h 141"/>
                    <a:gd name="T14" fmla="*/ 48 w 140"/>
                    <a:gd name="T15" fmla="*/ 10 h 141"/>
                    <a:gd name="T16" fmla="*/ 51 w 140"/>
                    <a:gd name="T17" fmla="*/ 5 h 141"/>
                    <a:gd name="T18" fmla="*/ 56 w 140"/>
                    <a:gd name="T19" fmla="*/ 15 h 141"/>
                    <a:gd name="T20" fmla="*/ 58 w 140"/>
                    <a:gd name="T21" fmla="*/ 23 h 141"/>
                    <a:gd name="T22" fmla="*/ 67 w 140"/>
                    <a:gd name="T23" fmla="*/ 18 h 141"/>
                    <a:gd name="T24" fmla="*/ 70 w 140"/>
                    <a:gd name="T25" fmla="*/ 7 h 141"/>
                    <a:gd name="T26" fmla="*/ 71 w 140"/>
                    <a:gd name="T27" fmla="*/ 0 h 141"/>
                    <a:gd name="T28" fmla="*/ 78 w 140"/>
                    <a:gd name="T29" fmla="*/ 9 h 141"/>
                    <a:gd name="T30" fmla="*/ 81 w 140"/>
                    <a:gd name="T31" fmla="*/ 23 h 141"/>
                    <a:gd name="T32" fmla="*/ 78 w 140"/>
                    <a:gd name="T33" fmla="*/ 36 h 141"/>
                    <a:gd name="T34" fmla="*/ 88 w 140"/>
                    <a:gd name="T35" fmla="*/ 27 h 141"/>
                    <a:gd name="T36" fmla="*/ 102 w 140"/>
                    <a:gd name="T37" fmla="*/ 23 h 141"/>
                    <a:gd name="T38" fmla="*/ 114 w 140"/>
                    <a:gd name="T39" fmla="*/ 25 h 141"/>
                    <a:gd name="T40" fmla="*/ 116 w 140"/>
                    <a:gd name="T41" fmla="*/ 32 h 141"/>
                    <a:gd name="T42" fmla="*/ 106 w 140"/>
                    <a:gd name="T43" fmla="*/ 35 h 141"/>
                    <a:gd name="T44" fmla="*/ 101 w 140"/>
                    <a:gd name="T45" fmla="*/ 46 h 141"/>
                    <a:gd name="T46" fmla="*/ 107 w 140"/>
                    <a:gd name="T47" fmla="*/ 56 h 141"/>
                    <a:gd name="T48" fmla="*/ 118 w 140"/>
                    <a:gd name="T49" fmla="*/ 60 h 141"/>
                    <a:gd name="T50" fmla="*/ 126 w 140"/>
                    <a:gd name="T51" fmla="*/ 59 h 141"/>
                    <a:gd name="T52" fmla="*/ 127 w 140"/>
                    <a:gd name="T53" fmla="*/ 52 h 141"/>
                    <a:gd name="T54" fmla="*/ 132 w 140"/>
                    <a:gd name="T55" fmla="*/ 52 h 141"/>
                    <a:gd name="T56" fmla="*/ 137 w 140"/>
                    <a:gd name="T57" fmla="*/ 60 h 141"/>
                    <a:gd name="T58" fmla="*/ 139 w 140"/>
                    <a:gd name="T59" fmla="*/ 73 h 141"/>
                    <a:gd name="T60" fmla="*/ 133 w 140"/>
                    <a:gd name="T61" fmla="*/ 88 h 141"/>
                    <a:gd name="T62" fmla="*/ 126 w 140"/>
                    <a:gd name="T63" fmla="*/ 92 h 141"/>
                    <a:gd name="T64" fmla="*/ 114 w 140"/>
                    <a:gd name="T65" fmla="*/ 99 h 141"/>
                    <a:gd name="T66" fmla="*/ 107 w 140"/>
                    <a:gd name="T67" fmla="*/ 106 h 141"/>
                    <a:gd name="T68" fmla="*/ 102 w 140"/>
                    <a:gd name="T69" fmla="*/ 118 h 141"/>
                    <a:gd name="T70" fmla="*/ 97 w 140"/>
                    <a:gd name="T71" fmla="*/ 131 h 141"/>
                    <a:gd name="T72" fmla="*/ 89 w 140"/>
                    <a:gd name="T73" fmla="*/ 136 h 141"/>
                    <a:gd name="T74" fmla="*/ 74 w 140"/>
                    <a:gd name="T75" fmla="*/ 139 h 141"/>
                    <a:gd name="T76" fmla="*/ 54 w 140"/>
                    <a:gd name="T77" fmla="*/ 140 h 141"/>
                    <a:gd name="T78" fmla="*/ 28 w 140"/>
                    <a:gd name="T79" fmla="*/ 136 h 141"/>
                    <a:gd name="T80" fmla="*/ 12 w 140"/>
                    <a:gd name="T81" fmla="*/ 128 h 141"/>
                    <a:gd name="T82" fmla="*/ 6 w 140"/>
                    <a:gd name="T83" fmla="*/ 117 h 14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"/>
                    <a:gd name="T127" fmla="*/ 0 h 141"/>
                    <a:gd name="T128" fmla="*/ 140 w 140"/>
                    <a:gd name="T129" fmla="*/ 141 h 14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" h="141">
                      <a:moveTo>
                        <a:pt x="4" y="105"/>
                      </a:moveTo>
                      <a:lnTo>
                        <a:pt x="2" y="96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0" y="71"/>
                      </a:lnTo>
                      <a:lnTo>
                        <a:pt x="0" y="65"/>
                      </a:lnTo>
                      <a:lnTo>
                        <a:pt x="1" y="59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7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18" y="36"/>
                      </a:lnTo>
                      <a:lnTo>
                        <a:pt x="23" y="33"/>
                      </a:lnTo>
                      <a:lnTo>
                        <a:pt x="27" y="31"/>
                      </a:lnTo>
                      <a:lnTo>
                        <a:pt x="31" y="29"/>
                      </a:lnTo>
                      <a:lnTo>
                        <a:pt x="36" y="28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5" y="21"/>
                      </a:lnTo>
                      <a:lnTo>
                        <a:pt x="46" y="20"/>
                      </a:lnTo>
                      <a:lnTo>
                        <a:pt x="48" y="17"/>
                      </a:lnTo>
                      <a:lnTo>
                        <a:pt x="48" y="14"/>
                      </a:lnTo>
                      <a:lnTo>
                        <a:pt x="48" y="10"/>
                      </a:lnTo>
                      <a:lnTo>
                        <a:pt x="47" y="6"/>
                      </a:lnTo>
                      <a:lnTo>
                        <a:pt x="47" y="2"/>
                      </a:lnTo>
                      <a:lnTo>
                        <a:pt x="51" y="5"/>
                      </a:lnTo>
                      <a:lnTo>
                        <a:pt x="54" y="8"/>
                      </a:lnTo>
                      <a:lnTo>
                        <a:pt x="56" y="12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5" y="23"/>
                      </a:lnTo>
                      <a:lnTo>
                        <a:pt x="58" y="23"/>
                      </a:lnTo>
                      <a:lnTo>
                        <a:pt x="62" y="22"/>
                      </a:lnTo>
                      <a:lnTo>
                        <a:pt x="64" y="20"/>
                      </a:lnTo>
                      <a:lnTo>
                        <a:pt x="67" y="18"/>
                      </a:lnTo>
                      <a:lnTo>
                        <a:pt x="69" y="15"/>
                      </a:lnTo>
                      <a:lnTo>
                        <a:pt x="70" y="12"/>
                      </a:lnTo>
                      <a:lnTo>
                        <a:pt x="70" y="7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7" y="5"/>
                      </a:lnTo>
                      <a:lnTo>
                        <a:pt x="78" y="9"/>
                      </a:lnTo>
                      <a:lnTo>
                        <a:pt x="80" y="13"/>
                      </a:lnTo>
                      <a:lnTo>
                        <a:pt x="81" y="18"/>
                      </a:lnTo>
                      <a:lnTo>
                        <a:pt x="81" y="23"/>
                      </a:lnTo>
                      <a:lnTo>
                        <a:pt x="81" y="28"/>
                      </a:lnTo>
                      <a:lnTo>
                        <a:pt x="80" y="32"/>
                      </a:lnTo>
                      <a:lnTo>
                        <a:pt x="78" y="36"/>
                      </a:lnTo>
                      <a:lnTo>
                        <a:pt x="82" y="32"/>
                      </a:lnTo>
                      <a:lnTo>
                        <a:pt x="85" y="29"/>
                      </a:lnTo>
                      <a:lnTo>
                        <a:pt x="88" y="27"/>
                      </a:lnTo>
                      <a:lnTo>
                        <a:pt x="93" y="25"/>
                      </a:lnTo>
                      <a:lnTo>
                        <a:pt x="97" y="23"/>
                      </a:lnTo>
                      <a:lnTo>
                        <a:pt x="102" y="23"/>
                      </a:lnTo>
                      <a:lnTo>
                        <a:pt x="106" y="23"/>
                      </a:lnTo>
                      <a:lnTo>
                        <a:pt x="110" y="24"/>
                      </a:lnTo>
                      <a:lnTo>
                        <a:pt x="114" y="25"/>
                      </a:lnTo>
                      <a:lnTo>
                        <a:pt x="117" y="28"/>
                      </a:lnTo>
                      <a:lnTo>
                        <a:pt x="121" y="32"/>
                      </a:lnTo>
                      <a:lnTo>
                        <a:pt x="116" y="32"/>
                      </a:lnTo>
                      <a:lnTo>
                        <a:pt x="113" y="32"/>
                      </a:lnTo>
                      <a:lnTo>
                        <a:pt x="110" y="33"/>
                      </a:lnTo>
                      <a:lnTo>
                        <a:pt x="106" y="35"/>
                      </a:lnTo>
                      <a:lnTo>
                        <a:pt x="103" y="38"/>
                      </a:lnTo>
                      <a:lnTo>
                        <a:pt x="101" y="41"/>
                      </a:lnTo>
                      <a:lnTo>
                        <a:pt x="101" y="46"/>
                      </a:lnTo>
                      <a:lnTo>
                        <a:pt x="101" y="50"/>
                      </a:lnTo>
                      <a:lnTo>
                        <a:pt x="103" y="52"/>
                      </a:lnTo>
                      <a:lnTo>
                        <a:pt x="107" y="56"/>
                      </a:lnTo>
                      <a:lnTo>
                        <a:pt x="111" y="58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1" y="61"/>
                      </a:lnTo>
                      <a:lnTo>
                        <a:pt x="125" y="60"/>
                      </a:lnTo>
                      <a:lnTo>
                        <a:pt x="126" y="59"/>
                      </a:lnTo>
                      <a:lnTo>
                        <a:pt x="128" y="56"/>
                      </a:lnTo>
                      <a:lnTo>
                        <a:pt x="128" y="53"/>
                      </a:lnTo>
                      <a:lnTo>
                        <a:pt x="127" y="52"/>
                      </a:lnTo>
                      <a:lnTo>
                        <a:pt x="127" y="50"/>
                      </a:lnTo>
                      <a:lnTo>
                        <a:pt x="129" y="51"/>
                      </a:lnTo>
                      <a:lnTo>
                        <a:pt x="132" y="52"/>
                      </a:lnTo>
                      <a:lnTo>
                        <a:pt x="134" y="55"/>
                      </a:lnTo>
                      <a:lnTo>
                        <a:pt x="136" y="57"/>
                      </a:lnTo>
                      <a:lnTo>
                        <a:pt x="137" y="60"/>
                      </a:lnTo>
                      <a:lnTo>
                        <a:pt x="139" y="64"/>
                      </a:lnTo>
                      <a:lnTo>
                        <a:pt x="139" y="68"/>
                      </a:lnTo>
                      <a:lnTo>
                        <a:pt x="139" y="73"/>
                      </a:lnTo>
                      <a:lnTo>
                        <a:pt x="138" y="78"/>
                      </a:lnTo>
                      <a:lnTo>
                        <a:pt x="136" y="85"/>
                      </a:lnTo>
                      <a:lnTo>
                        <a:pt x="133" y="88"/>
                      </a:lnTo>
                      <a:lnTo>
                        <a:pt x="131" y="90"/>
                      </a:lnTo>
                      <a:lnTo>
                        <a:pt x="129" y="91"/>
                      </a:lnTo>
                      <a:lnTo>
                        <a:pt x="126" y="92"/>
                      </a:lnTo>
                      <a:lnTo>
                        <a:pt x="122" y="94"/>
                      </a:lnTo>
                      <a:lnTo>
                        <a:pt x="117" y="97"/>
                      </a:lnTo>
                      <a:lnTo>
                        <a:pt x="114" y="99"/>
                      </a:lnTo>
                      <a:lnTo>
                        <a:pt x="111" y="101"/>
                      </a:lnTo>
                      <a:lnTo>
                        <a:pt x="109" y="102"/>
                      </a:lnTo>
                      <a:lnTo>
                        <a:pt x="107" y="106"/>
                      </a:lnTo>
                      <a:lnTo>
                        <a:pt x="105" y="110"/>
                      </a:lnTo>
                      <a:lnTo>
                        <a:pt x="103" y="113"/>
                      </a:lnTo>
                      <a:lnTo>
                        <a:pt x="102" y="118"/>
                      </a:lnTo>
                      <a:lnTo>
                        <a:pt x="101" y="123"/>
                      </a:lnTo>
                      <a:lnTo>
                        <a:pt x="99" y="127"/>
                      </a:lnTo>
                      <a:lnTo>
                        <a:pt x="97" y="131"/>
                      </a:lnTo>
                      <a:lnTo>
                        <a:pt x="94" y="133"/>
                      </a:lnTo>
                      <a:lnTo>
                        <a:pt x="92" y="134"/>
                      </a:lnTo>
                      <a:lnTo>
                        <a:pt x="89" y="136"/>
                      </a:lnTo>
                      <a:lnTo>
                        <a:pt x="84" y="138"/>
                      </a:lnTo>
                      <a:lnTo>
                        <a:pt x="79" y="138"/>
                      </a:lnTo>
                      <a:lnTo>
                        <a:pt x="74" y="139"/>
                      </a:lnTo>
                      <a:lnTo>
                        <a:pt x="66" y="140"/>
                      </a:lnTo>
                      <a:lnTo>
                        <a:pt x="62" y="140"/>
                      </a:lnTo>
                      <a:lnTo>
                        <a:pt x="54" y="140"/>
                      </a:lnTo>
                      <a:lnTo>
                        <a:pt x="45" y="140"/>
                      </a:lnTo>
                      <a:lnTo>
                        <a:pt x="37" y="138"/>
                      </a:lnTo>
                      <a:lnTo>
                        <a:pt x="28" y="136"/>
                      </a:lnTo>
                      <a:lnTo>
                        <a:pt x="22" y="134"/>
                      </a:lnTo>
                      <a:lnTo>
                        <a:pt x="16" y="131"/>
                      </a:lnTo>
                      <a:lnTo>
                        <a:pt x="12" y="128"/>
                      </a:lnTo>
                      <a:lnTo>
                        <a:pt x="10" y="126"/>
                      </a:lnTo>
                      <a:lnTo>
                        <a:pt x="8" y="122"/>
                      </a:lnTo>
                      <a:lnTo>
                        <a:pt x="6" y="117"/>
                      </a:lnTo>
                      <a:lnTo>
                        <a:pt x="4" y="110"/>
                      </a:lnTo>
                      <a:lnTo>
                        <a:pt x="4" y="105"/>
                      </a:lnTo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1" name="Freeform 392"/>
                <p:cNvSpPr>
                  <a:spLocks/>
                </p:cNvSpPr>
                <p:nvPr/>
              </p:nvSpPr>
              <p:spPr bwMode="auto">
                <a:xfrm>
                  <a:off x="2224" y="2364"/>
                  <a:ext cx="98" cy="115"/>
                </a:xfrm>
                <a:custGeom>
                  <a:avLst/>
                  <a:gdLst>
                    <a:gd name="T0" fmla="*/ 1 w 98"/>
                    <a:gd name="T1" fmla="*/ 71 h 115"/>
                    <a:gd name="T2" fmla="*/ 0 w 98"/>
                    <a:gd name="T3" fmla="*/ 53 h 115"/>
                    <a:gd name="T4" fmla="*/ 3 w 98"/>
                    <a:gd name="T5" fmla="*/ 41 h 115"/>
                    <a:gd name="T6" fmla="*/ 9 w 98"/>
                    <a:gd name="T7" fmla="*/ 33 h 115"/>
                    <a:gd name="T8" fmla="*/ 19 w 98"/>
                    <a:gd name="T9" fmla="*/ 25 h 115"/>
                    <a:gd name="T10" fmla="*/ 27 w 98"/>
                    <a:gd name="T11" fmla="*/ 21 h 115"/>
                    <a:gd name="T12" fmla="*/ 32 w 98"/>
                    <a:gd name="T13" fmla="*/ 16 h 115"/>
                    <a:gd name="T14" fmla="*/ 33 w 98"/>
                    <a:gd name="T15" fmla="*/ 8 h 115"/>
                    <a:gd name="T16" fmla="*/ 35 w 98"/>
                    <a:gd name="T17" fmla="*/ 4 h 115"/>
                    <a:gd name="T18" fmla="*/ 39 w 98"/>
                    <a:gd name="T19" fmla="*/ 13 h 115"/>
                    <a:gd name="T20" fmla="*/ 40 w 98"/>
                    <a:gd name="T21" fmla="*/ 18 h 115"/>
                    <a:gd name="T22" fmla="*/ 46 w 98"/>
                    <a:gd name="T23" fmla="*/ 15 h 115"/>
                    <a:gd name="T24" fmla="*/ 48 w 98"/>
                    <a:gd name="T25" fmla="*/ 6 h 115"/>
                    <a:gd name="T26" fmla="*/ 49 w 98"/>
                    <a:gd name="T27" fmla="*/ 0 h 115"/>
                    <a:gd name="T28" fmla="*/ 54 w 98"/>
                    <a:gd name="T29" fmla="*/ 7 h 115"/>
                    <a:gd name="T30" fmla="*/ 56 w 98"/>
                    <a:gd name="T31" fmla="*/ 19 h 115"/>
                    <a:gd name="T32" fmla="*/ 54 w 98"/>
                    <a:gd name="T33" fmla="*/ 29 h 115"/>
                    <a:gd name="T34" fmla="*/ 61 w 98"/>
                    <a:gd name="T35" fmla="*/ 21 h 115"/>
                    <a:gd name="T36" fmla="*/ 71 w 98"/>
                    <a:gd name="T37" fmla="*/ 18 h 115"/>
                    <a:gd name="T38" fmla="*/ 78 w 98"/>
                    <a:gd name="T39" fmla="*/ 20 h 115"/>
                    <a:gd name="T40" fmla="*/ 81 w 98"/>
                    <a:gd name="T41" fmla="*/ 26 h 115"/>
                    <a:gd name="T42" fmla="*/ 74 w 98"/>
                    <a:gd name="T43" fmla="*/ 28 h 115"/>
                    <a:gd name="T44" fmla="*/ 70 w 98"/>
                    <a:gd name="T45" fmla="*/ 37 h 115"/>
                    <a:gd name="T46" fmla="*/ 74 w 98"/>
                    <a:gd name="T47" fmla="*/ 45 h 115"/>
                    <a:gd name="T48" fmla="*/ 82 w 98"/>
                    <a:gd name="T49" fmla="*/ 49 h 115"/>
                    <a:gd name="T50" fmla="*/ 88 w 98"/>
                    <a:gd name="T51" fmla="*/ 48 h 115"/>
                    <a:gd name="T52" fmla="*/ 89 w 98"/>
                    <a:gd name="T53" fmla="*/ 42 h 115"/>
                    <a:gd name="T54" fmla="*/ 92 w 98"/>
                    <a:gd name="T55" fmla="*/ 42 h 115"/>
                    <a:gd name="T56" fmla="*/ 95 w 98"/>
                    <a:gd name="T57" fmla="*/ 48 h 115"/>
                    <a:gd name="T58" fmla="*/ 96 w 98"/>
                    <a:gd name="T59" fmla="*/ 59 h 115"/>
                    <a:gd name="T60" fmla="*/ 93 w 98"/>
                    <a:gd name="T61" fmla="*/ 71 h 115"/>
                    <a:gd name="T62" fmla="*/ 88 w 98"/>
                    <a:gd name="T63" fmla="*/ 75 h 115"/>
                    <a:gd name="T64" fmla="*/ 79 w 98"/>
                    <a:gd name="T65" fmla="*/ 80 h 115"/>
                    <a:gd name="T66" fmla="*/ 74 w 98"/>
                    <a:gd name="T67" fmla="*/ 86 h 115"/>
                    <a:gd name="T68" fmla="*/ 71 w 98"/>
                    <a:gd name="T69" fmla="*/ 95 h 115"/>
                    <a:gd name="T70" fmla="*/ 67 w 98"/>
                    <a:gd name="T71" fmla="*/ 106 h 115"/>
                    <a:gd name="T72" fmla="*/ 61 w 98"/>
                    <a:gd name="T73" fmla="*/ 110 h 115"/>
                    <a:gd name="T74" fmla="*/ 51 w 98"/>
                    <a:gd name="T75" fmla="*/ 113 h 115"/>
                    <a:gd name="T76" fmla="*/ 38 w 98"/>
                    <a:gd name="T77" fmla="*/ 114 h 115"/>
                    <a:gd name="T78" fmla="*/ 19 w 98"/>
                    <a:gd name="T79" fmla="*/ 110 h 115"/>
                    <a:gd name="T80" fmla="*/ 8 w 98"/>
                    <a:gd name="T81" fmla="*/ 104 h 115"/>
                    <a:gd name="T82" fmla="*/ 4 w 98"/>
                    <a:gd name="T83" fmla="*/ 95 h 1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8"/>
                    <a:gd name="T127" fmla="*/ 0 h 115"/>
                    <a:gd name="T128" fmla="*/ 98 w 98"/>
                    <a:gd name="T129" fmla="*/ 115 h 11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8" h="115">
                      <a:moveTo>
                        <a:pt x="2" y="85"/>
                      </a:moveTo>
                      <a:lnTo>
                        <a:pt x="1" y="77"/>
                      </a:lnTo>
                      <a:lnTo>
                        <a:pt x="1" y="71"/>
                      </a:lnTo>
                      <a:lnTo>
                        <a:pt x="0" y="64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2" y="44"/>
                      </a:lnTo>
                      <a:lnTo>
                        <a:pt x="3" y="41"/>
                      </a:lnTo>
                      <a:lnTo>
                        <a:pt x="5" y="38"/>
                      </a:lnTo>
                      <a:lnTo>
                        <a:pt x="7" y="35"/>
                      </a:lnTo>
                      <a:lnTo>
                        <a:pt x="9" y="33"/>
                      </a:lnTo>
                      <a:lnTo>
                        <a:pt x="12" y="29"/>
                      </a:lnTo>
                      <a:lnTo>
                        <a:pt x="16" y="27"/>
                      </a:lnTo>
                      <a:lnTo>
                        <a:pt x="19" y="25"/>
                      </a:lnTo>
                      <a:lnTo>
                        <a:pt x="21" y="24"/>
                      </a:lnTo>
                      <a:lnTo>
                        <a:pt x="25" y="22"/>
                      </a:lnTo>
                      <a:lnTo>
                        <a:pt x="27" y="21"/>
                      </a:lnTo>
                      <a:lnTo>
                        <a:pt x="30" y="19"/>
                      </a:lnTo>
                      <a:lnTo>
                        <a:pt x="31" y="17"/>
                      </a:lnTo>
                      <a:lnTo>
                        <a:pt x="32" y="16"/>
                      </a:lnTo>
                      <a:lnTo>
                        <a:pt x="33" y="14"/>
                      </a:lnTo>
                      <a:lnTo>
                        <a:pt x="33" y="11"/>
                      </a:lnTo>
                      <a:lnTo>
                        <a:pt x="33" y="8"/>
                      </a:lnTo>
                      <a:lnTo>
                        <a:pt x="32" y="5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8" y="10"/>
                      </a:lnTo>
                      <a:lnTo>
                        <a:pt x="39" y="13"/>
                      </a:lnTo>
                      <a:lnTo>
                        <a:pt x="38" y="15"/>
                      </a:lnTo>
                      <a:lnTo>
                        <a:pt x="38" y="18"/>
                      </a:lnTo>
                      <a:lnTo>
                        <a:pt x="40" y="18"/>
                      </a:lnTo>
                      <a:lnTo>
                        <a:pt x="43" y="18"/>
                      </a:lnTo>
                      <a:lnTo>
                        <a:pt x="44" y="16"/>
                      </a:lnTo>
                      <a:lnTo>
                        <a:pt x="46" y="15"/>
                      </a:lnTo>
                      <a:lnTo>
                        <a:pt x="48" y="13"/>
                      </a:lnTo>
                      <a:lnTo>
                        <a:pt x="48" y="10"/>
                      </a:lnTo>
                      <a:lnTo>
                        <a:pt x="48" y="6"/>
                      </a:lnTo>
                      <a:lnTo>
                        <a:pt x="48" y="3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2"/>
                      </a:lnTo>
                      <a:lnTo>
                        <a:pt x="53" y="4"/>
                      </a:lnTo>
                      <a:lnTo>
                        <a:pt x="54" y="7"/>
                      </a:lnTo>
                      <a:lnTo>
                        <a:pt x="55" y="11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6" y="23"/>
                      </a:lnTo>
                      <a:lnTo>
                        <a:pt x="55" y="26"/>
                      </a:lnTo>
                      <a:lnTo>
                        <a:pt x="54" y="29"/>
                      </a:lnTo>
                      <a:lnTo>
                        <a:pt x="57" y="26"/>
                      </a:lnTo>
                      <a:lnTo>
                        <a:pt x="59" y="23"/>
                      </a:lnTo>
                      <a:lnTo>
                        <a:pt x="61" y="21"/>
                      </a:lnTo>
                      <a:lnTo>
                        <a:pt x="64" y="20"/>
                      </a:lnTo>
                      <a:lnTo>
                        <a:pt x="67" y="19"/>
                      </a:lnTo>
                      <a:lnTo>
                        <a:pt x="71" y="18"/>
                      </a:lnTo>
                      <a:lnTo>
                        <a:pt x="74" y="19"/>
                      </a:lnTo>
                      <a:lnTo>
                        <a:pt x="76" y="19"/>
                      </a:lnTo>
                      <a:lnTo>
                        <a:pt x="78" y="20"/>
                      </a:lnTo>
                      <a:lnTo>
                        <a:pt x="81" y="22"/>
                      </a:lnTo>
                      <a:lnTo>
                        <a:pt x="84" y="26"/>
                      </a:lnTo>
                      <a:lnTo>
                        <a:pt x="81" y="26"/>
                      </a:lnTo>
                      <a:lnTo>
                        <a:pt x="78" y="26"/>
                      </a:lnTo>
                      <a:lnTo>
                        <a:pt x="76" y="27"/>
                      </a:lnTo>
                      <a:lnTo>
                        <a:pt x="74" y="28"/>
                      </a:lnTo>
                      <a:lnTo>
                        <a:pt x="71" y="31"/>
                      </a:lnTo>
                      <a:lnTo>
                        <a:pt x="70" y="34"/>
                      </a:lnTo>
                      <a:lnTo>
                        <a:pt x="70" y="37"/>
                      </a:lnTo>
                      <a:lnTo>
                        <a:pt x="70" y="40"/>
                      </a:lnTo>
                      <a:lnTo>
                        <a:pt x="72" y="42"/>
                      </a:lnTo>
                      <a:lnTo>
                        <a:pt x="74" y="45"/>
                      </a:lnTo>
                      <a:lnTo>
                        <a:pt x="77" y="47"/>
                      </a:lnTo>
                      <a:lnTo>
                        <a:pt x="80" y="48"/>
                      </a:lnTo>
                      <a:lnTo>
                        <a:pt x="82" y="49"/>
                      </a:lnTo>
                      <a:lnTo>
                        <a:pt x="84" y="49"/>
                      </a:lnTo>
                      <a:lnTo>
                        <a:pt x="87" y="49"/>
                      </a:lnTo>
                      <a:lnTo>
                        <a:pt x="88" y="48"/>
                      </a:lnTo>
                      <a:lnTo>
                        <a:pt x="89" y="46"/>
                      </a:lnTo>
                      <a:lnTo>
                        <a:pt x="89" y="43"/>
                      </a:lnTo>
                      <a:lnTo>
                        <a:pt x="89" y="42"/>
                      </a:lnTo>
                      <a:lnTo>
                        <a:pt x="89" y="40"/>
                      </a:lnTo>
                      <a:lnTo>
                        <a:pt x="90" y="41"/>
                      </a:lnTo>
                      <a:lnTo>
                        <a:pt x="92" y="42"/>
                      </a:lnTo>
                      <a:lnTo>
                        <a:pt x="93" y="44"/>
                      </a:lnTo>
                      <a:lnTo>
                        <a:pt x="94" y="46"/>
                      </a:lnTo>
                      <a:lnTo>
                        <a:pt x="95" y="48"/>
                      </a:lnTo>
                      <a:lnTo>
                        <a:pt x="96" y="52"/>
                      </a:lnTo>
                      <a:lnTo>
                        <a:pt x="97" y="56"/>
                      </a:lnTo>
                      <a:lnTo>
                        <a:pt x="96" y="59"/>
                      </a:lnTo>
                      <a:lnTo>
                        <a:pt x="96" y="63"/>
                      </a:lnTo>
                      <a:lnTo>
                        <a:pt x="95" y="69"/>
                      </a:lnTo>
                      <a:lnTo>
                        <a:pt x="93" y="71"/>
                      </a:lnTo>
                      <a:lnTo>
                        <a:pt x="92" y="73"/>
                      </a:lnTo>
                      <a:lnTo>
                        <a:pt x="90" y="74"/>
                      </a:lnTo>
                      <a:lnTo>
                        <a:pt x="88" y="75"/>
                      </a:lnTo>
                      <a:lnTo>
                        <a:pt x="85" y="77"/>
                      </a:lnTo>
                      <a:lnTo>
                        <a:pt x="81" y="79"/>
                      </a:lnTo>
                      <a:lnTo>
                        <a:pt x="79" y="80"/>
                      </a:lnTo>
                      <a:lnTo>
                        <a:pt x="77" y="82"/>
                      </a:lnTo>
                      <a:lnTo>
                        <a:pt x="76" y="83"/>
                      </a:lnTo>
                      <a:lnTo>
                        <a:pt x="74" y="86"/>
                      </a:lnTo>
                      <a:lnTo>
                        <a:pt x="73" y="89"/>
                      </a:lnTo>
                      <a:lnTo>
                        <a:pt x="72" y="92"/>
                      </a:lnTo>
                      <a:lnTo>
                        <a:pt x="71" y="95"/>
                      </a:lnTo>
                      <a:lnTo>
                        <a:pt x="70" y="100"/>
                      </a:lnTo>
                      <a:lnTo>
                        <a:pt x="69" y="103"/>
                      </a:lnTo>
                      <a:lnTo>
                        <a:pt x="67" y="106"/>
                      </a:lnTo>
                      <a:lnTo>
                        <a:pt x="66" y="108"/>
                      </a:lnTo>
                      <a:lnTo>
                        <a:pt x="64" y="109"/>
                      </a:lnTo>
                      <a:lnTo>
                        <a:pt x="61" y="110"/>
                      </a:lnTo>
                      <a:lnTo>
                        <a:pt x="58" y="112"/>
                      </a:lnTo>
                      <a:lnTo>
                        <a:pt x="55" y="112"/>
                      </a:lnTo>
                      <a:lnTo>
                        <a:pt x="51" y="113"/>
                      </a:lnTo>
                      <a:lnTo>
                        <a:pt x="46" y="113"/>
                      </a:lnTo>
                      <a:lnTo>
                        <a:pt x="43" y="113"/>
                      </a:lnTo>
                      <a:lnTo>
                        <a:pt x="38" y="114"/>
                      </a:lnTo>
                      <a:lnTo>
                        <a:pt x="31" y="113"/>
                      </a:lnTo>
                      <a:lnTo>
                        <a:pt x="25" y="112"/>
                      </a:lnTo>
                      <a:lnTo>
                        <a:pt x="19" y="110"/>
                      </a:lnTo>
                      <a:lnTo>
                        <a:pt x="15" y="108"/>
                      </a:lnTo>
                      <a:lnTo>
                        <a:pt x="11" y="106"/>
                      </a:lnTo>
                      <a:lnTo>
                        <a:pt x="8" y="104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4" y="95"/>
                      </a:lnTo>
                      <a:lnTo>
                        <a:pt x="3" y="90"/>
                      </a:lnTo>
                      <a:lnTo>
                        <a:pt x="2" y="8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2" name="Freeform 393"/>
                <p:cNvSpPr>
                  <a:spLocks/>
                </p:cNvSpPr>
                <p:nvPr/>
              </p:nvSpPr>
              <p:spPr bwMode="auto">
                <a:xfrm>
                  <a:off x="2243" y="2409"/>
                  <a:ext cx="53" cy="63"/>
                </a:xfrm>
                <a:custGeom>
                  <a:avLst/>
                  <a:gdLst>
                    <a:gd name="T0" fmla="*/ 0 w 53"/>
                    <a:gd name="T1" fmla="*/ 38 h 63"/>
                    <a:gd name="T2" fmla="*/ 0 w 53"/>
                    <a:gd name="T3" fmla="*/ 28 h 63"/>
                    <a:gd name="T4" fmla="*/ 1 w 53"/>
                    <a:gd name="T5" fmla="*/ 22 h 63"/>
                    <a:gd name="T6" fmla="*/ 4 w 53"/>
                    <a:gd name="T7" fmla="*/ 17 h 63"/>
                    <a:gd name="T8" fmla="*/ 10 w 53"/>
                    <a:gd name="T9" fmla="*/ 13 h 63"/>
                    <a:gd name="T10" fmla="*/ 14 w 53"/>
                    <a:gd name="T11" fmla="*/ 11 h 63"/>
                    <a:gd name="T12" fmla="*/ 17 w 53"/>
                    <a:gd name="T13" fmla="*/ 8 h 63"/>
                    <a:gd name="T14" fmla="*/ 18 w 53"/>
                    <a:gd name="T15" fmla="*/ 4 h 63"/>
                    <a:gd name="T16" fmla="*/ 19 w 53"/>
                    <a:gd name="T17" fmla="*/ 2 h 63"/>
                    <a:gd name="T18" fmla="*/ 21 w 53"/>
                    <a:gd name="T19" fmla="*/ 6 h 63"/>
                    <a:gd name="T20" fmla="*/ 21 w 53"/>
                    <a:gd name="T21" fmla="*/ 10 h 63"/>
                    <a:gd name="T22" fmla="*/ 25 w 53"/>
                    <a:gd name="T23" fmla="*/ 8 h 63"/>
                    <a:gd name="T24" fmla="*/ 26 w 53"/>
                    <a:gd name="T25" fmla="*/ 3 h 63"/>
                    <a:gd name="T26" fmla="*/ 26 w 53"/>
                    <a:gd name="T27" fmla="*/ 0 h 63"/>
                    <a:gd name="T28" fmla="*/ 29 w 53"/>
                    <a:gd name="T29" fmla="*/ 3 h 63"/>
                    <a:gd name="T30" fmla="*/ 30 w 53"/>
                    <a:gd name="T31" fmla="*/ 10 h 63"/>
                    <a:gd name="T32" fmla="*/ 29 w 53"/>
                    <a:gd name="T33" fmla="*/ 15 h 63"/>
                    <a:gd name="T34" fmla="*/ 33 w 53"/>
                    <a:gd name="T35" fmla="*/ 11 h 63"/>
                    <a:gd name="T36" fmla="*/ 38 w 53"/>
                    <a:gd name="T37" fmla="*/ 10 h 63"/>
                    <a:gd name="T38" fmla="*/ 43 w 53"/>
                    <a:gd name="T39" fmla="*/ 11 h 63"/>
                    <a:gd name="T40" fmla="*/ 44 w 53"/>
                    <a:gd name="T41" fmla="*/ 14 h 63"/>
                    <a:gd name="T42" fmla="*/ 40 w 53"/>
                    <a:gd name="T43" fmla="*/ 15 h 63"/>
                    <a:gd name="T44" fmla="*/ 38 w 53"/>
                    <a:gd name="T45" fmla="*/ 20 h 63"/>
                    <a:gd name="T46" fmla="*/ 40 w 53"/>
                    <a:gd name="T47" fmla="*/ 24 h 63"/>
                    <a:gd name="T48" fmla="*/ 44 w 53"/>
                    <a:gd name="T49" fmla="*/ 26 h 63"/>
                    <a:gd name="T50" fmla="*/ 47 w 53"/>
                    <a:gd name="T51" fmla="*/ 26 h 63"/>
                    <a:gd name="T52" fmla="*/ 48 w 53"/>
                    <a:gd name="T53" fmla="*/ 23 h 63"/>
                    <a:gd name="T54" fmla="*/ 50 w 53"/>
                    <a:gd name="T55" fmla="*/ 23 h 63"/>
                    <a:gd name="T56" fmla="*/ 52 w 53"/>
                    <a:gd name="T57" fmla="*/ 26 h 63"/>
                    <a:gd name="T58" fmla="*/ 52 w 53"/>
                    <a:gd name="T59" fmla="*/ 32 h 63"/>
                    <a:gd name="T60" fmla="*/ 50 w 53"/>
                    <a:gd name="T61" fmla="*/ 39 h 63"/>
                    <a:gd name="T62" fmla="*/ 47 w 53"/>
                    <a:gd name="T63" fmla="*/ 41 h 63"/>
                    <a:gd name="T64" fmla="*/ 43 w 53"/>
                    <a:gd name="T65" fmla="*/ 43 h 63"/>
                    <a:gd name="T66" fmla="*/ 40 w 53"/>
                    <a:gd name="T67" fmla="*/ 47 h 63"/>
                    <a:gd name="T68" fmla="*/ 38 w 53"/>
                    <a:gd name="T69" fmla="*/ 52 h 63"/>
                    <a:gd name="T70" fmla="*/ 36 w 53"/>
                    <a:gd name="T71" fmla="*/ 58 h 63"/>
                    <a:gd name="T72" fmla="*/ 33 w 53"/>
                    <a:gd name="T73" fmla="*/ 60 h 63"/>
                    <a:gd name="T74" fmla="*/ 28 w 53"/>
                    <a:gd name="T75" fmla="*/ 61 h 63"/>
                    <a:gd name="T76" fmla="*/ 20 w 53"/>
                    <a:gd name="T77" fmla="*/ 62 h 63"/>
                    <a:gd name="T78" fmla="*/ 10 w 53"/>
                    <a:gd name="T79" fmla="*/ 60 h 63"/>
                    <a:gd name="T80" fmla="*/ 4 w 53"/>
                    <a:gd name="T81" fmla="*/ 57 h 63"/>
                    <a:gd name="T82" fmla="*/ 2 w 53"/>
                    <a:gd name="T83" fmla="*/ 52 h 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"/>
                    <a:gd name="T127" fmla="*/ 0 h 63"/>
                    <a:gd name="T128" fmla="*/ 53 w 53"/>
                    <a:gd name="T129" fmla="*/ 63 h 6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" h="63">
                      <a:moveTo>
                        <a:pt x="1" y="46"/>
                      </a:move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7"/>
                      </a:lnTo>
                      <a:lnTo>
                        <a:pt x="6" y="16"/>
                      </a:lnTo>
                      <a:lnTo>
                        <a:pt x="8" y="14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1" y="5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9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6" y="5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5"/>
                      </a:lnTo>
                      <a:lnTo>
                        <a:pt x="31" y="14"/>
                      </a:lnTo>
                      <a:lnTo>
                        <a:pt x="32" y="12"/>
                      </a:lnTo>
                      <a:lnTo>
                        <a:pt x="33" y="11"/>
                      </a:lnTo>
                      <a:lnTo>
                        <a:pt x="35" y="10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5"/>
                      </a:lnTo>
                      <a:lnTo>
                        <a:pt x="39" y="16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39" y="23"/>
                      </a:lnTo>
                      <a:lnTo>
                        <a:pt x="40" y="24"/>
                      </a:lnTo>
                      <a:lnTo>
                        <a:pt x="42" y="25"/>
                      </a:lnTo>
                      <a:lnTo>
                        <a:pt x="43" y="26"/>
                      </a:lnTo>
                      <a:lnTo>
                        <a:pt x="44" y="26"/>
                      </a:lnTo>
                      <a:lnTo>
                        <a:pt x="45" y="27"/>
                      </a:lnTo>
                      <a:lnTo>
                        <a:pt x="47" y="26"/>
                      </a:lnTo>
                      <a:lnTo>
                        <a:pt x="48" y="25"/>
                      </a:lnTo>
                      <a:lnTo>
                        <a:pt x="48" y="23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5"/>
                      </a:lnTo>
                      <a:lnTo>
                        <a:pt x="52" y="26"/>
                      </a:lnTo>
                      <a:lnTo>
                        <a:pt x="52" y="28"/>
                      </a:lnTo>
                      <a:lnTo>
                        <a:pt x="52" y="30"/>
                      </a:lnTo>
                      <a:lnTo>
                        <a:pt x="52" y="32"/>
                      </a:lnTo>
                      <a:lnTo>
                        <a:pt x="52" y="34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9" y="40"/>
                      </a:lnTo>
                      <a:lnTo>
                        <a:pt x="47" y="41"/>
                      </a:lnTo>
                      <a:lnTo>
                        <a:pt x="46" y="42"/>
                      </a:lnTo>
                      <a:lnTo>
                        <a:pt x="44" y="43"/>
                      </a:lnTo>
                      <a:lnTo>
                        <a:pt x="43" y="43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0" y="47"/>
                      </a:lnTo>
                      <a:lnTo>
                        <a:pt x="39" y="48"/>
                      </a:lnTo>
                      <a:lnTo>
                        <a:pt x="39" y="50"/>
                      </a:lnTo>
                      <a:lnTo>
                        <a:pt x="38" y="52"/>
                      </a:lnTo>
                      <a:lnTo>
                        <a:pt x="38" y="54"/>
                      </a:lnTo>
                      <a:lnTo>
                        <a:pt x="37" y="56"/>
                      </a:lnTo>
                      <a:lnTo>
                        <a:pt x="36" y="58"/>
                      </a:lnTo>
                      <a:lnTo>
                        <a:pt x="35" y="59"/>
                      </a:lnTo>
                      <a:lnTo>
                        <a:pt x="34" y="59"/>
                      </a:lnTo>
                      <a:lnTo>
                        <a:pt x="33" y="60"/>
                      </a:lnTo>
                      <a:lnTo>
                        <a:pt x="31" y="60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5" y="62"/>
                      </a:lnTo>
                      <a:lnTo>
                        <a:pt x="23" y="62"/>
                      </a:lnTo>
                      <a:lnTo>
                        <a:pt x="20" y="62"/>
                      </a:lnTo>
                      <a:lnTo>
                        <a:pt x="17" y="62"/>
                      </a:lnTo>
                      <a:lnTo>
                        <a:pt x="13" y="61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8"/>
                      </a:lnTo>
                      <a:lnTo>
                        <a:pt x="4" y="57"/>
                      </a:lnTo>
                      <a:lnTo>
                        <a:pt x="3" y="55"/>
                      </a:lnTo>
                      <a:lnTo>
                        <a:pt x="2" y="54"/>
                      </a:lnTo>
                      <a:lnTo>
                        <a:pt x="2" y="52"/>
                      </a:lnTo>
                      <a:lnTo>
                        <a:pt x="1" y="48"/>
                      </a:lnTo>
                      <a:lnTo>
                        <a:pt x="1" y="46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3" name="Freeform 394"/>
                <p:cNvSpPr>
                  <a:spLocks/>
                </p:cNvSpPr>
                <p:nvPr/>
              </p:nvSpPr>
              <p:spPr bwMode="auto">
                <a:xfrm>
                  <a:off x="2252" y="2427"/>
                  <a:ext cx="35" cy="43"/>
                </a:xfrm>
                <a:custGeom>
                  <a:avLst/>
                  <a:gdLst>
                    <a:gd name="T0" fmla="*/ 0 w 35"/>
                    <a:gd name="T1" fmla="*/ 26 h 43"/>
                    <a:gd name="T2" fmla="*/ 0 w 35"/>
                    <a:gd name="T3" fmla="*/ 20 h 43"/>
                    <a:gd name="T4" fmla="*/ 1 w 35"/>
                    <a:gd name="T5" fmla="*/ 15 h 43"/>
                    <a:gd name="T6" fmla="*/ 3 w 35"/>
                    <a:gd name="T7" fmla="*/ 12 h 43"/>
                    <a:gd name="T8" fmla="*/ 6 w 35"/>
                    <a:gd name="T9" fmla="*/ 9 h 43"/>
                    <a:gd name="T10" fmla="*/ 9 w 35"/>
                    <a:gd name="T11" fmla="*/ 8 h 43"/>
                    <a:gd name="T12" fmla="*/ 11 w 35"/>
                    <a:gd name="T13" fmla="*/ 6 h 43"/>
                    <a:gd name="T14" fmla="*/ 12 w 35"/>
                    <a:gd name="T15" fmla="*/ 3 h 43"/>
                    <a:gd name="T16" fmla="*/ 12 w 35"/>
                    <a:gd name="T17" fmla="*/ 2 h 43"/>
                    <a:gd name="T18" fmla="*/ 14 w 35"/>
                    <a:gd name="T19" fmla="*/ 5 h 43"/>
                    <a:gd name="T20" fmla="*/ 14 w 35"/>
                    <a:gd name="T21" fmla="*/ 7 h 43"/>
                    <a:gd name="T22" fmla="*/ 16 w 35"/>
                    <a:gd name="T23" fmla="*/ 5 h 43"/>
                    <a:gd name="T24" fmla="*/ 17 w 35"/>
                    <a:gd name="T25" fmla="*/ 2 h 43"/>
                    <a:gd name="T26" fmla="*/ 17 w 35"/>
                    <a:gd name="T27" fmla="*/ 0 h 43"/>
                    <a:gd name="T28" fmla="*/ 19 w 35"/>
                    <a:gd name="T29" fmla="*/ 2 h 43"/>
                    <a:gd name="T30" fmla="*/ 20 w 35"/>
                    <a:gd name="T31" fmla="*/ 7 h 43"/>
                    <a:gd name="T32" fmla="*/ 19 w 35"/>
                    <a:gd name="T33" fmla="*/ 11 h 43"/>
                    <a:gd name="T34" fmla="*/ 22 w 35"/>
                    <a:gd name="T35" fmla="*/ 8 h 43"/>
                    <a:gd name="T36" fmla="*/ 25 w 35"/>
                    <a:gd name="T37" fmla="*/ 7 h 43"/>
                    <a:gd name="T38" fmla="*/ 28 w 35"/>
                    <a:gd name="T39" fmla="*/ 7 h 43"/>
                    <a:gd name="T40" fmla="*/ 28 w 35"/>
                    <a:gd name="T41" fmla="*/ 10 h 43"/>
                    <a:gd name="T42" fmla="*/ 26 w 35"/>
                    <a:gd name="T43" fmla="*/ 11 h 43"/>
                    <a:gd name="T44" fmla="*/ 25 w 35"/>
                    <a:gd name="T45" fmla="*/ 14 h 43"/>
                    <a:gd name="T46" fmla="*/ 26 w 35"/>
                    <a:gd name="T47" fmla="*/ 17 h 43"/>
                    <a:gd name="T48" fmla="*/ 29 w 35"/>
                    <a:gd name="T49" fmla="*/ 18 h 43"/>
                    <a:gd name="T50" fmla="*/ 31 w 35"/>
                    <a:gd name="T51" fmla="*/ 18 h 43"/>
                    <a:gd name="T52" fmla="*/ 31 w 35"/>
                    <a:gd name="T53" fmla="*/ 15 h 43"/>
                    <a:gd name="T54" fmla="*/ 32 w 35"/>
                    <a:gd name="T55" fmla="*/ 16 h 43"/>
                    <a:gd name="T56" fmla="*/ 34 w 35"/>
                    <a:gd name="T57" fmla="*/ 18 h 43"/>
                    <a:gd name="T58" fmla="*/ 34 w 35"/>
                    <a:gd name="T59" fmla="*/ 22 h 43"/>
                    <a:gd name="T60" fmla="*/ 33 w 35"/>
                    <a:gd name="T61" fmla="*/ 27 h 43"/>
                    <a:gd name="T62" fmla="*/ 31 w 35"/>
                    <a:gd name="T63" fmla="*/ 28 h 43"/>
                    <a:gd name="T64" fmla="*/ 28 w 35"/>
                    <a:gd name="T65" fmla="*/ 30 h 43"/>
                    <a:gd name="T66" fmla="*/ 26 w 35"/>
                    <a:gd name="T67" fmla="*/ 32 h 43"/>
                    <a:gd name="T68" fmla="*/ 25 w 35"/>
                    <a:gd name="T69" fmla="*/ 35 h 43"/>
                    <a:gd name="T70" fmla="*/ 24 w 35"/>
                    <a:gd name="T71" fmla="*/ 40 h 43"/>
                    <a:gd name="T72" fmla="*/ 22 w 35"/>
                    <a:gd name="T73" fmla="*/ 41 h 43"/>
                    <a:gd name="T74" fmla="*/ 18 w 35"/>
                    <a:gd name="T75" fmla="*/ 42 h 43"/>
                    <a:gd name="T76" fmla="*/ 13 w 35"/>
                    <a:gd name="T77" fmla="*/ 42 h 43"/>
                    <a:gd name="T78" fmla="*/ 7 w 35"/>
                    <a:gd name="T79" fmla="*/ 41 h 43"/>
                    <a:gd name="T80" fmla="*/ 3 w 35"/>
                    <a:gd name="T81" fmla="*/ 39 h 43"/>
                    <a:gd name="T82" fmla="*/ 1 w 35"/>
                    <a:gd name="T83" fmla="*/ 3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"/>
                    <a:gd name="T127" fmla="*/ 0 h 43"/>
                    <a:gd name="T128" fmla="*/ 35 w 35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" h="43">
                      <a:moveTo>
                        <a:pt x="1" y="32"/>
                      </a:move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19" y="10"/>
                      </a:lnTo>
                      <a:lnTo>
                        <a:pt x="19" y="11"/>
                      </a:lnTo>
                      <a:lnTo>
                        <a:pt x="20" y="10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8" y="7"/>
                      </a:lnTo>
                      <a:lnTo>
                        <a:pt x="29" y="8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5"/>
                      </a:lnTo>
                      <a:lnTo>
                        <a:pt x="25" y="16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8" y="18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1" y="18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2" y="16"/>
                      </a:lnTo>
                      <a:lnTo>
                        <a:pt x="33" y="17"/>
                      </a:lnTo>
                      <a:lnTo>
                        <a:pt x="34" y="18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8" y="30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6" y="32"/>
                      </a:lnTo>
                      <a:lnTo>
                        <a:pt x="26" y="33"/>
                      </a:lnTo>
                      <a:lnTo>
                        <a:pt x="25" y="34"/>
                      </a:lnTo>
                      <a:lnTo>
                        <a:pt x="25" y="35"/>
                      </a:lnTo>
                      <a:lnTo>
                        <a:pt x="25" y="37"/>
                      </a:lnTo>
                      <a:lnTo>
                        <a:pt x="24" y="39"/>
                      </a:lnTo>
                      <a:lnTo>
                        <a:pt x="24" y="40"/>
                      </a:lnTo>
                      <a:lnTo>
                        <a:pt x="23" y="40"/>
                      </a:lnTo>
                      <a:lnTo>
                        <a:pt x="22" y="41"/>
                      </a:lnTo>
                      <a:lnTo>
                        <a:pt x="20" y="42"/>
                      </a:lnTo>
                      <a:lnTo>
                        <a:pt x="19" y="42"/>
                      </a:lnTo>
                      <a:lnTo>
                        <a:pt x="18" y="42"/>
                      </a:lnTo>
                      <a:lnTo>
                        <a:pt x="16" y="42"/>
                      </a:lnTo>
                      <a:lnTo>
                        <a:pt x="15" y="42"/>
                      </a:lnTo>
                      <a:lnTo>
                        <a:pt x="13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7" y="41"/>
                      </a:lnTo>
                      <a:lnTo>
                        <a:pt x="5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1" y="37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1" y="32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98" name="Freeform 395"/>
              <p:cNvSpPr>
                <a:spLocks/>
              </p:cNvSpPr>
              <p:nvPr/>
            </p:nvSpPr>
            <p:spPr bwMode="auto">
              <a:xfrm>
                <a:off x="2034" y="2350"/>
                <a:ext cx="17" cy="36"/>
              </a:xfrm>
              <a:custGeom>
                <a:avLst/>
                <a:gdLst>
                  <a:gd name="T0" fmla="*/ 2 w 17"/>
                  <a:gd name="T1" fmla="*/ 32 h 36"/>
                  <a:gd name="T2" fmla="*/ 0 w 17"/>
                  <a:gd name="T3" fmla="*/ 28 h 36"/>
                  <a:gd name="T4" fmla="*/ 0 w 17"/>
                  <a:gd name="T5" fmla="*/ 25 h 36"/>
                  <a:gd name="T6" fmla="*/ 0 w 17"/>
                  <a:gd name="T7" fmla="*/ 21 h 36"/>
                  <a:gd name="T8" fmla="*/ 0 w 17"/>
                  <a:gd name="T9" fmla="*/ 17 h 36"/>
                  <a:gd name="T10" fmla="*/ 1 w 17"/>
                  <a:gd name="T11" fmla="*/ 15 h 36"/>
                  <a:gd name="T12" fmla="*/ 1 w 17"/>
                  <a:gd name="T13" fmla="*/ 11 h 36"/>
                  <a:gd name="T14" fmla="*/ 1 w 17"/>
                  <a:gd name="T15" fmla="*/ 9 h 36"/>
                  <a:gd name="T16" fmla="*/ 0 w 17"/>
                  <a:gd name="T17" fmla="*/ 7 h 36"/>
                  <a:gd name="T18" fmla="*/ 0 w 17"/>
                  <a:gd name="T19" fmla="*/ 6 h 36"/>
                  <a:gd name="T20" fmla="*/ 1 w 17"/>
                  <a:gd name="T21" fmla="*/ 8 h 36"/>
                  <a:gd name="T22" fmla="*/ 2 w 17"/>
                  <a:gd name="T23" fmla="*/ 8 h 36"/>
                  <a:gd name="T24" fmla="*/ 2 w 17"/>
                  <a:gd name="T25" fmla="*/ 5 h 36"/>
                  <a:gd name="T26" fmla="*/ 1 w 17"/>
                  <a:gd name="T27" fmla="*/ 1 h 36"/>
                  <a:gd name="T28" fmla="*/ 1 w 17"/>
                  <a:gd name="T29" fmla="*/ 0 h 36"/>
                  <a:gd name="T30" fmla="*/ 3 w 17"/>
                  <a:gd name="T31" fmla="*/ 0 h 36"/>
                  <a:gd name="T32" fmla="*/ 5 w 17"/>
                  <a:gd name="T33" fmla="*/ 2 h 36"/>
                  <a:gd name="T34" fmla="*/ 6 w 17"/>
                  <a:gd name="T35" fmla="*/ 6 h 36"/>
                  <a:gd name="T36" fmla="*/ 6 w 17"/>
                  <a:gd name="T37" fmla="*/ 7 h 36"/>
                  <a:gd name="T38" fmla="*/ 9 w 17"/>
                  <a:gd name="T39" fmla="*/ 5 h 36"/>
                  <a:gd name="T40" fmla="*/ 11 w 17"/>
                  <a:gd name="T41" fmla="*/ 3 h 36"/>
                  <a:gd name="T42" fmla="*/ 12 w 17"/>
                  <a:gd name="T43" fmla="*/ 4 h 36"/>
                  <a:gd name="T44" fmla="*/ 13 w 17"/>
                  <a:gd name="T45" fmla="*/ 6 h 36"/>
                  <a:gd name="T46" fmla="*/ 12 w 17"/>
                  <a:gd name="T47" fmla="*/ 6 h 36"/>
                  <a:gd name="T48" fmla="*/ 11 w 17"/>
                  <a:gd name="T49" fmla="*/ 6 h 36"/>
                  <a:gd name="T50" fmla="*/ 11 w 17"/>
                  <a:gd name="T51" fmla="*/ 8 h 36"/>
                  <a:gd name="T52" fmla="*/ 11 w 17"/>
                  <a:gd name="T53" fmla="*/ 10 h 36"/>
                  <a:gd name="T54" fmla="*/ 12 w 17"/>
                  <a:gd name="T55" fmla="*/ 11 h 36"/>
                  <a:gd name="T56" fmla="*/ 13 w 17"/>
                  <a:gd name="T57" fmla="*/ 11 h 36"/>
                  <a:gd name="T58" fmla="*/ 13 w 17"/>
                  <a:gd name="T59" fmla="*/ 8 h 36"/>
                  <a:gd name="T60" fmla="*/ 14 w 17"/>
                  <a:gd name="T61" fmla="*/ 10 h 36"/>
                  <a:gd name="T62" fmla="*/ 16 w 17"/>
                  <a:gd name="T63" fmla="*/ 12 h 36"/>
                  <a:gd name="T64" fmla="*/ 16 w 17"/>
                  <a:gd name="T65" fmla="*/ 15 h 36"/>
                  <a:gd name="T66" fmla="*/ 14 w 17"/>
                  <a:gd name="T67" fmla="*/ 17 h 36"/>
                  <a:gd name="T68" fmla="*/ 13 w 17"/>
                  <a:gd name="T69" fmla="*/ 19 h 36"/>
                  <a:gd name="T70" fmla="*/ 13 w 17"/>
                  <a:gd name="T71" fmla="*/ 20 h 36"/>
                  <a:gd name="T72" fmla="*/ 13 w 17"/>
                  <a:gd name="T73" fmla="*/ 22 h 36"/>
                  <a:gd name="T74" fmla="*/ 14 w 17"/>
                  <a:gd name="T75" fmla="*/ 24 h 36"/>
                  <a:gd name="T76" fmla="*/ 16 w 17"/>
                  <a:gd name="T77" fmla="*/ 23 h 36"/>
                  <a:gd name="T78" fmla="*/ 16 w 17"/>
                  <a:gd name="T79" fmla="*/ 26 h 36"/>
                  <a:gd name="T80" fmla="*/ 16 w 17"/>
                  <a:gd name="T81" fmla="*/ 29 h 36"/>
                  <a:gd name="T82" fmla="*/ 14 w 17"/>
                  <a:gd name="T83" fmla="*/ 31 h 36"/>
                  <a:gd name="T84" fmla="*/ 13 w 17"/>
                  <a:gd name="T85" fmla="*/ 33 h 36"/>
                  <a:gd name="T86" fmla="*/ 11 w 17"/>
                  <a:gd name="T87" fmla="*/ 34 h 36"/>
                  <a:gd name="T88" fmla="*/ 9 w 17"/>
                  <a:gd name="T89" fmla="*/ 35 h 36"/>
                  <a:gd name="T90" fmla="*/ 6 w 17"/>
                  <a:gd name="T91" fmla="*/ 33 h 36"/>
                  <a:gd name="T92" fmla="*/ 3 w 17"/>
                  <a:gd name="T93" fmla="*/ 33 h 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"/>
                  <a:gd name="T142" fmla="*/ 0 h 36"/>
                  <a:gd name="T143" fmla="*/ 17 w 17"/>
                  <a:gd name="T144" fmla="*/ 36 h 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" h="36">
                    <a:moveTo>
                      <a:pt x="3" y="33"/>
                    </a:moveTo>
                    <a:lnTo>
                      <a:pt x="2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Freeform 396"/>
              <p:cNvSpPr>
                <a:spLocks/>
              </p:cNvSpPr>
              <p:nvPr/>
            </p:nvSpPr>
            <p:spPr bwMode="auto">
              <a:xfrm>
                <a:off x="2107" y="2370"/>
                <a:ext cx="45" cy="58"/>
              </a:xfrm>
              <a:custGeom>
                <a:avLst/>
                <a:gdLst>
                  <a:gd name="T0" fmla="*/ 0 w 45"/>
                  <a:gd name="T1" fmla="*/ 41 h 58"/>
                  <a:gd name="T2" fmla="*/ 0 w 45"/>
                  <a:gd name="T3" fmla="*/ 34 h 58"/>
                  <a:gd name="T4" fmla="*/ 2 w 45"/>
                  <a:gd name="T5" fmla="*/ 30 h 58"/>
                  <a:gd name="T6" fmla="*/ 4 w 45"/>
                  <a:gd name="T7" fmla="*/ 27 h 58"/>
                  <a:gd name="T8" fmla="*/ 4 w 45"/>
                  <a:gd name="T9" fmla="*/ 22 h 58"/>
                  <a:gd name="T10" fmla="*/ 4 w 45"/>
                  <a:gd name="T11" fmla="*/ 18 h 58"/>
                  <a:gd name="T12" fmla="*/ 6 w 45"/>
                  <a:gd name="T13" fmla="*/ 18 h 58"/>
                  <a:gd name="T14" fmla="*/ 9 w 45"/>
                  <a:gd name="T15" fmla="*/ 23 h 58"/>
                  <a:gd name="T16" fmla="*/ 9 w 45"/>
                  <a:gd name="T17" fmla="*/ 9 h 58"/>
                  <a:gd name="T18" fmla="*/ 9 w 45"/>
                  <a:gd name="T19" fmla="*/ 4 h 58"/>
                  <a:gd name="T20" fmla="*/ 12 w 45"/>
                  <a:gd name="T21" fmla="*/ 7 h 58"/>
                  <a:gd name="T22" fmla="*/ 13 w 45"/>
                  <a:gd name="T23" fmla="*/ 7 h 58"/>
                  <a:gd name="T24" fmla="*/ 14 w 45"/>
                  <a:gd name="T25" fmla="*/ 4 h 58"/>
                  <a:gd name="T26" fmla="*/ 18 w 45"/>
                  <a:gd name="T27" fmla="*/ 0 h 58"/>
                  <a:gd name="T28" fmla="*/ 19 w 45"/>
                  <a:gd name="T29" fmla="*/ 5 h 58"/>
                  <a:gd name="T30" fmla="*/ 19 w 45"/>
                  <a:gd name="T31" fmla="*/ 7 h 58"/>
                  <a:gd name="T32" fmla="*/ 21 w 45"/>
                  <a:gd name="T33" fmla="*/ 11 h 58"/>
                  <a:gd name="T34" fmla="*/ 24 w 45"/>
                  <a:gd name="T35" fmla="*/ 12 h 58"/>
                  <a:gd name="T36" fmla="*/ 27 w 45"/>
                  <a:gd name="T37" fmla="*/ 11 h 58"/>
                  <a:gd name="T38" fmla="*/ 29 w 45"/>
                  <a:gd name="T39" fmla="*/ 8 h 58"/>
                  <a:gd name="T40" fmla="*/ 31 w 45"/>
                  <a:gd name="T41" fmla="*/ 6 h 58"/>
                  <a:gd name="T42" fmla="*/ 32 w 45"/>
                  <a:gd name="T43" fmla="*/ 3 h 58"/>
                  <a:gd name="T44" fmla="*/ 32 w 45"/>
                  <a:gd name="T45" fmla="*/ 8 h 58"/>
                  <a:gd name="T46" fmla="*/ 31 w 45"/>
                  <a:gd name="T47" fmla="*/ 14 h 58"/>
                  <a:gd name="T48" fmla="*/ 28 w 45"/>
                  <a:gd name="T49" fmla="*/ 18 h 58"/>
                  <a:gd name="T50" fmla="*/ 24 w 45"/>
                  <a:gd name="T51" fmla="*/ 20 h 58"/>
                  <a:gd name="T52" fmla="*/ 25 w 45"/>
                  <a:gd name="T53" fmla="*/ 21 h 58"/>
                  <a:gd name="T54" fmla="*/ 30 w 45"/>
                  <a:gd name="T55" fmla="*/ 20 h 58"/>
                  <a:gd name="T56" fmla="*/ 34 w 45"/>
                  <a:gd name="T57" fmla="*/ 20 h 58"/>
                  <a:gd name="T58" fmla="*/ 36 w 45"/>
                  <a:gd name="T59" fmla="*/ 22 h 58"/>
                  <a:gd name="T60" fmla="*/ 33 w 45"/>
                  <a:gd name="T61" fmla="*/ 26 h 58"/>
                  <a:gd name="T62" fmla="*/ 31 w 45"/>
                  <a:gd name="T63" fmla="*/ 28 h 58"/>
                  <a:gd name="T64" fmla="*/ 30 w 45"/>
                  <a:gd name="T65" fmla="*/ 30 h 58"/>
                  <a:gd name="T66" fmla="*/ 31 w 45"/>
                  <a:gd name="T67" fmla="*/ 31 h 58"/>
                  <a:gd name="T68" fmla="*/ 34 w 45"/>
                  <a:gd name="T69" fmla="*/ 33 h 58"/>
                  <a:gd name="T70" fmla="*/ 36 w 45"/>
                  <a:gd name="T71" fmla="*/ 31 h 58"/>
                  <a:gd name="T72" fmla="*/ 37 w 45"/>
                  <a:gd name="T73" fmla="*/ 27 h 58"/>
                  <a:gd name="T74" fmla="*/ 39 w 45"/>
                  <a:gd name="T75" fmla="*/ 28 h 58"/>
                  <a:gd name="T76" fmla="*/ 39 w 45"/>
                  <a:gd name="T77" fmla="*/ 33 h 58"/>
                  <a:gd name="T78" fmla="*/ 37 w 45"/>
                  <a:gd name="T79" fmla="*/ 39 h 58"/>
                  <a:gd name="T80" fmla="*/ 39 w 45"/>
                  <a:gd name="T81" fmla="*/ 42 h 58"/>
                  <a:gd name="T82" fmla="*/ 41 w 45"/>
                  <a:gd name="T83" fmla="*/ 41 h 58"/>
                  <a:gd name="T84" fmla="*/ 44 w 45"/>
                  <a:gd name="T85" fmla="*/ 37 h 58"/>
                  <a:gd name="T86" fmla="*/ 44 w 45"/>
                  <a:gd name="T87" fmla="*/ 42 h 58"/>
                  <a:gd name="T88" fmla="*/ 42 w 45"/>
                  <a:gd name="T89" fmla="*/ 46 h 58"/>
                  <a:gd name="T90" fmla="*/ 38 w 45"/>
                  <a:gd name="T91" fmla="*/ 50 h 58"/>
                  <a:gd name="T92" fmla="*/ 36 w 45"/>
                  <a:gd name="T93" fmla="*/ 53 h 58"/>
                  <a:gd name="T94" fmla="*/ 33 w 45"/>
                  <a:gd name="T95" fmla="*/ 57 h 58"/>
                  <a:gd name="T96" fmla="*/ 30 w 45"/>
                  <a:gd name="T97" fmla="*/ 57 h 58"/>
                  <a:gd name="T98" fmla="*/ 26 w 45"/>
                  <a:gd name="T99" fmla="*/ 55 h 58"/>
                  <a:gd name="T100" fmla="*/ 23 w 45"/>
                  <a:gd name="T101" fmla="*/ 52 h 58"/>
                  <a:gd name="T102" fmla="*/ 21 w 45"/>
                  <a:gd name="T103" fmla="*/ 51 h 58"/>
                  <a:gd name="T104" fmla="*/ 16 w 45"/>
                  <a:gd name="T105" fmla="*/ 49 h 58"/>
                  <a:gd name="T106" fmla="*/ 14 w 45"/>
                  <a:gd name="T107" fmla="*/ 46 h 58"/>
                  <a:gd name="T108" fmla="*/ 8 w 45"/>
                  <a:gd name="T109" fmla="*/ 47 h 58"/>
                  <a:gd name="T110" fmla="*/ 3 w 45"/>
                  <a:gd name="T111" fmla="*/ 45 h 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"/>
                  <a:gd name="T169" fmla="*/ 0 h 58"/>
                  <a:gd name="T170" fmla="*/ 45 w 45"/>
                  <a:gd name="T171" fmla="*/ 58 h 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" h="58">
                    <a:moveTo>
                      <a:pt x="1" y="43"/>
                    </a:moveTo>
                    <a:lnTo>
                      <a:pt x="0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5" y="15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9" y="16"/>
                    </a:lnTo>
                    <a:lnTo>
                      <a:pt x="9" y="9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4" y="20"/>
                    </a:lnTo>
                    <a:lnTo>
                      <a:pt x="23" y="22"/>
                    </a:lnTo>
                    <a:lnTo>
                      <a:pt x="25" y="21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6" y="22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2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6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9" y="33"/>
                    </a:lnTo>
                    <a:lnTo>
                      <a:pt x="38" y="35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3" y="45"/>
                    </a:lnTo>
                    <a:lnTo>
                      <a:pt x="42" y="46"/>
                    </a:lnTo>
                    <a:lnTo>
                      <a:pt x="40" y="48"/>
                    </a:lnTo>
                    <a:lnTo>
                      <a:pt x="38" y="50"/>
                    </a:lnTo>
                    <a:lnTo>
                      <a:pt x="36" y="51"/>
                    </a:lnTo>
                    <a:lnTo>
                      <a:pt x="36" y="53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26" y="55"/>
                    </a:lnTo>
                    <a:lnTo>
                      <a:pt x="24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15" y="48"/>
                    </a:lnTo>
                    <a:lnTo>
                      <a:pt x="14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3" y="45"/>
                    </a:lnTo>
                    <a:lnTo>
                      <a:pt x="1" y="4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5" name="Group 397"/>
            <p:cNvGrpSpPr>
              <a:grpSpLocks/>
            </p:cNvGrpSpPr>
            <p:nvPr/>
          </p:nvGrpSpPr>
          <p:grpSpPr bwMode="auto">
            <a:xfrm>
              <a:off x="2880" y="3168"/>
              <a:ext cx="307" cy="268"/>
              <a:chOff x="1946" y="2155"/>
              <a:chExt cx="411" cy="341"/>
            </a:xfrm>
          </p:grpSpPr>
          <p:sp>
            <p:nvSpPr>
              <p:cNvPr id="23576" name="Freeform 398"/>
              <p:cNvSpPr>
                <a:spLocks/>
              </p:cNvSpPr>
              <p:nvPr/>
            </p:nvSpPr>
            <p:spPr bwMode="auto">
              <a:xfrm>
                <a:off x="1946" y="2250"/>
                <a:ext cx="89" cy="125"/>
              </a:xfrm>
              <a:custGeom>
                <a:avLst/>
                <a:gdLst>
                  <a:gd name="T0" fmla="*/ 87 w 89"/>
                  <a:gd name="T1" fmla="*/ 77 h 125"/>
                  <a:gd name="T2" fmla="*/ 88 w 89"/>
                  <a:gd name="T3" fmla="*/ 58 h 125"/>
                  <a:gd name="T4" fmla="*/ 85 w 89"/>
                  <a:gd name="T5" fmla="*/ 45 h 125"/>
                  <a:gd name="T6" fmla="*/ 80 w 89"/>
                  <a:gd name="T7" fmla="*/ 35 h 125"/>
                  <a:gd name="T8" fmla="*/ 71 w 89"/>
                  <a:gd name="T9" fmla="*/ 27 h 125"/>
                  <a:gd name="T10" fmla="*/ 63 w 89"/>
                  <a:gd name="T11" fmla="*/ 22 h 125"/>
                  <a:gd name="T12" fmla="*/ 59 w 89"/>
                  <a:gd name="T13" fmla="*/ 17 h 125"/>
                  <a:gd name="T14" fmla="*/ 58 w 89"/>
                  <a:gd name="T15" fmla="*/ 9 h 125"/>
                  <a:gd name="T16" fmla="*/ 56 w 89"/>
                  <a:gd name="T17" fmla="*/ 5 h 125"/>
                  <a:gd name="T18" fmla="*/ 52 w 89"/>
                  <a:gd name="T19" fmla="*/ 13 h 125"/>
                  <a:gd name="T20" fmla="*/ 51 w 89"/>
                  <a:gd name="T21" fmla="*/ 20 h 125"/>
                  <a:gd name="T22" fmla="*/ 46 w 89"/>
                  <a:gd name="T23" fmla="*/ 16 h 125"/>
                  <a:gd name="T24" fmla="*/ 44 w 89"/>
                  <a:gd name="T25" fmla="*/ 7 h 125"/>
                  <a:gd name="T26" fmla="*/ 43 w 89"/>
                  <a:gd name="T27" fmla="*/ 0 h 125"/>
                  <a:gd name="T28" fmla="*/ 39 w 89"/>
                  <a:gd name="T29" fmla="*/ 8 h 125"/>
                  <a:gd name="T30" fmla="*/ 37 w 89"/>
                  <a:gd name="T31" fmla="*/ 21 h 125"/>
                  <a:gd name="T32" fmla="*/ 38 w 89"/>
                  <a:gd name="T33" fmla="*/ 31 h 125"/>
                  <a:gd name="T34" fmla="*/ 32 w 89"/>
                  <a:gd name="T35" fmla="*/ 23 h 125"/>
                  <a:gd name="T36" fmla="*/ 24 w 89"/>
                  <a:gd name="T37" fmla="*/ 20 h 125"/>
                  <a:gd name="T38" fmla="*/ 16 w 89"/>
                  <a:gd name="T39" fmla="*/ 22 h 125"/>
                  <a:gd name="T40" fmla="*/ 14 w 89"/>
                  <a:gd name="T41" fmla="*/ 28 h 125"/>
                  <a:gd name="T42" fmla="*/ 21 w 89"/>
                  <a:gd name="T43" fmla="*/ 31 h 125"/>
                  <a:gd name="T44" fmla="*/ 24 w 89"/>
                  <a:gd name="T45" fmla="*/ 40 h 125"/>
                  <a:gd name="T46" fmla="*/ 20 w 89"/>
                  <a:gd name="T47" fmla="*/ 49 h 125"/>
                  <a:gd name="T48" fmla="*/ 13 w 89"/>
                  <a:gd name="T49" fmla="*/ 53 h 125"/>
                  <a:gd name="T50" fmla="*/ 8 w 89"/>
                  <a:gd name="T51" fmla="*/ 52 h 125"/>
                  <a:gd name="T52" fmla="*/ 7 w 89"/>
                  <a:gd name="T53" fmla="*/ 46 h 125"/>
                  <a:gd name="T54" fmla="*/ 5 w 89"/>
                  <a:gd name="T55" fmla="*/ 46 h 125"/>
                  <a:gd name="T56" fmla="*/ 1 w 89"/>
                  <a:gd name="T57" fmla="*/ 53 h 125"/>
                  <a:gd name="T58" fmla="*/ 0 w 89"/>
                  <a:gd name="T59" fmla="*/ 65 h 125"/>
                  <a:gd name="T60" fmla="*/ 3 w 89"/>
                  <a:gd name="T61" fmla="*/ 78 h 125"/>
                  <a:gd name="T62" fmla="*/ 8 w 89"/>
                  <a:gd name="T63" fmla="*/ 82 h 125"/>
                  <a:gd name="T64" fmla="*/ 16 w 89"/>
                  <a:gd name="T65" fmla="*/ 87 h 125"/>
                  <a:gd name="T66" fmla="*/ 20 w 89"/>
                  <a:gd name="T67" fmla="*/ 94 h 125"/>
                  <a:gd name="T68" fmla="*/ 23 w 89"/>
                  <a:gd name="T69" fmla="*/ 104 h 125"/>
                  <a:gd name="T70" fmla="*/ 27 w 89"/>
                  <a:gd name="T71" fmla="*/ 116 h 125"/>
                  <a:gd name="T72" fmla="*/ 32 w 89"/>
                  <a:gd name="T73" fmla="*/ 121 h 125"/>
                  <a:gd name="T74" fmla="*/ 41 w 89"/>
                  <a:gd name="T75" fmla="*/ 123 h 125"/>
                  <a:gd name="T76" fmla="*/ 54 w 89"/>
                  <a:gd name="T77" fmla="*/ 124 h 125"/>
                  <a:gd name="T78" fmla="*/ 70 w 89"/>
                  <a:gd name="T79" fmla="*/ 121 h 125"/>
                  <a:gd name="T80" fmla="*/ 80 w 89"/>
                  <a:gd name="T81" fmla="*/ 114 h 125"/>
                  <a:gd name="T82" fmla="*/ 84 w 89"/>
                  <a:gd name="T83" fmla="*/ 104 h 1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9"/>
                  <a:gd name="T127" fmla="*/ 0 h 125"/>
                  <a:gd name="T128" fmla="*/ 89 w 89"/>
                  <a:gd name="T129" fmla="*/ 125 h 1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9" h="125">
                    <a:moveTo>
                      <a:pt x="86" y="93"/>
                    </a:moveTo>
                    <a:lnTo>
                      <a:pt x="87" y="84"/>
                    </a:lnTo>
                    <a:lnTo>
                      <a:pt x="87" y="77"/>
                    </a:lnTo>
                    <a:lnTo>
                      <a:pt x="88" y="70"/>
                    </a:lnTo>
                    <a:lnTo>
                      <a:pt x="88" y="63"/>
                    </a:lnTo>
                    <a:lnTo>
                      <a:pt x="88" y="58"/>
                    </a:lnTo>
                    <a:lnTo>
                      <a:pt x="87" y="53"/>
                    </a:lnTo>
                    <a:lnTo>
                      <a:pt x="86" y="48"/>
                    </a:lnTo>
                    <a:lnTo>
                      <a:pt x="85" y="45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80" y="35"/>
                    </a:lnTo>
                    <a:lnTo>
                      <a:pt x="77" y="32"/>
                    </a:lnTo>
                    <a:lnTo>
                      <a:pt x="74" y="29"/>
                    </a:lnTo>
                    <a:lnTo>
                      <a:pt x="71" y="27"/>
                    </a:lnTo>
                    <a:lnTo>
                      <a:pt x="68" y="26"/>
                    </a:lnTo>
                    <a:lnTo>
                      <a:pt x="65" y="24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8" y="15"/>
                    </a:lnTo>
                    <a:lnTo>
                      <a:pt x="58" y="12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5"/>
                    </a:lnTo>
                    <a:lnTo>
                      <a:pt x="54" y="7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3" y="16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49" y="19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44" y="7"/>
                    </a:lnTo>
                    <a:lnTo>
                      <a:pt x="45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7" y="11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1" y="20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23" y="34"/>
                    </a:lnTo>
                    <a:lnTo>
                      <a:pt x="24" y="37"/>
                    </a:lnTo>
                    <a:lnTo>
                      <a:pt x="24" y="40"/>
                    </a:lnTo>
                    <a:lnTo>
                      <a:pt x="24" y="44"/>
                    </a:lnTo>
                    <a:lnTo>
                      <a:pt x="23" y="46"/>
                    </a:lnTo>
                    <a:lnTo>
                      <a:pt x="20" y="49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8" y="52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78"/>
                    </a:lnTo>
                    <a:lnTo>
                      <a:pt x="5" y="80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4" y="86"/>
                    </a:lnTo>
                    <a:lnTo>
                      <a:pt x="16" y="87"/>
                    </a:lnTo>
                    <a:lnTo>
                      <a:pt x="18" y="89"/>
                    </a:lnTo>
                    <a:lnTo>
                      <a:pt x="19" y="91"/>
                    </a:lnTo>
                    <a:lnTo>
                      <a:pt x="20" y="94"/>
                    </a:lnTo>
                    <a:lnTo>
                      <a:pt x="22" y="98"/>
                    </a:lnTo>
                    <a:lnTo>
                      <a:pt x="23" y="100"/>
                    </a:lnTo>
                    <a:lnTo>
                      <a:pt x="23" y="104"/>
                    </a:lnTo>
                    <a:lnTo>
                      <a:pt x="24" y="109"/>
                    </a:lnTo>
                    <a:lnTo>
                      <a:pt x="25" y="113"/>
                    </a:lnTo>
                    <a:lnTo>
                      <a:pt x="27" y="116"/>
                    </a:lnTo>
                    <a:lnTo>
                      <a:pt x="28" y="118"/>
                    </a:lnTo>
                    <a:lnTo>
                      <a:pt x="30" y="119"/>
                    </a:lnTo>
                    <a:lnTo>
                      <a:pt x="32" y="121"/>
                    </a:lnTo>
                    <a:lnTo>
                      <a:pt x="35" y="122"/>
                    </a:lnTo>
                    <a:lnTo>
                      <a:pt x="38" y="123"/>
                    </a:lnTo>
                    <a:lnTo>
                      <a:pt x="41" y="123"/>
                    </a:lnTo>
                    <a:lnTo>
                      <a:pt x="46" y="124"/>
                    </a:lnTo>
                    <a:lnTo>
                      <a:pt x="49" y="124"/>
                    </a:lnTo>
                    <a:lnTo>
                      <a:pt x="54" y="124"/>
                    </a:lnTo>
                    <a:lnTo>
                      <a:pt x="60" y="124"/>
                    </a:lnTo>
                    <a:lnTo>
                      <a:pt x="65" y="123"/>
                    </a:lnTo>
                    <a:lnTo>
                      <a:pt x="70" y="121"/>
                    </a:lnTo>
                    <a:lnTo>
                      <a:pt x="74" y="118"/>
                    </a:lnTo>
                    <a:lnTo>
                      <a:pt x="78" y="116"/>
                    </a:lnTo>
                    <a:lnTo>
                      <a:pt x="80" y="114"/>
                    </a:lnTo>
                    <a:lnTo>
                      <a:pt x="82" y="111"/>
                    </a:lnTo>
                    <a:lnTo>
                      <a:pt x="83" y="108"/>
                    </a:lnTo>
                    <a:lnTo>
                      <a:pt x="84" y="104"/>
                    </a:lnTo>
                    <a:lnTo>
                      <a:pt x="85" y="98"/>
                    </a:lnTo>
                    <a:lnTo>
                      <a:pt x="86" y="9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Freeform 399"/>
              <p:cNvSpPr>
                <a:spLocks/>
              </p:cNvSpPr>
              <p:nvPr/>
            </p:nvSpPr>
            <p:spPr bwMode="auto">
              <a:xfrm>
                <a:off x="1989" y="2180"/>
                <a:ext cx="105" cy="215"/>
              </a:xfrm>
              <a:custGeom>
                <a:avLst/>
                <a:gdLst>
                  <a:gd name="T0" fmla="*/ 15 w 105"/>
                  <a:gd name="T1" fmla="*/ 194 h 215"/>
                  <a:gd name="T2" fmla="*/ 4 w 105"/>
                  <a:gd name="T3" fmla="*/ 173 h 215"/>
                  <a:gd name="T4" fmla="*/ 1 w 105"/>
                  <a:gd name="T5" fmla="*/ 152 h 215"/>
                  <a:gd name="T6" fmla="*/ 1 w 105"/>
                  <a:gd name="T7" fmla="*/ 127 h 215"/>
                  <a:gd name="T8" fmla="*/ 4 w 105"/>
                  <a:gd name="T9" fmla="*/ 107 h 215"/>
                  <a:gd name="T10" fmla="*/ 11 w 105"/>
                  <a:gd name="T11" fmla="*/ 88 h 215"/>
                  <a:gd name="T12" fmla="*/ 12 w 105"/>
                  <a:gd name="T13" fmla="*/ 68 h 215"/>
                  <a:gd name="T14" fmla="*/ 10 w 105"/>
                  <a:gd name="T15" fmla="*/ 57 h 215"/>
                  <a:gd name="T16" fmla="*/ 5 w 105"/>
                  <a:gd name="T17" fmla="*/ 43 h 215"/>
                  <a:gd name="T18" fmla="*/ 6 w 105"/>
                  <a:gd name="T19" fmla="*/ 38 h 215"/>
                  <a:gd name="T20" fmla="*/ 14 w 105"/>
                  <a:gd name="T21" fmla="*/ 48 h 215"/>
                  <a:gd name="T22" fmla="*/ 19 w 105"/>
                  <a:gd name="T23" fmla="*/ 51 h 215"/>
                  <a:gd name="T24" fmla="*/ 19 w 105"/>
                  <a:gd name="T25" fmla="*/ 30 h 215"/>
                  <a:gd name="T26" fmla="*/ 11 w 105"/>
                  <a:gd name="T27" fmla="*/ 8 h 215"/>
                  <a:gd name="T28" fmla="*/ 11 w 105"/>
                  <a:gd name="T29" fmla="*/ 0 h 215"/>
                  <a:gd name="T30" fmla="*/ 24 w 105"/>
                  <a:gd name="T31" fmla="*/ 2 h 215"/>
                  <a:gd name="T32" fmla="*/ 36 w 105"/>
                  <a:gd name="T33" fmla="*/ 14 h 215"/>
                  <a:gd name="T34" fmla="*/ 44 w 105"/>
                  <a:gd name="T35" fmla="*/ 34 h 215"/>
                  <a:gd name="T36" fmla="*/ 49 w 105"/>
                  <a:gd name="T37" fmla="*/ 42 h 215"/>
                  <a:gd name="T38" fmla="*/ 57 w 105"/>
                  <a:gd name="T39" fmla="*/ 28 h 215"/>
                  <a:gd name="T40" fmla="*/ 71 w 105"/>
                  <a:gd name="T41" fmla="*/ 20 h 215"/>
                  <a:gd name="T42" fmla="*/ 82 w 105"/>
                  <a:gd name="T43" fmla="*/ 22 h 215"/>
                  <a:gd name="T44" fmla="*/ 87 w 105"/>
                  <a:gd name="T45" fmla="*/ 34 h 215"/>
                  <a:gd name="T46" fmla="*/ 78 w 105"/>
                  <a:gd name="T47" fmla="*/ 34 h 215"/>
                  <a:gd name="T48" fmla="*/ 73 w 105"/>
                  <a:gd name="T49" fmla="*/ 38 h 215"/>
                  <a:gd name="T50" fmla="*/ 71 w 105"/>
                  <a:gd name="T51" fmla="*/ 49 h 215"/>
                  <a:gd name="T52" fmla="*/ 73 w 105"/>
                  <a:gd name="T53" fmla="*/ 57 h 215"/>
                  <a:gd name="T54" fmla="*/ 79 w 105"/>
                  <a:gd name="T55" fmla="*/ 65 h 215"/>
                  <a:gd name="T56" fmla="*/ 88 w 105"/>
                  <a:gd name="T57" fmla="*/ 64 h 215"/>
                  <a:gd name="T58" fmla="*/ 88 w 105"/>
                  <a:gd name="T59" fmla="*/ 50 h 215"/>
                  <a:gd name="T60" fmla="*/ 95 w 105"/>
                  <a:gd name="T61" fmla="*/ 60 h 215"/>
                  <a:gd name="T62" fmla="*/ 101 w 105"/>
                  <a:gd name="T63" fmla="*/ 77 h 215"/>
                  <a:gd name="T64" fmla="*/ 101 w 105"/>
                  <a:gd name="T65" fmla="*/ 91 h 215"/>
                  <a:gd name="T66" fmla="*/ 96 w 105"/>
                  <a:gd name="T67" fmla="*/ 104 h 215"/>
                  <a:gd name="T68" fmla="*/ 88 w 105"/>
                  <a:gd name="T69" fmla="*/ 116 h 215"/>
                  <a:gd name="T70" fmla="*/ 84 w 105"/>
                  <a:gd name="T71" fmla="*/ 125 h 215"/>
                  <a:gd name="T72" fmla="*/ 87 w 105"/>
                  <a:gd name="T73" fmla="*/ 139 h 215"/>
                  <a:gd name="T74" fmla="*/ 95 w 105"/>
                  <a:gd name="T75" fmla="*/ 148 h 215"/>
                  <a:gd name="T76" fmla="*/ 101 w 105"/>
                  <a:gd name="T77" fmla="*/ 145 h 215"/>
                  <a:gd name="T78" fmla="*/ 104 w 105"/>
                  <a:gd name="T79" fmla="*/ 158 h 215"/>
                  <a:gd name="T80" fmla="*/ 100 w 105"/>
                  <a:gd name="T81" fmla="*/ 177 h 215"/>
                  <a:gd name="T82" fmla="*/ 94 w 105"/>
                  <a:gd name="T83" fmla="*/ 193 h 215"/>
                  <a:gd name="T84" fmla="*/ 85 w 105"/>
                  <a:gd name="T85" fmla="*/ 204 h 215"/>
                  <a:gd name="T86" fmla="*/ 74 w 105"/>
                  <a:gd name="T87" fmla="*/ 212 h 215"/>
                  <a:gd name="T88" fmla="*/ 61 w 105"/>
                  <a:gd name="T89" fmla="*/ 213 h 215"/>
                  <a:gd name="T90" fmla="*/ 45 w 105"/>
                  <a:gd name="T91" fmla="*/ 206 h 215"/>
                  <a:gd name="T92" fmla="*/ 23 w 105"/>
                  <a:gd name="T93" fmla="*/ 202 h 2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5"/>
                  <a:gd name="T142" fmla="*/ 0 h 215"/>
                  <a:gd name="T143" fmla="*/ 105 w 105"/>
                  <a:gd name="T144" fmla="*/ 215 h 2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5" h="215">
                    <a:moveTo>
                      <a:pt x="23" y="202"/>
                    </a:moveTo>
                    <a:lnTo>
                      <a:pt x="20" y="198"/>
                    </a:lnTo>
                    <a:lnTo>
                      <a:pt x="15" y="194"/>
                    </a:lnTo>
                    <a:lnTo>
                      <a:pt x="11" y="187"/>
                    </a:lnTo>
                    <a:lnTo>
                      <a:pt x="7" y="180"/>
                    </a:lnTo>
                    <a:lnTo>
                      <a:pt x="4" y="173"/>
                    </a:lnTo>
                    <a:lnTo>
                      <a:pt x="3" y="167"/>
                    </a:lnTo>
                    <a:lnTo>
                      <a:pt x="1" y="159"/>
                    </a:lnTo>
                    <a:lnTo>
                      <a:pt x="1" y="152"/>
                    </a:lnTo>
                    <a:lnTo>
                      <a:pt x="0" y="143"/>
                    </a:lnTo>
                    <a:lnTo>
                      <a:pt x="0" y="134"/>
                    </a:lnTo>
                    <a:lnTo>
                      <a:pt x="1" y="127"/>
                    </a:lnTo>
                    <a:lnTo>
                      <a:pt x="1" y="121"/>
                    </a:lnTo>
                    <a:lnTo>
                      <a:pt x="2" y="113"/>
                    </a:lnTo>
                    <a:lnTo>
                      <a:pt x="4" y="107"/>
                    </a:lnTo>
                    <a:lnTo>
                      <a:pt x="6" y="100"/>
                    </a:lnTo>
                    <a:lnTo>
                      <a:pt x="9" y="94"/>
                    </a:lnTo>
                    <a:lnTo>
                      <a:pt x="11" y="88"/>
                    </a:lnTo>
                    <a:lnTo>
                      <a:pt x="12" y="81"/>
                    </a:lnTo>
                    <a:lnTo>
                      <a:pt x="12" y="75"/>
                    </a:lnTo>
                    <a:lnTo>
                      <a:pt x="12" y="68"/>
                    </a:lnTo>
                    <a:lnTo>
                      <a:pt x="11" y="64"/>
                    </a:lnTo>
                    <a:lnTo>
                      <a:pt x="10" y="61"/>
                    </a:lnTo>
                    <a:lnTo>
                      <a:pt x="10" y="57"/>
                    </a:lnTo>
                    <a:lnTo>
                      <a:pt x="8" y="52"/>
                    </a:lnTo>
                    <a:lnTo>
                      <a:pt x="6" y="47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" y="36"/>
                    </a:lnTo>
                    <a:lnTo>
                      <a:pt x="6" y="38"/>
                    </a:lnTo>
                    <a:lnTo>
                      <a:pt x="10" y="41"/>
                    </a:lnTo>
                    <a:lnTo>
                      <a:pt x="13" y="45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8" y="58"/>
                    </a:lnTo>
                    <a:lnTo>
                      <a:pt x="19" y="51"/>
                    </a:lnTo>
                    <a:lnTo>
                      <a:pt x="20" y="44"/>
                    </a:lnTo>
                    <a:lnTo>
                      <a:pt x="20" y="38"/>
                    </a:lnTo>
                    <a:lnTo>
                      <a:pt x="19" y="30"/>
                    </a:lnTo>
                    <a:lnTo>
                      <a:pt x="16" y="21"/>
                    </a:lnTo>
                    <a:lnTo>
                      <a:pt x="14" y="14"/>
                    </a:lnTo>
                    <a:lnTo>
                      <a:pt x="11" y="8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41" y="27"/>
                    </a:lnTo>
                    <a:lnTo>
                      <a:pt x="44" y="34"/>
                    </a:lnTo>
                    <a:lnTo>
                      <a:pt x="46" y="42"/>
                    </a:lnTo>
                    <a:lnTo>
                      <a:pt x="47" y="51"/>
                    </a:lnTo>
                    <a:lnTo>
                      <a:pt x="49" y="42"/>
                    </a:lnTo>
                    <a:lnTo>
                      <a:pt x="51" y="37"/>
                    </a:lnTo>
                    <a:lnTo>
                      <a:pt x="54" y="32"/>
                    </a:lnTo>
                    <a:lnTo>
                      <a:pt x="57" y="28"/>
                    </a:lnTo>
                    <a:lnTo>
                      <a:pt x="62" y="24"/>
                    </a:lnTo>
                    <a:lnTo>
                      <a:pt x="66" y="22"/>
                    </a:lnTo>
                    <a:lnTo>
                      <a:pt x="71" y="20"/>
                    </a:lnTo>
                    <a:lnTo>
                      <a:pt x="75" y="19"/>
                    </a:lnTo>
                    <a:lnTo>
                      <a:pt x="79" y="20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29"/>
                    </a:lnTo>
                    <a:lnTo>
                      <a:pt x="87" y="34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78" y="34"/>
                    </a:lnTo>
                    <a:lnTo>
                      <a:pt x="77" y="35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2" y="41"/>
                    </a:lnTo>
                    <a:lnTo>
                      <a:pt x="71" y="45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5"/>
                    </a:lnTo>
                    <a:lnTo>
                      <a:pt x="73" y="57"/>
                    </a:lnTo>
                    <a:lnTo>
                      <a:pt x="74" y="60"/>
                    </a:lnTo>
                    <a:lnTo>
                      <a:pt x="76" y="63"/>
                    </a:lnTo>
                    <a:lnTo>
                      <a:pt x="79" y="65"/>
                    </a:lnTo>
                    <a:lnTo>
                      <a:pt x="82" y="66"/>
                    </a:lnTo>
                    <a:lnTo>
                      <a:pt x="85" y="66"/>
                    </a:lnTo>
                    <a:lnTo>
                      <a:pt x="88" y="64"/>
                    </a:lnTo>
                    <a:lnTo>
                      <a:pt x="89" y="60"/>
                    </a:lnTo>
                    <a:lnTo>
                      <a:pt x="89" y="55"/>
                    </a:lnTo>
                    <a:lnTo>
                      <a:pt x="88" y="50"/>
                    </a:lnTo>
                    <a:lnTo>
                      <a:pt x="91" y="52"/>
                    </a:lnTo>
                    <a:lnTo>
                      <a:pt x="93" y="56"/>
                    </a:lnTo>
                    <a:lnTo>
                      <a:pt x="95" y="60"/>
                    </a:lnTo>
                    <a:lnTo>
                      <a:pt x="98" y="66"/>
                    </a:lnTo>
                    <a:lnTo>
                      <a:pt x="100" y="71"/>
                    </a:lnTo>
                    <a:lnTo>
                      <a:pt x="101" y="77"/>
                    </a:lnTo>
                    <a:lnTo>
                      <a:pt x="102" y="81"/>
                    </a:lnTo>
                    <a:lnTo>
                      <a:pt x="102" y="86"/>
                    </a:lnTo>
                    <a:lnTo>
                      <a:pt x="101" y="91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6" y="104"/>
                    </a:lnTo>
                    <a:lnTo>
                      <a:pt x="93" y="108"/>
                    </a:lnTo>
                    <a:lnTo>
                      <a:pt x="90" y="112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21"/>
                    </a:lnTo>
                    <a:lnTo>
                      <a:pt x="84" y="125"/>
                    </a:lnTo>
                    <a:lnTo>
                      <a:pt x="84" y="131"/>
                    </a:lnTo>
                    <a:lnTo>
                      <a:pt x="85" y="135"/>
                    </a:lnTo>
                    <a:lnTo>
                      <a:pt x="87" y="139"/>
                    </a:lnTo>
                    <a:lnTo>
                      <a:pt x="90" y="143"/>
                    </a:lnTo>
                    <a:lnTo>
                      <a:pt x="92" y="146"/>
                    </a:lnTo>
                    <a:lnTo>
                      <a:pt x="95" y="148"/>
                    </a:lnTo>
                    <a:lnTo>
                      <a:pt x="97" y="145"/>
                    </a:lnTo>
                    <a:lnTo>
                      <a:pt x="99" y="141"/>
                    </a:lnTo>
                    <a:lnTo>
                      <a:pt x="101" y="145"/>
                    </a:lnTo>
                    <a:lnTo>
                      <a:pt x="102" y="149"/>
                    </a:lnTo>
                    <a:lnTo>
                      <a:pt x="103" y="153"/>
                    </a:lnTo>
                    <a:lnTo>
                      <a:pt x="104" y="158"/>
                    </a:lnTo>
                    <a:lnTo>
                      <a:pt x="104" y="165"/>
                    </a:lnTo>
                    <a:lnTo>
                      <a:pt x="102" y="171"/>
                    </a:lnTo>
                    <a:lnTo>
                      <a:pt x="100" y="177"/>
                    </a:lnTo>
                    <a:lnTo>
                      <a:pt x="99" y="182"/>
                    </a:lnTo>
                    <a:lnTo>
                      <a:pt x="97" y="187"/>
                    </a:lnTo>
                    <a:lnTo>
                      <a:pt x="94" y="193"/>
                    </a:lnTo>
                    <a:lnTo>
                      <a:pt x="91" y="198"/>
                    </a:lnTo>
                    <a:lnTo>
                      <a:pt x="88" y="201"/>
                    </a:lnTo>
                    <a:lnTo>
                      <a:pt x="85" y="204"/>
                    </a:lnTo>
                    <a:lnTo>
                      <a:pt x="82" y="207"/>
                    </a:lnTo>
                    <a:lnTo>
                      <a:pt x="79" y="210"/>
                    </a:lnTo>
                    <a:lnTo>
                      <a:pt x="74" y="212"/>
                    </a:lnTo>
                    <a:lnTo>
                      <a:pt x="70" y="213"/>
                    </a:lnTo>
                    <a:lnTo>
                      <a:pt x="66" y="214"/>
                    </a:lnTo>
                    <a:lnTo>
                      <a:pt x="61" y="213"/>
                    </a:lnTo>
                    <a:lnTo>
                      <a:pt x="57" y="208"/>
                    </a:lnTo>
                    <a:lnTo>
                      <a:pt x="51" y="207"/>
                    </a:lnTo>
                    <a:lnTo>
                      <a:pt x="45" y="206"/>
                    </a:lnTo>
                    <a:lnTo>
                      <a:pt x="36" y="206"/>
                    </a:lnTo>
                    <a:lnTo>
                      <a:pt x="29" y="204"/>
                    </a:lnTo>
                    <a:lnTo>
                      <a:pt x="23" y="202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Freeform 400"/>
              <p:cNvSpPr>
                <a:spLocks/>
              </p:cNvSpPr>
              <p:nvPr/>
            </p:nvSpPr>
            <p:spPr bwMode="auto">
              <a:xfrm>
                <a:off x="2021" y="2155"/>
                <a:ext cx="336" cy="341"/>
              </a:xfrm>
              <a:custGeom>
                <a:avLst/>
                <a:gdLst>
                  <a:gd name="T0" fmla="*/ 0 w 336"/>
                  <a:gd name="T1" fmla="*/ 171 h 341"/>
                  <a:gd name="T2" fmla="*/ 7 w 336"/>
                  <a:gd name="T3" fmla="*/ 140 h 341"/>
                  <a:gd name="T4" fmla="*/ 17 w 336"/>
                  <a:gd name="T5" fmla="*/ 123 h 341"/>
                  <a:gd name="T6" fmla="*/ 38 w 336"/>
                  <a:gd name="T7" fmla="*/ 114 h 341"/>
                  <a:gd name="T8" fmla="*/ 62 w 336"/>
                  <a:gd name="T9" fmla="*/ 106 h 341"/>
                  <a:gd name="T10" fmla="*/ 77 w 336"/>
                  <a:gd name="T11" fmla="*/ 95 h 341"/>
                  <a:gd name="T12" fmla="*/ 87 w 336"/>
                  <a:gd name="T13" fmla="*/ 73 h 341"/>
                  <a:gd name="T14" fmla="*/ 87 w 336"/>
                  <a:gd name="T15" fmla="*/ 44 h 341"/>
                  <a:gd name="T16" fmla="*/ 92 w 336"/>
                  <a:gd name="T17" fmla="*/ 20 h 341"/>
                  <a:gd name="T18" fmla="*/ 104 w 336"/>
                  <a:gd name="T19" fmla="*/ 4 h 341"/>
                  <a:gd name="T20" fmla="*/ 110 w 336"/>
                  <a:gd name="T21" fmla="*/ 10 h 341"/>
                  <a:gd name="T22" fmla="*/ 111 w 336"/>
                  <a:gd name="T23" fmla="*/ 28 h 341"/>
                  <a:gd name="T24" fmla="*/ 121 w 336"/>
                  <a:gd name="T25" fmla="*/ 39 h 341"/>
                  <a:gd name="T26" fmla="*/ 134 w 336"/>
                  <a:gd name="T27" fmla="*/ 41 h 341"/>
                  <a:gd name="T28" fmla="*/ 142 w 336"/>
                  <a:gd name="T29" fmla="*/ 42 h 341"/>
                  <a:gd name="T30" fmla="*/ 149 w 336"/>
                  <a:gd name="T31" fmla="*/ 55 h 341"/>
                  <a:gd name="T32" fmla="*/ 152 w 336"/>
                  <a:gd name="T33" fmla="*/ 75 h 341"/>
                  <a:gd name="T34" fmla="*/ 164 w 336"/>
                  <a:gd name="T35" fmla="*/ 49 h 341"/>
                  <a:gd name="T36" fmla="*/ 173 w 336"/>
                  <a:gd name="T37" fmla="*/ 53 h 341"/>
                  <a:gd name="T38" fmla="*/ 181 w 336"/>
                  <a:gd name="T39" fmla="*/ 73 h 341"/>
                  <a:gd name="T40" fmla="*/ 188 w 336"/>
                  <a:gd name="T41" fmla="*/ 96 h 341"/>
                  <a:gd name="T42" fmla="*/ 186 w 336"/>
                  <a:gd name="T43" fmla="*/ 121 h 341"/>
                  <a:gd name="T44" fmla="*/ 200 w 336"/>
                  <a:gd name="T45" fmla="*/ 104 h 341"/>
                  <a:gd name="T46" fmla="*/ 210 w 336"/>
                  <a:gd name="T47" fmla="*/ 84 h 341"/>
                  <a:gd name="T48" fmla="*/ 228 w 336"/>
                  <a:gd name="T49" fmla="*/ 83 h 341"/>
                  <a:gd name="T50" fmla="*/ 231 w 336"/>
                  <a:gd name="T51" fmla="*/ 92 h 341"/>
                  <a:gd name="T52" fmla="*/ 228 w 336"/>
                  <a:gd name="T53" fmla="*/ 105 h 341"/>
                  <a:gd name="T54" fmla="*/ 235 w 336"/>
                  <a:gd name="T55" fmla="*/ 115 h 341"/>
                  <a:gd name="T56" fmla="*/ 251 w 336"/>
                  <a:gd name="T57" fmla="*/ 115 h 341"/>
                  <a:gd name="T58" fmla="*/ 261 w 336"/>
                  <a:gd name="T59" fmla="*/ 105 h 341"/>
                  <a:gd name="T60" fmla="*/ 263 w 336"/>
                  <a:gd name="T61" fmla="*/ 86 h 341"/>
                  <a:gd name="T62" fmla="*/ 257 w 336"/>
                  <a:gd name="T63" fmla="*/ 66 h 341"/>
                  <a:gd name="T64" fmla="*/ 270 w 336"/>
                  <a:gd name="T65" fmla="*/ 68 h 341"/>
                  <a:gd name="T66" fmla="*/ 287 w 336"/>
                  <a:gd name="T67" fmla="*/ 87 h 341"/>
                  <a:gd name="T68" fmla="*/ 297 w 336"/>
                  <a:gd name="T69" fmla="*/ 111 h 341"/>
                  <a:gd name="T70" fmla="*/ 303 w 336"/>
                  <a:gd name="T71" fmla="*/ 140 h 341"/>
                  <a:gd name="T72" fmla="*/ 303 w 336"/>
                  <a:gd name="T73" fmla="*/ 168 h 341"/>
                  <a:gd name="T74" fmla="*/ 295 w 336"/>
                  <a:gd name="T75" fmla="*/ 206 h 341"/>
                  <a:gd name="T76" fmla="*/ 291 w 336"/>
                  <a:gd name="T77" fmla="*/ 233 h 341"/>
                  <a:gd name="T78" fmla="*/ 299 w 336"/>
                  <a:gd name="T79" fmla="*/ 235 h 341"/>
                  <a:gd name="T80" fmla="*/ 316 w 336"/>
                  <a:gd name="T81" fmla="*/ 221 h 341"/>
                  <a:gd name="T82" fmla="*/ 318 w 336"/>
                  <a:gd name="T83" fmla="*/ 244 h 341"/>
                  <a:gd name="T84" fmla="*/ 324 w 336"/>
                  <a:gd name="T85" fmla="*/ 265 h 341"/>
                  <a:gd name="T86" fmla="*/ 333 w 336"/>
                  <a:gd name="T87" fmla="*/ 256 h 341"/>
                  <a:gd name="T88" fmla="*/ 335 w 336"/>
                  <a:gd name="T89" fmla="*/ 281 h 341"/>
                  <a:gd name="T90" fmla="*/ 328 w 336"/>
                  <a:gd name="T91" fmla="*/ 302 h 341"/>
                  <a:gd name="T92" fmla="*/ 318 w 336"/>
                  <a:gd name="T93" fmla="*/ 324 h 341"/>
                  <a:gd name="T94" fmla="*/ 296 w 336"/>
                  <a:gd name="T95" fmla="*/ 340 h 341"/>
                  <a:gd name="T96" fmla="*/ 267 w 336"/>
                  <a:gd name="T97" fmla="*/ 331 h 341"/>
                  <a:gd name="T98" fmla="*/ 245 w 336"/>
                  <a:gd name="T99" fmla="*/ 318 h 341"/>
                  <a:gd name="T100" fmla="*/ 221 w 336"/>
                  <a:gd name="T101" fmla="*/ 308 h 341"/>
                  <a:gd name="T102" fmla="*/ 194 w 336"/>
                  <a:gd name="T103" fmla="*/ 284 h 341"/>
                  <a:gd name="T104" fmla="*/ 156 w 336"/>
                  <a:gd name="T105" fmla="*/ 270 h 341"/>
                  <a:gd name="T106" fmla="*/ 47 w 336"/>
                  <a:gd name="T107" fmla="*/ 231 h 3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6"/>
                  <a:gd name="T163" fmla="*/ 0 h 341"/>
                  <a:gd name="T164" fmla="*/ 336 w 336"/>
                  <a:gd name="T165" fmla="*/ 341 h 34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6" h="341">
                    <a:moveTo>
                      <a:pt x="2" y="205"/>
                    </a:moveTo>
                    <a:lnTo>
                      <a:pt x="0" y="194"/>
                    </a:lnTo>
                    <a:lnTo>
                      <a:pt x="0" y="182"/>
                    </a:lnTo>
                    <a:lnTo>
                      <a:pt x="0" y="171"/>
                    </a:lnTo>
                    <a:lnTo>
                      <a:pt x="1" y="163"/>
                    </a:lnTo>
                    <a:lnTo>
                      <a:pt x="3" y="154"/>
                    </a:lnTo>
                    <a:lnTo>
                      <a:pt x="5" y="147"/>
                    </a:lnTo>
                    <a:lnTo>
                      <a:pt x="7" y="140"/>
                    </a:lnTo>
                    <a:lnTo>
                      <a:pt x="9" y="135"/>
                    </a:lnTo>
                    <a:lnTo>
                      <a:pt x="11" y="130"/>
                    </a:lnTo>
                    <a:lnTo>
                      <a:pt x="14" y="126"/>
                    </a:lnTo>
                    <a:lnTo>
                      <a:pt x="17" y="123"/>
                    </a:lnTo>
                    <a:lnTo>
                      <a:pt x="22" y="119"/>
                    </a:lnTo>
                    <a:lnTo>
                      <a:pt x="27" y="116"/>
                    </a:lnTo>
                    <a:lnTo>
                      <a:pt x="32" y="115"/>
                    </a:lnTo>
                    <a:lnTo>
                      <a:pt x="38" y="114"/>
                    </a:lnTo>
                    <a:lnTo>
                      <a:pt x="43" y="113"/>
                    </a:lnTo>
                    <a:lnTo>
                      <a:pt x="50" y="111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6" y="105"/>
                    </a:lnTo>
                    <a:lnTo>
                      <a:pt x="70" y="102"/>
                    </a:lnTo>
                    <a:lnTo>
                      <a:pt x="74" y="99"/>
                    </a:lnTo>
                    <a:lnTo>
                      <a:pt x="77" y="95"/>
                    </a:lnTo>
                    <a:lnTo>
                      <a:pt x="80" y="91"/>
                    </a:lnTo>
                    <a:lnTo>
                      <a:pt x="83" y="85"/>
                    </a:lnTo>
                    <a:lnTo>
                      <a:pt x="85" y="81"/>
                    </a:lnTo>
                    <a:lnTo>
                      <a:pt x="87" y="73"/>
                    </a:lnTo>
                    <a:lnTo>
                      <a:pt x="87" y="66"/>
                    </a:lnTo>
                    <a:lnTo>
                      <a:pt x="87" y="59"/>
                    </a:lnTo>
                    <a:lnTo>
                      <a:pt x="88" y="52"/>
                    </a:lnTo>
                    <a:lnTo>
                      <a:pt x="87" y="44"/>
                    </a:lnTo>
                    <a:lnTo>
                      <a:pt x="87" y="39"/>
                    </a:lnTo>
                    <a:lnTo>
                      <a:pt x="88" y="30"/>
                    </a:lnTo>
                    <a:lnTo>
                      <a:pt x="90" y="26"/>
                    </a:lnTo>
                    <a:lnTo>
                      <a:pt x="92" y="20"/>
                    </a:lnTo>
                    <a:lnTo>
                      <a:pt x="94" y="14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10" y="1"/>
                    </a:lnTo>
                    <a:lnTo>
                      <a:pt x="113" y="0"/>
                    </a:lnTo>
                    <a:lnTo>
                      <a:pt x="111" y="6"/>
                    </a:lnTo>
                    <a:lnTo>
                      <a:pt x="110" y="10"/>
                    </a:lnTo>
                    <a:lnTo>
                      <a:pt x="110" y="15"/>
                    </a:lnTo>
                    <a:lnTo>
                      <a:pt x="110" y="19"/>
                    </a:lnTo>
                    <a:lnTo>
                      <a:pt x="110" y="24"/>
                    </a:lnTo>
                    <a:lnTo>
                      <a:pt x="111" y="28"/>
                    </a:lnTo>
                    <a:lnTo>
                      <a:pt x="113" y="32"/>
                    </a:lnTo>
                    <a:lnTo>
                      <a:pt x="116" y="35"/>
                    </a:lnTo>
                    <a:lnTo>
                      <a:pt x="118" y="37"/>
                    </a:lnTo>
                    <a:lnTo>
                      <a:pt x="121" y="39"/>
                    </a:lnTo>
                    <a:lnTo>
                      <a:pt x="124" y="41"/>
                    </a:lnTo>
                    <a:lnTo>
                      <a:pt x="127" y="42"/>
                    </a:lnTo>
                    <a:lnTo>
                      <a:pt x="131" y="42"/>
                    </a:lnTo>
                    <a:lnTo>
                      <a:pt x="134" y="41"/>
                    </a:lnTo>
                    <a:lnTo>
                      <a:pt x="136" y="39"/>
                    </a:lnTo>
                    <a:lnTo>
                      <a:pt x="137" y="35"/>
                    </a:lnTo>
                    <a:lnTo>
                      <a:pt x="139" y="38"/>
                    </a:lnTo>
                    <a:lnTo>
                      <a:pt x="142" y="42"/>
                    </a:lnTo>
                    <a:lnTo>
                      <a:pt x="145" y="46"/>
                    </a:lnTo>
                    <a:lnTo>
                      <a:pt x="146" y="49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50" y="59"/>
                    </a:lnTo>
                    <a:lnTo>
                      <a:pt x="151" y="63"/>
                    </a:lnTo>
                    <a:lnTo>
                      <a:pt x="152" y="69"/>
                    </a:lnTo>
                    <a:lnTo>
                      <a:pt x="152" y="75"/>
                    </a:lnTo>
                    <a:lnTo>
                      <a:pt x="155" y="67"/>
                    </a:lnTo>
                    <a:lnTo>
                      <a:pt x="158" y="59"/>
                    </a:lnTo>
                    <a:lnTo>
                      <a:pt x="162" y="53"/>
                    </a:lnTo>
                    <a:lnTo>
                      <a:pt x="164" y="49"/>
                    </a:lnTo>
                    <a:lnTo>
                      <a:pt x="169" y="43"/>
                    </a:lnTo>
                    <a:lnTo>
                      <a:pt x="175" y="40"/>
                    </a:lnTo>
                    <a:lnTo>
                      <a:pt x="173" y="48"/>
                    </a:lnTo>
                    <a:lnTo>
                      <a:pt x="173" y="53"/>
                    </a:lnTo>
                    <a:lnTo>
                      <a:pt x="175" y="59"/>
                    </a:lnTo>
                    <a:lnTo>
                      <a:pt x="177" y="64"/>
                    </a:lnTo>
                    <a:lnTo>
                      <a:pt x="180" y="69"/>
                    </a:lnTo>
                    <a:lnTo>
                      <a:pt x="181" y="73"/>
                    </a:lnTo>
                    <a:lnTo>
                      <a:pt x="184" y="79"/>
                    </a:lnTo>
                    <a:lnTo>
                      <a:pt x="186" y="83"/>
                    </a:lnTo>
                    <a:lnTo>
                      <a:pt x="187" y="90"/>
                    </a:lnTo>
                    <a:lnTo>
                      <a:pt x="188" y="96"/>
                    </a:lnTo>
                    <a:lnTo>
                      <a:pt x="189" y="103"/>
                    </a:lnTo>
                    <a:lnTo>
                      <a:pt x="188" y="110"/>
                    </a:lnTo>
                    <a:lnTo>
                      <a:pt x="188" y="115"/>
                    </a:lnTo>
                    <a:lnTo>
                      <a:pt x="186" y="121"/>
                    </a:lnTo>
                    <a:lnTo>
                      <a:pt x="191" y="117"/>
                    </a:lnTo>
                    <a:lnTo>
                      <a:pt x="195" y="114"/>
                    </a:lnTo>
                    <a:lnTo>
                      <a:pt x="198" y="110"/>
                    </a:lnTo>
                    <a:lnTo>
                      <a:pt x="200" y="104"/>
                    </a:lnTo>
                    <a:lnTo>
                      <a:pt x="202" y="97"/>
                    </a:lnTo>
                    <a:lnTo>
                      <a:pt x="205" y="92"/>
                    </a:lnTo>
                    <a:lnTo>
                      <a:pt x="207" y="88"/>
                    </a:lnTo>
                    <a:lnTo>
                      <a:pt x="210" y="84"/>
                    </a:lnTo>
                    <a:lnTo>
                      <a:pt x="215" y="82"/>
                    </a:lnTo>
                    <a:lnTo>
                      <a:pt x="219" y="82"/>
                    </a:lnTo>
                    <a:lnTo>
                      <a:pt x="223" y="82"/>
                    </a:lnTo>
                    <a:lnTo>
                      <a:pt x="228" y="83"/>
                    </a:lnTo>
                    <a:lnTo>
                      <a:pt x="232" y="83"/>
                    </a:lnTo>
                    <a:lnTo>
                      <a:pt x="238" y="88"/>
                    </a:lnTo>
                    <a:lnTo>
                      <a:pt x="233" y="90"/>
                    </a:lnTo>
                    <a:lnTo>
                      <a:pt x="231" y="92"/>
                    </a:lnTo>
                    <a:lnTo>
                      <a:pt x="229" y="95"/>
                    </a:lnTo>
                    <a:lnTo>
                      <a:pt x="227" y="98"/>
                    </a:lnTo>
                    <a:lnTo>
                      <a:pt x="227" y="103"/>
                    </a:lnTo>
                    <a:lnTo>
                      <a:pt x="228" y="105"/>
                    </a:lnTo>
                    <a:lnTo>
                      <a:pt x="229" y="107"/>
                    </a:lnTo>
                    <a:lnTo>
                      <a:pt x="230" y="109"/>
                    </a:lnTo>
                    <a:lnTo>
                      <a:pt x="233" y="113"/>
                    </a:lnTo>
                    <a:lnTo>
                      <a:pt x="235" y="115"/>
                    </a:lnTo>
                    <a:lnTo>
                      <a:pt x="239" y="116"/>
                    </a:lnTo>
                    <a:lnTo>
                      <a:pt x="243" y="116"/>
                    </a:lnTo>
                    <a:lnTo>
                      <a:pt x="247" y="116"/>
                    </a:lnTo>
                    <a:lnTo>
                      <a:pt x="251" y="115"/>
                    </a:lnTo>
                    <a:lnTo>
                      <a:pt x="254" y="114"/>
                    </a:lnTo>
                    <a:lnTo>
                      <a:pt x="257" y="112"/>
                    </a:lnTo>
                    <a:lnTo>
                      <a:pt x="259" y="108"/>
                    </a:lnTo>
                    <a:lnTo>
                      <a:pt x="261" y="105"/>
                    </a:lnTo>
                    <a:lnTo>
                      <a:pt x="263" y="102"/>
                    </a:lnTo>
                    <a:lnTo>
                      <a:pt x="264" y="96"/>
                    </a:lnTo>
                    <a:lnTo>
                      <a:pt x="264" y="91"/>
                    </a:lnTo>
                    <a:lnTo>
                      <a:pt x="263" y="86"/>
                    </a:lnTo>
                    <a:lnTo>
                      <a:pt x="262" y="80"/>
                    </a:lnTo>
                    <a:lnTo>
                      <a:pt x="261" y="75"/>
                    </a:lnTo>
                    <a:lnTo>
                      <a:pt x="259" y="71"/>
                    </a:lnTo>
                    <a:lnTo>
                      <a:pt x="257" y="66"/>
                    </a:lnTo>
                    <a:lnTo>
                      <a:pt x="254" y="60"/>
                    </a:lnTo>
                    <a:lnTo>
                      <a:pt x="259" y="62"/>
                    </a:lnTo>
                    <a:lnTo>
                      <a:pt x="264" y="65"/>
                    </a:lnTo>
                    <a:lnTo>
                      <a:pt x="270" y="68"/>
                    </a:lnTo>
                    <a:lnTo>
                      <a:pt x="275" y="72"/>
                    </a:lnTo>
                    <a:lnTo>
                      <a:pt x="279" y="76"/>
                    </a:lnTo>
                    <a:lnTo>
                      <a:pt x="283" y="81"/>
                    </a:lnTo>
                    <a:lnTo>
                      <a:pt x="287" y="87"/>
                    </a:lnTo>
                    <a:lnTo>
                      <a:pt x="289" y="93"/>
                    </a:lnTo>
                    <a:lnTo>
                      <a:pt x="292" y="99"/>
                    </a:lnTo>
                    <a:lnTo>
                      <a:pt x="295" y="105"/>
                    </a:lnTo>
                    <a:lnTo>
                      <a:pt x="297" y="111"/>
                    </a:lnTo>
                    <a:lnTo>
                      <a:pt x="298" y="116"/>
                    </a:lnTo>
                    <a:lnTo>
                      <a:pt x="300" y="122"/>
                    </a:lnTo>
                    <a:lnTo>
                      <a:pt x="302" y="131"/>
                    </a:lnTo>
                    <a:lnTo>
                      <a:pt x="303" y="140"/>
                    </a:lnTo>
                    <a:lnTo>
                      <a:pt x="304" y="150"/>
                    </a:lnTo>
                    <a:lnTo>
                      <a:pt x="304" y="154"/>
                    </a:lnTo>
                    <a:lnTo>
                      <a:pt x="304" y="161"/>
                    </a:lnTo>
                    <a:lnTo>
                      <a:pt x="303" y="168"/>
                    </a:lnTo>
                    <a:lnTo>
                      <a:pt x="302" y="176"/>
                    </a:lnTo>
                    <a:lnTo>
                      <a:pt x="300" y="187"/>
                    </a:lnTo>
                    <a:lnTo>
                      <a:pt x="298" y="194"/>
                    </a:lnTo>
                    <a:lnTo>
                      <a:pt x="295" y="206"/>
                    </a:lnTo>
                    <a:lnTo>
                      <a:pt x="294" y="214"/>
                    </a:lnTo>
                    <a:lnTo>
                      <a:pt x="292" y="222"/>
                    </a:lnTo>
                    <a:lnTo>
                      <a:pt x="290" y="228"/>
                    </a:lnTo>
                    <a:lnTo>
                      <a:pt x="291" y="233"/>
                    </a:lnTo>
                    <a:lnTo>
                      <a:pt x="291" y="239"/>
                    </a:lnTo>
                    <a:lnTo>
                      <a:pt x="294" y="244"/>
                    </a:lnTo>
                    <a:lnTo>
                      <a:pt x="297" y="239"/>
                    </a:lnTo>
                    <a:lnTo>
                      <a:pt x="299" y="235"/>
                    </a:lnTo>
                    <a:lnTo>
                      <a:pt x="303" y="230"/>
                    </a:lnTo>
                    <a:lnTo>
                      <a:pt x="307" y="227"/>
                    </a:lnTo>
                    <a:lnTo>
                      <a:pt x="311" y="224"/>
                    </a:lnTo>
                    <a:lnTo>
                      <a:pt x="316" y="221"/>
                    </a:lnTo>
                    <a:lnTo>
                      <a:pt x="321" y="218"/>
                    </a:lnTo>
                    <a:lnTo>
                      <a:pt x="326" y="217"/>
                    </a:lnTo>
                    <a:lnTo>
                      <a:pt x="319" y="236"/>
                    </a:lnTo>
                    <a:lnTo>
                      <a:pt x="318" y="244"/>
                    </a:lnTo>
                    <a:lnTo>
                      <a:pt x="318" y="253"/>
                    </a:lnTo>
                    <a:lnTo>
                      <a:pt x="319" y="260"/>
                    </a:lnTo>
                    <a:lnTo>
                      <a:pt x="320" y="267"/>
                    </a:lnTo>
                    <a:lnTo>
                      <a:pt x="324" y="265"/>
                    </a:lnTo>
                    <a:lnTo>
                      <a:pt x="326" y="261"/>
                    </a:lnTo>
                    <a:lnTo>
                      <a:pt x="328" y="257"/>
                    </a:lnTo>
                    <a:lnTo>
                      <a:pt x="330" y="248"/>
                    </a:lnTo>
                    <a:lnTo>
                      <a:pt x="333" y="256"/>
                    </a:lnTo>
                    <a:lnTo>
                      <a:pt x="334" y="261"/>
                    </a:lnTo>
                    <a:lnTo>
                      <a:pt x="335" y="269"/>
                    </a:lnTo>
                    <a:lnTo>
                      <a:pt x="335" y="275"/>
                    </a:lnTo>
                    <a:lnTo>
                      <a:pt x="335" y="281"/>
                    </a:lnTo>
                    <a:lnTo>
                      <a:pt x="335" y="287"/>
                    </a:lnTo>
                    <a:lnTo>
                      <a:pt x="333" y="293"/>
                    </a:lnTo>
                    <a:lnTo>
                      <a:pt x="331" y="297"/>
                    </a:lnTo>
                    <a:lnTo>
                      <a:pt x="328" y="302"/>
                    </a:lnTo>
                    <a:lnTo>
                      <a:pt x="325" y="308"/>
                    </a:lnTo>
                    <a:lnTo>
                      <a:pt x="323" y="313"/>
                    </a:lnTo>
                    <a:lnTo>
                      <a:pt x="321" y="318"/>
                    </a:lnTo>
                    <a:lnTo>
                      <a:pt x="318" y="324"/>
                    </a:lnTo>
                    <a:lnTo>
                      <a:pt x="316" y="333"/>
                    </a:lnTo>
                    <a:lnTo>
                      <a:pt x="314" y="340"/>
                    </a:lnTo>
                    <a:lnTo>
                      <a:pt x="307" y="340"/>
                    </a:lnTo>
                    <a:lnTo>
                      <a:pt x="296" y="340"/>
                    </a:lnTo>
                    <a:lnTo>
                      <a:pt x="286" y="339"/>
                    </a:lnTo>
                    <a:lnTo>
                      <a:pt x="277" y="336"/>
                    </a:lnTo>
                    <a:lnTo>
                      <a:pt x="273" y="335"/>
                    </a:lnTo>
                    <a:lnTo>
                      <a:pt x="267" y="331"/>
                    </a:lnTo>
                    <a:lnTo>
                      <a:pt x="261" y="327"/>
                    </a:lnTo>
                    <a:lnTo>
                      <a:pt x="256" y="323"/>
                    </a:lnTo>
                    <a:lnTo>
                      <a:pt x="250" y="320"/>
                    </a:lnTo>
                    <a:lnTo>
                      <a:pt x="245" y="318"/>
                    </a:lnTo>
                    <a:lnTo>
                      <a:pt x="240" y="317"/>
                    </a:lnTo>
                    <a:lnTo>
                      <a:pt x="233" y="314"/>
                    </a:lnTo>
                    <a:lnTo>
                      <a:pt x="227" y="312"/>
                    </a:lnTo>
                    <a:lnTo>
                      <a:pt x="221" y="308"/>
                    </a:lnTo>
                    <a:lnTo>
                      <a:pt x="215" y="303"/>
                    </a:lnTo>
                    <a:lnTo>
                      <a:pt x="210" y="299"/>
                    </a:lnTo>
                    <a:lnTo>
                      <a:pt x="200" y="289"/>
                    </a:lnTo>
                    <a:lnTo>
                      <a:pt x="194" y="284"/>
                    </a:lnTo>
                    <a:lnTo>
                      <a:pt x="187" y="280"/>
                    </a:lnTo>
                    <a:lnTo>
                      <a:pt x="179" y="275"/>
                    </a:lnTo>
                    <a:lnTo>
                      <a:pt x="168" y="271"/>
                    </a:lnTo>
                    <a:lnTo>
                      <a:pt x="156" y="270"/>
                    </a:lnTo>
                    <a:lnTo>
                      <a:pt x="124" y="266"/>
                    </a:lnTo>
                    <a:lnTo>
                      <a:pt x="98" y="247"/>
                    </a:lnTo>
                    <a:lnTo>
                      <a:pt x="79" y="232"/>
                    </a:lnTo>
                    <a:lnTo>
                      <a:pt x="47" y="231"/>
                    </a:lnTo>
                    <a:lnTo>
                      <a:pt x="18" y="223"/>
                    </a:lnTo>
                    <a:lnTo>
                      <a:pt x="2" y="20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Freeform 401"/>
              <p:cNvSpPr>
                <a:spLocks/>
              </p:cNvSpPr>
              <p:nvPr/>
            </p:nvSpPr>
            <p:spPr bwMode="auto">
              <a:xfrm>
                <a:off x="2020" y="2289"/>
                <a:ext cx="43" cy="98"/>
              </a:xfrm>
              <a:custGeom>
                <a:avLst/>
                <a:gdLst>
                  <a:gd name="T0" fmla="*/ 6 w 43"/>
                  <a:gd name="T1" fmla="*/ 88 h 98"/>
                  <a:gd name="T2" fmla="*/ 2 w 43"/>
                  <a:gd name="T3" fmla="*/ 78 h 98"/>
                  <a:gd name="T4" fmla="*/ 0 w 43"/>
                  <a:gd name="T5" fmla="*/ 69 h 98"/>
                  <a:gd name="T6" fmla="*/ 0 w 43"/>
                  <a:gd name="T7" fmla="*/ 57 h 98"/>
                  <a:gd name="T8" fmla="*/ 2 w 43"/>
                  <a:gd name="T9" fmla="*/ 48 h 98"/>
                  <a:gd name="T10" fmla="*/ 5 w 43"/>
                  <a:gd name="T11" fmla="*/ 40 h 98"/>
                  <a:gd name="T12" fmla="*/ 5 w 43"/>
                  <a:gd name="T13" fmla="*/ 31 h 98"/>
                  <a:gd name="T14" fmla="*/ 4 w 43"/>
                  <a:gd name="T15" fmla="*/ 26 h 98"/>
                  <a:gd name="T16" fmla="*/ 2 w 43"/>
                  <a:gd name="T17" fmla="*/ 20 h 98"/>
                  <a:gd name="T18" fmla="*/ 2 w 43"/>
                  <a:gd name="T19" fmla="*/ 17 h 98"/>
                  <a:gd name="T20" fmla="*/ 6 w 43"/>
                  <a:gd name="T21" fmla="*/ 22 h 98"/>
                  <a:gd name="T22" fmla="*/ 8 w 43"/>
                  <a:gd name="T23" fmla="*/ 23 h 98"/>
                  <a:gd name="T24" fmla="*/ 7 w 43"/>
                  <a:gd name="T25" fmla="*/ 14 h 98"/>
                  <a:gd name="T26" fmla="*/ 5 w 43"/>
                  <a:gd name="T27" fmla="*/ 4 h 98"/>
                  <a:gd name="T28" fmla="*/ 4 w 43"/>
                  <a:gd name="T29" fmla="*/ 0 h 98"/>
                  <a:gd name="T30" fmla="*/ 10 w 43"/>
                  <a:gd name="T31" fmla="*/ 1 h 98"/>
                  <a:gd name="T32" fmla="*/ 14 w 43"/>
                  <a:gd name="T33" fmla="*/ 6 h 98"/>
                  <a:gd name="T34" fmla="*/ 18 w 43"/>
                  <a:gd name="T35" fmla="*/ 15 h 98"/>
                  <a:gd name="T36" fmla="*/ 20 w 43"/>
                  <a:gd name="T37" fmla="*/ 19 h 98"/>
                  <a:gd name="T38" fmla="*/ 23 w 43"/>
                  <a:gd name="T39" fmla="*/ 13 h 98"/>
                  <a:gd name="T40" fmla="*/ 28 w 43"/>
                  <a:gd name="T41" fmla="*/ 9 h 98"/>
                  <a:gd name="T42" fmla="*/ 33 w 43"/>
                  <a:gd name="T43" fmla="*/ 10 h 98"/>
                  <a:gd name="T44" fmla="*/ 35 w 43"/>
                  <a:gd name="T45" fmla="*/ 16 h 98"/>
                  <a:gd name="T46" fmla="*/ 31 w 43"/>
                  <a:gd name="T47" fmla="*/ 16 h 98"/>
                  <a:gd name="T48" fmla="*/ 29 w 43"/>
                  <a:gd name="T49" fmla="*/ 17 h 98"/>
                  <a:gd name="T50" fmla="*/ 28 w 43"/>
                  <a:gd name="T51" fmla="*/ 22 h 98"/>
                  <a:gd name="T52" fmla="*/ 29 w 43"/>
                  <a:gd name="T53" fmla="*/ 26 h 98"/>
                  <a:gd name="T54" fmla="*/ 32 w 43"/>
                  <a:gd name="T55" fmla="*/ 29 h 98"/>
                  <a:gd name="T56" fmla="*/ 35 w 43"/>
                  <a:gd name="T57" fmla="*/ 29 h 98"/>
                  <a:gd name="T58" fmla="*/ 35 w 43"/>
                  <a:gd name="T59" fmla="*/ 22 h 98"/>
                  <a:gd name="T60" fmla="*/ 38 w 43"/>
                  <a:gd name="T61" fmla="*/ 27 h 98"/>
                  <a:gd name="T62" fmla="*/ 40 w 43"/>
                  <a:gd name="T63" fmla="*/ 35 h 98"/>
                  <a:gd name="T64" fmla="*/ 40 w 43"/>
                  <a:gd name="T65" fmla="*/ 41 h 98"/>
                  <a:gd name="T66" fmla="*/ 38 w 43"/>
                  <a:gd name="T67" fmla="*/ 47 h 98"/>
                  <a:gd name="T68" fmla="*/ 35 w 43"/>
                  <a:gd name="T69" fmla="*/ 52 h 98"/>
                  <a:gd name="T70" fmla="*/ 33 w 43"/>
                  <a:gd name="T71" fmla="*/ 57 h 98"/>
                  <a:gd name="T72" fmla="*/ 35 w 43"/>
                  <a:gd name="T73" fmla="*/ 63 h 98"/>
                  <a:gd name="T74" fmla="*/ 38 w 43"/>
                  <a:gd name="T75" fmla="*/ 67 h 98"/>
                  <a:gd name="T76" fmla="*/ 40 w 43"/>
                  <a:gd name="T77" fmla="*/ 66 h 98"/>
                  <a:gd name="T78" fmla="*/ 42 w 43"/>
                  <a:gd name="T79" fmla="*/ 72 h 98"/>
                  <a:gd name="T80" fmla="*/ 40 w 43"/>
                  <a:gd name="T81" fmla="*/ 80 h 98"/>
                  <a:gd name="T82" fmla="*/ 38 w 43"/>
                  <a:gd name="T83" fmla="*/ 88 h 98"/>
                  <a:gd name="T84" fmla="*/ 34 w 43"/>
                  <a:gd name="T85" fmla="*/ 93 h 98"/>
                  <a:gd name="T86" fmla="*/ 30 w 43"/>
                  <a:gd name="T87" fmla="*/ 96 h 98"/>
                  <a:gd name="T88" fmla="*/ 25 w 43"/>
                  <a:gd name="T89" fmla="*/ 96 h 98"/>
                  <a:gd name="T90" fmla="*/ 18 w 43"/>
                  <a:gd name="T91" fmla="*/ 93 h 98"/>
                  <a:gd name="T92" fmla="*/ 9 w 43"/>
                  <a:gd name="T93" fmla="*/ 91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3"/>
                  <a:gd name="T142" fmla="*/ 0 h 98"/>
                  <a:gd name="T143" fmla="*/ 43 w 43"/>
                  <a:gd name="T144" fmla="*/ 98 h 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3" h="98">
                    <a:moveTo>
                      <a:pt x="9" y="91"/>
                    </a:moveTo>
                    <a:lnTo>
                      <a:pt x="8" y="90"/>
                    </a:lnTo>
                    <a:lnTo>
                      <a:pt x="6" y="88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1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5" y="40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5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5" y="16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6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2"/>
                    </a:lnTo>
                    <a:lnTo>
                      <a:pt x="36" y="24"/>
                    </a:lnTo>
                    <a:lnTo>
                      <a:pt x="37" y="26"/>
                    </a:lnTo>
                    <a:lnTo>
                      <a:pt x="38" y="27"/>
                    </a:lnTo>
                    <a:lnTo>
                      <a:pt x="39" y="30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39" y="45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1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3" y="57"/>
                    </a:lnTo>
                    <a:lnTo>
                      <a:pt x="33" y="59"/>
                    </a:lnTo>
                    <a:lnTo>
                      <a:pt x="34" y="61"/>
                    </a:lnTo>
                    <a:lnTo>
                      <a:pt x="35" y="63"/>
                    </a:lnTo>
                    <a:lnTo>
                      <a:pt x="36" y="65"/>
                    </a:lnTo>
                    <a:lnTo>
                      <a:pt x="37" y="66"/>
                    </a:lnTo>
                    <a:lnTo>
                      <a:pt x="38" y="67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72"/>
                    </a:lnTo>
                    <a:lnTo>
                      <a:pt x="42" y="75"/>
                    </a:lnTo>
                    <a:lnTo>
                      <a:pt x="41" y="78"/>
                    </a:lnTo>
                    <a:lnTo>
                      <a:pt x="40" y="80"/>
                    </a:lnTo>
                    <a:lnTo>
                      <a:pt x="40" y="82"/>
                    </a:lnTo>
                    <a:lnTo>
                      <a:pt x="39" y="85"/>
                    </a:lnTo>
                    <a:lnTo>
                      <a:pt x="38" y="88"/>
                    </a:lnTo>
                    <a:lnTo>
                      <a:pt x="36" y="90"/>
                    </a:lnTo>
                    <a:lnTo>
                      <a:pt x="35" y="91"/>
                    </a:lnTo>
                    <a:lnTo>
                      <a:pt x="34" y="93"/>
                    </a:lnTo>
                    <a:lnTo>
                      <a:pt x="33" y="94"/>
                    </a:lnTo>
                    <a:lnTo>
                      <a:pt x="32" y="95"/>
                    </a:lnTo>
                    <a:lnTo>
                      <a:pt x="30" y="96"/>
                    </a:lnTo>
                    <a:lnTo>
                      <a:pt x="28" y="97"/>
                    </a:lnTo>
                    <a:lnTo>
                      <a:pt x="26" y="97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8" y="93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9" y="9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Freeform 402"/>
              <p:cNvSpPr>
                <a:spLocks/>
              </p:cNvSpPr>
              <p:nvPr/>
            </p:nvSpPr>
            <p:spPr bwMode="auto">
              <a:xfrm>
                <a:off x="2056" y="2200"/>
                <a:ext cx="201" cy="258"/>
              </a:xfrm>
              <a:custGeom>
                <a:avLst/>
                <a:gdLst>
                  <a:gd name="T0" fmla="*/ 0 w 201"/>
                  <a:gd name="T1" fmla="*/ 167 h 258"/>
                  <a:gd name="T2" fmla="*/ 7 w 201"/>
                  <a:gd name="T3" fmla="*/ 134 h 258"/>
                  <a:gd name="T4" fmla="*/ 17 w 201"/>
                  <a:gd name="T5" fmla="*/ 107 h 258"/>
                  <a:gd name="T6" fmla="*/ 17 w 201"/>
                  <a:gd name="T7" fmla="*/ 79 h 258"/>
                  <a:gd name="T8" fmla="*/ 35 w 201"/>
                  <a:gd name="T9" fmla="*/ 98 h 258"/>
                  <a:gd name="T10" fmla="*/ 43 w 201"/>
                  <a:gd name="T11" fmla="*/ 39 h 258"/>
                  <a:gd name="T12" fmla="*/ 49 w 201"/>
                  <a:gd name="T13" fmla="*/ 23 h 258"/>
                  <a:gd name="T14" fmla="*/ 60 w 201"/>
                  <a:gd name="T15" fmla="*/ 31 h 258"/>
                  <a:gd name="T16" fmla="*/ 70 w 201"/>
                  <a:gd name="T17" fmla="*/ 11 h 258"/>
                  <a:gd name="T18" fmla="*/ 86 w 201"/>
                  <a:gd name="T19" fmla="*/ 21 h 258"/>
                  <a:gd name="T20" fmla="*/ 91 w 201"/>
                  <a:gd name="T21" fmla="*/ 43 h 258"/>
                  <a:gd name="T22" fmla="*/ 110 w 201"/>
                  <a:gd name="T23" fmla="*/ 52 h 258"/>
                  <a:gd name="T24" fmla="*/ 128 w 201"/>
                  <a:gd name="T25" fmla="*/ 45 h 258"/>
                  <a:gd name="T26" fmla="*/ 140 w 201"/>
                  <a:gd name="T27" fmla="*/ 27 h 258"/>
                  <a:gd name="T28" fmla="*/ 147 w 201"/>
                  <a:gd name="T29" fmla="*/ 28 h 258"/>
                  <a:gd name="T30" fmla="*/ 141 w 201"/>
                  <a:gd name="T31" fmla="*/ 62 h 258"/>
                  <a:gd name="T32" fmla="*/ 117 w 201"/>
                  <a:gd name="T33" fmla="*/ 85 h 258"/>
                  <a:gd name="T34" fmla="*/ 115 w 201"/>
                  <a:gd name="T35" fmla="*/ 95 h 258"/>
                  <a:gd name="T36" fmla="*/ 145 w 201"/>
                  <a:gd name="T37" fmla="*/ 88 h 258"/>
                  <a:gd name="T38" fmla="*/ 167 w 201"/>
                  <a:gd name="T39" fmla="*/ 87 h 258"/>
                  <a:gd name="T40" fmla="*/ 161 w 201"/>
                  <a:gd name="T41" fmla="*/ 106 h 258"/>
                  <a:gd name="T42" fmla="*/ 150 w 201"/>
                  <a:gd name="T43" fmla="*/ 118 h 258"/>
                  <a:gd name="T44" fmla="*/ 147 w 201"/>
                  <a:gd name="T45" fmla="*/ 134 h 258"/>
                  <a:gd name="T46" fmla="*/ 149 w 201"/>
                  <a:gd name="T47" fmla="*/ 144 h 258"/>
                  <a:gd name="T48" fmla="*/ 161 w 201"/>
                  <a:gd name="T49" fmla="*/ 148 h 258"/>
                  <a:gd name="T50" fmla="*/ 167 w 201"/>
                  <a:gd name="T51" fmla="*/ 131 h 258"/>
                  <a:gd name="T52" fmla="*/ 173 w 201"/>
                  <a:gd name="T53" fmla="*/ 119 h 258"/>
                  <a:gd name="T54" fmla="*/ 178 w 201"/>
                  <a:gd name="T55" fmla="*/ 126 h 258"/>
                  <a:gd name="T56" fmla="*/ 179 w 201"/>
                  <a:gd name="T57" fmla="*/ 143 h 258"/>
                  <a:gd name="T58" fmla="*/ 176 w 201"/>
                  <a:gd name="T59" fmla="*/ 152 h 258"/>
                  <a:gd name="T60" fmla="*/ 170 w 201"/>
                  <a:gd name="T61" fmla="*/ 167 h 258"/>
                  <a:gd name="T62" fmla="*/ 168 w 201"/>
                  <a:gd name="T63" fmla="*/ 184 h 258"/>
                  <a:gd name="T64" fmla="*/ 173 w 201"/>
                  <a:gd name="T65" fmla="*/ 192 h 258"/>
                  <a:gd name="T66" fmla="*/ 182 w 201"/>
                  <a:gd name="T67" fmla="*/ 190 h 258"/>
                  <a:gd name="T68" fmla="*/ 191 w 201"/>
                  <a:gd name="T69" fmla="*/ 183 h 258"/>
                  <a:gd name="T70" fmla="*/ 197 w 201"/>
                  <a:gd name="T71" fmla="*/ 174 h 258"/>
                  <a:gd name="T72" fmla="*/ 200 w 201"/>
                  <a:gd name="T73" fmla="*/ 178 h 258"/>
                  <a:gd name="T74" fmla="*/ 197 w 201"/>
                  <a:gd name="T75" fmla="*/ 195 h 258"/>
                  <a:gd name="T76" fmla="*/ 183 w 201"/>
                  <a:gd name="T77" fmla="*/ 215 h 258"/>
                  <a:gd name="T78" fmla="*/ 162 w 201"/>
                  <a:gd name="T79" fmla="*/ 239 h 258"/>
                  <a:gd name="T80" fmla="*/ 143 w 201"/>
                  <a:gd name="T81" fmla="*/ 257 h 258"/>
                  <a:gd name="T82" fmla="*/ 118 w 201"/>
                  <a:gd name="T83" fmla="*/ 247 h 258"/>
                  <a:gd name="T84" fmla="*/ 104 w 201"/>
                  <a:gd name="T85" fmla="*/ 225 h 258"/>
                  <a:gd name="T86" fmla="*/ 73 w 201"/>
                  <a:gd name="T87" fmla="*/ 221 h 258"/>
                  <a:gd name="T88" fmla="*/ 52 w 201"/>
                  <a:gd name="T89" fmla="*/ 212 h 258"/>
                  <a:gd name="T90" fmla="*/ 14 w 201"/>
                  <a:gd name="T91" fmla="*/ 200 h 2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1"/>
                  <a:gd name="T139" fmla="*/ 0 h 258"/>
                  <a:gd name="T140" fmla="*/ 201 w 201"/>
                  <a:gd name="T141" fmla="*/ 258 h 2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1" h="258">
                    <a:moveTo>
                      <a:pt x="6" y="194"/>
                    </a:moveTo>
                    <a:lnTo>
                      <a:pt x="1" y="185"/>
                    </a:lnTo>
                    <a:lnTo>
                      <a:pt x="0" y="167"/>
                    </a:lnTo>
                    <a:lnTo>
                      <a:pt x="0" y="153"/>
                    </a:lnTo>
                    <a:lnTo>
                      <a:pt x="2" y="139"/>
                    </a:lnTo>
                    <a:lnTo>
                      <a:pt x="7" y="134"/>
                    </a:lnTo>
                    <a:lnTo>
                      <a:pt x="20" y="128"/>
                    </a:lnTo>
                    <a:lnTo>
                      <a:pt x="19" y="119"/>
                    </a:lnTo>
                    <a:lnTo>
                      <a:pt x="17" y="107"/>
                    </a:lnTo>
                    <a:lnTo>
                      <a:pt x="16" y="99"/>
                    </a:lnTo>
                    <a:lnTo>
                      <a:pt x="16" y="90"/>
                    </a:lnTo>
                    <a:lnTo>
                      <a:pt x="17" y="7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5" y="98"/>
                    </a:lnTo>
                    <a:lnTo>
                      <a:pt x="40" y="101"/>
                    </a:lnTo>
                    <a:lnTo>
                      <a:pt x="43" y="70"/>
                    </a:lnTo>
                    <a:lnTo>
                      <a:pt x="43" y="39"/>
                    </a:lnTo>
                    <a:lnTo>
                      <a:pt x="37" y="17"/>
                    </a:lnTo>
                    <a:lnTo>
                      <a:pt x="43" y="18"/>
                    </a:lnTo>
                    <a:lnTo>
                      <a:pt x="49" y="23"/>
                    </a:lnTo>
                    <a:lnTo>
                      <a:pt x="55" y="31"/>
                    </a:lnTo>
                    <a:lnTo>
                      <a:pt x="59" y="42"/>
                    </a:lnTo>
                    <a:lnTo>
                      <a:pt x="60" y="31"/>
                    </a:lnTo>
                    <a:lnTo>
                      <a:pt x="62" y="23"/>
                    </a:lnTo>
                    <a:lnTo>
                      <a:pt x="66" y="17"/>
                    </a:lnTo>
                    <a:lnTo>
                      <a:pt x="70" y="11"/>
                    </a:lnTo>
                    <a:lnTo>
                      <a:pt x="82" y="0"/>
                    </a:lnTo>
                    <a:lnTo>
                      <a:pt x="84" y="13"/>
                    </a:lnTo>
                    <a:lnTo>
                      <a:pt x="86" y="21"/>
                    </a:lnTo>
                    <a:lnTo>
                      <a:pt x="87" y="26"/>
                    </a:lnTo>
                    <a:lnTo>
                      <a:pt x="88" y="33"/>
                    </a:lnTo>
                    <a:lnTo>
                      <a:pt x="91" y="43"/>
                    </a:lnTo>
                    <a:lnTo>
                      <a:pt x="96" y="49"/>
                    </a:lnTo>
                    <a:lnTo>
                      <a:pt x="101" y="52"/>
                    </a:lnTo>
                    <a:lnTo>
                      <a:pt x="110" y="52"/>
                    </a:lnTo>
                    <a:lnTo>
                      <a:pt x="115" y="51"/>
                    </a:lnTo>
                    <a:lnTo>
                      <a:pt x="122" y="49"/>
                    </a:lnTo>
                    <a:lnTo>
                      <a:pt x="128" y="45"/>
                    </a:lnTo>
                    <a:lnTo>
                      <a:pt x="133" y="38"/>
                    </a:lnTo>
                    <a:lnTo>
                      <a:pt x="137" y="33"/>
                    </a:lnTo>
                    <a:lnTo>
                      <a:pt x="140" y="27"/>
                    </a:lnTo>
                    <a:lnTo>
                      <a:pt x="143" y="22"/>
                    </a:lnTo>
                    <a:lnTo>
                      <a:pt x="148" y="16"/>
                    </a:lnTo>
                    <a:lnTo>
                      <a:pt x="147" y="28"/>
                    </a:lnTo>
                    <a:lnTo>
                      <a:pt x="146" y="38"/>
                    </a:lnTo>
                    <a:lnTo>
                      <a:pt x="145" y="49"/>
                    </a:lnTo>
                    <a:lnTo>
                      <a:pt x="141" y="62"/>
                    </a:lnTo>
                    <a:lnTo>
                      <a:pt x="133" y="73"/>
                    </a:lnTo>
                    <a:lnTo>
                      <a:pt x="125" y="81"/>
                    </a:lnTo>
                    <a:lnTo>
                      <a:pt x="117" y="85"/>
                    </a:lnTo>
                    <a:lnTo>
                      <a:pt x="111" y="90"/>
                    </a:lnTo>
                    <a:lnTo>
                      <a:pt x="103" y="100"/>
                    </a:lnTo>
                    <a:lnTo>
                      <a:pt x="115" y="95"/>
                    </a:lnTo>
                    <a:lnTo>
                      <a:pt x="128" y="91"/>
                    </a:lnTo>
                    <a:lnTo>
                      <a:pt x="136" y="90"/>
                    </a:lnTo>
                    <a:lnTo>
                      <a:pt x="145" y="88"/>
                    </a:lnTo>
                    <a:lnTo>
                      <a:pt x="153" y="87"/>
                    </a:lnTo>
                    <a:lnTo>
                      <a:pt x="161" y="87"/>
                    </a:lnTo>
                    <a:lnTo>
                      <a:pt x="167" y="87"/>
                    </a:lnTo>
                    <a:lnTo>
                      <a:pt x="165" y="95"/>
                    </a:lnTo>
                    <a:lnTo>
                      <a:pt x="164" y="101"/>
                    </a:lnTo>
                    <a:lnTo>
                      <a:pt x="161" y="106"/>
                    </a:lnTo>
                    <a:lnTo>
                      <a:pt x="158" y="109"/>
                    </a:lnTo>
                    <a:lnTo>
                      <a:pt x="155" y="113"/>
                    </a:lnTo>
                    <a:lnTo>
                      <a:pt x="150" y="118"/>
                    </a:lnTo>
                    <a:lnTo>
                      <a:pt x="147" y="124"/>
                    </a:lnTo>
                    <a:lnTo>
                      <a:pt x="147" y="130"/>
                    </a:lnTo>
                    <a:lnTo>
                      <a:pt x="147" y="134"/>
                    </a:lnTo>
                    <a:lnTo>
                      <a:pt x="147" y="138"/>
                    </a:lnTo>
                    <a:lnTo>
                      <a:pt x="148" y="141"/>
                    </a:lnTo>
                    <a:lnTo>
                      <a:pt x="149" y="144"/>
                    </a:lnTo>
                    <a:lnTo>
                      <a:pt x="150" y="146"/>
                    </a:lnTo>
                    <a:lnTo>
                      <a:pt x="156" y="149"/>
                    </a:lnTo>
                    <a:lnTo>
                      <a:pt x="161" y="148"/>
                    </a:lnTo>
                    <a:lnTo>
                      <a:pt x="165" y="142"/>
                    </a:lnTo>
                    <a:lnTo>
                      <a:pt x="167" y="134"/>
                    </a:lnTo>
                    <a:lnTo>
                      <a:pt x="167" y="131"/>
                    </a:lnTo>
                    <a:lnTo>
                      <a:pt x="169" y="127"/>
                    </a:lnTo>
                    <a:lnTo>
                      <a:pt x="170" y="123"/>
                    </a:lnTo>
                    <a:lnTo>
                      <a:pt x="173" y="119"/>
                    </a:lnTo>
                    <a:lnTo>
                      <a:pt x="175" y="115"/>
                    </a:lnTo>
                    <a:lnTo>
                      <a:pt x="177" y="120"/>
                    </a:lnTo>
                    <a:lnTo>
                      <a:pt x="178" y="126"/>
                    </a:lnTo>
                    <a:lnTo>
                      <a:pt x="179" y="131"/>
                    </a:lnTo>
                    <a:lnTo>
                      <a:pt x="180" y="137"/>
                    </a:lnTo>
                    <a:lnTo>
                      <a:pt x="179" y="143"/>
                    </a:lnTo>
                    <a:lnTo>
                      <a:pt x="178" y="148"/>
                    </a:lnTo>
                    <a:lnTo>
                      <a:pt x="175" y="155"/>
                    </a:lnTo>
                    <a:lnTo>
                      <a:pt x="176" y="152"/>
                    </a:lnTo>
                    <a:lnTo>
                      <a:pt x="173" y="159"/>
                    </a:lnTo>
                    <a:lnTo>
                      <a:pt x="172" y="162"/>
                    </a:lnTo>
                    <a:lnTo>
                      <a:pt x="170" y="167"/>
                    </a:lnTo>
                    <a:lnTo>
                      <a:pt x="169" y="175"/>
                    </a:lnTo>
                    <a:lnTo>
                      <a:pt x="169" y="178"/>
                    </a:lnTo>
                    <a:lnTo>
                      <a:pt x="168" y="184"/>
                    </a:lnTo>
                    <a:lnTo>
                      <a:pt x="168" y="188"/>
                    </a:lnTo>
                    <a:lnTo>
                      <a:pt x="170" y="191"/>
                    </a:lnTo>
                    <a:lnTo>
                      <a:pt x="173" y="192"/>
                    </a:lnTo>
                    <a:lnTo>
                      <a:pt x="177" y="192"/>
                    </a:lnTo>
                    <a:lnTo>
                      <a:pt x="179" y="191"/>
                    </a:lnTo>
                    <a:lnTo>
                      <a:pt x="182" y="190"/>
                    </a:lnTo>
                    <a:lnTo>
                      <a:pt x="185" y="189"/>
                    </a:lnTo>
                    <a:lnTo>
                      <a:pt x="188" y="187"/>
                    </a:lnTo>
                    <a:lnTo>
                      <a:pt x="191" y="183"/>
                    </a:lnTo>
                    <a:lnTo>
                      <a:pt x="193" y="181"/>
                    </a:lnTo>
                    <a:lnTo>
                      <a:pt x="196" y="177"/>
                    </a:lnTo>
                    <a:lnTo>
                      <a:pt x="197" y="174"/>
                    </a:lnTo>
                    <a:lnTo>
                      <a:pt x="199" y="169"/>
                    </a:lnTo>
                    <a:lnTo>
                      <a:pt x="200" y="175"/>
                    </a:lnTo>
                    <a:lnTo>
                      <a:pt x="200" y="178"/>
                    </a:lnTo>
                    <a:lnTo>
                      <a:pt x="200" y="183"/>
                    </a:lnTo>
                    <a:lnTo>
                      <a:pt x="199" y="190"/>
                    </a:lnTo>
                    <a:lnTo>
                      <a:pt x="197" y="195"/>
                    </a:lnTo>
                    <a:lnTo>
                      <a:pt x="194" y="200"/>
                    </a:lnTo>
                    <a:lnTo>
                      <a:pt x="190" y="206"/>
                    </a:lnTo>
                    <a:lnTo>
                      <a:pt x="183" y="215"/>
                    </a:lnTo>
                    <a:lnTo>
                      <a:pt x="173" y="225"/>
                    </a:lnTo>
                    <a:lnTo>
                      <a:pt x="166" y="231"/>
                    </a:lnTo>
                    <a:lnTo>
                      <a:pt x="162" y="239"/>
                    </a:lnTo>
                    <a:lnTo>
                      <a:pt x="160" y="256"/>
                    </a:lnTo>
                    <a:lnTo>
                      <a:pt x="152" y="257"/>
                    </a:lnTo>
                    <a:lnTo>
                      <a:pt x="143" y="257"/>
                    </a:lnTo>
                    <a:lnTo>
                      <a:pt x="134" y="256"/>
                    </a:lnTo>
                    <a:lnTo>
                      <a:pt x="125" y="252"/>
                    </a:lnTo>
                    <a:lnTo>
                      <a:pt x="118" y="247"/>
                    </a:lnTo>
                    <a:lnTo>
                      <a:pt x="112" y="241"/>
                    </a:lnTo>
                    <a:lnTo>
                      <a:pt x="106" y="232"/>
                    </a:lnTo>
                    <a:lnTo>
                      <a:pt x="104" y="225"/>
                    </a:lnTo>
                    <a:lnTo>
                      <a:pt x="95" y="227"/>
                    </a:lnTo>
                    <a:lnTo>
                      <a:pt x="83" y="225"/>
                    </a:lnTo>
                    <a:lnTo>
                      <a:pt x="73" y="221"/>
                    </a:lnTo>
                    <a:lnTo>
                      <a:pt x="68" y="216"/>
                    </a:lnTo>
                    <a:lnTo>
                      <a:pt x="64" y="208"/>
                    </a:lnTo>
                    <a:lnTo>
                      <a:pt x="52" y="212"/>
                    </a:lnTo>
                    <a:lnTo>
                      <a:pt x="39" y="211"/>
                    </a:lnTo>
                    <a:lnTo>
                      <a:pt x="25" y="206"/>
                    </a:lnTo>
                    <a:lnTo>
                      <a:pt x="14" y="200"/>
                    </a:lnTo>
                    <a:lnTo>
                      <a:pt x="6" y="194"/>
                    </a:lnTo>
                  </a:path>
                </a:pathLst>
              </a:cu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Freeform 403"/>
              <p:cNvSpPr>
                <a:spLocks/>
              </p:cNvSpPr>
              <p:nvPr/>
            </p:nvSpPr>
            <p:spPr bwMode="auto">
              <a:xfrm>
                <a:off x="2061" y="2256"/>
                <a:ext cx="145" cy="188"/>
              </a:xfrm>
              <a:custGeom>
                <a:avLst/>
                <a:gdLst>
                  <a:gd name="T0" fmla="*/ 1 w 145"/>
                  <a:gd name="T1" fmla="*/ 134 h 188"/>
                  <a:gd name="T2" fmla="*/ 1 w 145"/>
                  <a:gd name="T3" fmla="*/ 111 h 188"/>
                  <a:gd name="T4" fmla="*/ 6 w 145"/>
                  <a:gd name="T5" fmla="*/ 97 h 188"/>
                  <a:gd name="T6" fmla="*/ 14 w 145"/>
                  <a:gd name="T7" fmla="*/ 87 h 188"/>
                  <a:gd name="T8" fmla="*/ 12 w 145"/>
                  <a:gd name="T9" fmla="*/ 72 h 188"/>
                  <a:gd name="T10" fmla="*/ 13 w 145"/>
                  <a:gd name="T11" fmla="*/ 58 h 188"/>
                  <a:gd name="T12" fmla="*/ 20 w 145"/>
                  <a:gd name="T13" fmla="*/ 58 h 188"/>
                  <a:gd name="T14" fmla="*/ 29 w 145"/>
                  <a:gd name="T15" fmla="*/ 74 h 188"/>
                  <a:gd name="T16" fmla="*/ 31 w 145"/>
                  <a:gd name="T17" fmla="*/ 29 h 188"/>
                  <a:gd name="T18" fmla="*/ 31 w 145"/>
                  <a:gd name="T19" fmla="*/ 14 h 188"/>
                  <a:gd name="T20" fmla="*/ 40 w 145"/>
                  <a:gd name="T21" fmla="*/ 23 h 188"/>
                  <a:gd name="T22" fmla="*/ 44 w 145"/>
                  <a:gd name="T23" fmla="*/ 23 h 188"/>
                  <a:gd name="T24" fmla="*/ 48 w 145"/>
                  <a:gd name="T25" fmla="*/ 12 h 188"/>
                  <a:gd name="T26" fmla="*/ 60 w 145"/>
                  <a:gd name="T27" fmla="*/ 0 h 188"/>
                  <a:gd name="T28" fmla="*/ 62 w 145"/>
                  <a:gd name="T29" fmla="*/ 15 h 188"/>
                  <a:gd name="T30" fmla="*/ 64 w 145"/>
                  <a:gd name="T31" fmla="*/ 24 h 188"/>
                  <a:gd name="T32" fmla="*/ 69 w 145"/>
                  <a:gd name="T33" fmla="*/ 36 h 188"/>
                  <a:gd name="T34" fmla="*/ 79 w 145"/>
                  <a:gd name="T35" fmla="*/ 38 h 188"/>
                  <a:gd name="T36" fmla="*/ 88 w 145"/>
                  <a:gd name="T37" fmla="*/ 36 h 188"/>
                  <a:gd name="T38" fmla="*/ 96 w 145"/>
                  <a:gd name="T39" fmla="*/ 28 h 188"/>
                  <a:gd name="T40" fmla="*/ 101 w 145"/>
                  <a:gd name="T41" fmla="*/ 20 h 188"/>
                  <a:gd name="T42" fmla="*/ 106 w 145"/>
                  <a:gd name="T43" fmla="*/ 11 h 188"/>
                  <a:gd name="T44" fmla="*/ 105 w 145"/>
                  <a:gd name="T45" fmla="*/ 28 h 188"/>
                  <a:gd name="T46" fmla="*/ 102 w 145"/>
                  <a:gd name="T47" fmla="*/ 45 h 188"/>
                  <a:gd name="T48" fmla="*/ 91 w 145"/>
                  <a:gd name="T49" fmla="*/ 59 h 188"/>
                  <a:gd name="T50" fmla="*/ 80 w 145"/>
                  <a:gd name="T51" fmla="*/ 66 h 188"/>
                  <a:gd name="T52" fmla="*/ 84 w 145"/>
                  <a:gd name="T53" fmla="*/ 69 h 188"/>
                  <a:gd name="T54" fmla="*/ 98 w 145"/>
                  <a:gd name="T55" fmla="*/ 65 h 188"/>
                  <a:gd name="T56" fmla="*/ 110 w 145"/>
                  <a:gd name="T57" fmla="*/ 64 h 188"/>
                  <a:gd name="T58" fmla="*/ 117 w 145"/>
                  <a:gd name="T59" fmla="*/ 72 h 188"/>
                  <a:gd name="T60" fmla="*/ 108 w 145"/>
                  <a:gd name="T61" fmla="*/ 86 h 188"/>
                  <a:gd name="T62" fmla="*/ 101 w 145"/>
                  <a:gd name="T63" fmla="*/ 93 h 188"/>
                  <a:gd name="T64" fmla="*/ 99 w 145"/>
                  <a:gd name="T65" fmla="*/ 98 h 188"/>
                  <a:gd name="T66" fmla="*/ 103 w 145"/>
                  <a:gd name="T67" fmla="*/ 104 h 188"/>
                  <a:gd name="T68" fmla="*/ 112 w 145"/>
                  <a:gd name="T69" fmla="*/ 109 h 188"/>
                  <a:gd name="T70" fmla="*/ 119 w 145"/>
                  <a:gd name="T71" fmla="*/ 104 h 188"/>
                  <a:gd name="T72" fmla="*/ 123 w 145"/>
                  <a:gd name="T73" fmla="*/ 89 h 188"/>
                  <a:gd name="T74" fmla="*/ 128 w 145"/>
                  <a:gd name="T75" fmla="*/ 92 h 188"/>
                  <a:gd name="T76" fmla="*/ 128 w 145"/>
                  <a:gd name="T77" fmla="*/ 107 h 188"/>
                  <a:gd name="T78" fmla="*/ 122 w 145"/>
                  <a:gd name="T79" fmla="*/ 127 h 188"/>
                  <a:gd name="T80" fmla="*/ 127 w 145"/>
                  <a:gd name="T81" fmla="*/ 140 h 188"/>
                  <a:gd name="T82" fmla="*/ 136 w 145"/>
                  <a:gd name="T83" fmla="*/ 136 h 188"/>
                  <a:gd name="T84" fmla="*/ 144 w 145"/>
                  <a:gd name="T85" fmla="*/ 123 h 188"/>
                  <a:gd name="T86" fmla="*/ 143 w 145"/>
                  <a:gd name="T87" fmla="*/ 137 h 188"/>
                  <a:gd name="T88" fmla="*/ 137 w 145"/>
                  <a:gd name="T89" fmla="*/ 150 h 188"/>
                  <a:gd name="T90" fmla="*/ 125 w 145"/>
                  <a:gd name="T91" fmla="*/ 164 h 188"/>
                  <a:gd name="T92" fmla="*/ 116 w 145"/>
                  <a:gd name="T93" fmla="*/ 174 h 188"/>
                  <a:gd name="T94" fmla="*/ 110 w 145"/>
                  <a:gd name="T95" fmla="*/ 187 h 188"/>
                  <a:gd name="T96" fmla="*/ 97 w 145"/>
                  <a:gd name="T97" fmla="*/ 186 h 188"/>
                  <a:gd name="T98" fmla="*/ 85 w 145"/>
                  <a:gd name="T99" fmla="*/ 179 h 188"/>
                  <a:gd name="T100" fmla="*/ 77 w 145"/>
                  <a:gd name="T101" fmla="*/ 169 h 188"/>
                  <a:gd name="T102" fmla="*/ 68 w 145"/>
                  <a:gd name="T103" fmla="*/ 165 h 188"/>
                  <a:gd name="T104" fmla="*/ 53 w 145"/>
                  <a:gd name="T105" fmla="*/ 161 h 188"/>
                  <a:gd name="T106" fmla="*/ 46 w 145"/>
                  <a:gd name="T107" fmla="*/ 151 h 188"/>
                  <a:gd name="T108" fmla="*/ 28 w 145"/>
                  <a:gd name="T109" fmla="*/ 154 h 188"/>
                  <a:gd name="T110" fmla="*/ 10 w 145"/>
                  <a:gd name="T111" fmla="*/ 146 h 1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5"/>
                  <a:gd name="T169" fmla="*/ 0 h 188"/>
                  <a:gd name="T170" fmla="*/ 145 w 145"/>
                  <a:gd name="T171" fmla="*/ 188 h 1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5" h="188">
                    <a:moveTo>
                      <a:pt x="5" y="141"/>
                    </a:moveTo>
                    <a:lnTo>
                      <a:pt x="1" y="134"/>
                    </a:lnTo>
                    <a:lnTo>
                      <a:pt x="0" y="122"/>
                    </a:lnTo>
                    <a:lnTo>
                      <a:pt x="1" y="111"/>
                    </a:lnTo>
                    <a:lnTo>
                      <a:pt x="2" y="101"/>
                    </a:lnTo>
                    <a:lnTo>
                      <a:pt x="6" y="97"/>
                    </a:lnTo>
                    <a:lnTo>
                      <a:pt x="15" y="93"/>
                    </a:lnTo>
                    <a:lnTo>
                      <a:pt x="14" y="87"/>
                    </a:lnTo>
                    <a:lnTo>
                      <a:pt x="13" y="78"/>
                    </a:lnTo>
                    <a:lnTo>
                      <a:pt x="12" y="72"/>
                    </a:lnTo>
                    <a:lnTo>
                      <a:pt x="12" y="65"/>
                    </a:lnTo>
                    <a:lnTo>
                      <a:pt x="13" y="58"/>
                    </a:lnTo>
                    <a:lnTo>
                      <a:pt x="16" y="49"/>
                    </a:lnTo>
                    <a:lnTo>
                      <a:pt x="20" y="58"/>
                    </a:lnTo>
                    <a:lnTo>
                      <a:pt x="25" y="72"/>
                    </a:lnTo>
                    <a:lnTo>
                      <a:pt x="29" y="74"/>
                    </a:lnTo>
                    <a:lnTo>
                      <a:pt x="31" y="52"/>
                    </a:lnTo>
                    <a:lnTo>
                      <a:pt x="31" y="29"/>
                    </a:lnTo>
                    <a:lnTo>
                      <a:pt x="27" y="12"/>
                    </a:lnTo>
                    <a:lnTo>
                      <a:pt x="31" y="14"/>
                    </a:lnTo>
                    <a:lnTo>
                      <a:pt x="36" y="17"/>
                    </a:lnTo>
                    <a:lnTo>
                      <a:pt x="40" y="23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5" y="17"/>
                    </a:lnTo>
                    <a:lnTo>
                      <a:pt x="48" y="12"/>
                    </a:lnTo>
                    <a:lnTo>
                      <a:pt x="51" y="8"/>
                    </a:lnTo>
                    <a:lnTo>
                      <a:pt x="60" y="0"/>
                    </a:lnTo>
                    <a:lnTo>
                      <a:pt x="61" y="9"/>
                    </a:lnTo>
                    <a:lnTo>
                      <a:pt x="62" y="15"/>
                    </a:lnTo>
                    <a:lnTo>
                      <a:pt x="62" y="19"/>
                    </a:lnTo>
                    <a:lnTo>
                      <a:pt x="64" y="24"/>
                    </a:lnTo>
                    <a:lnTo>
                      <a:pt x="66" y="32"/>
                    </a:lnTo>
                    <a:lnTo>
                      <a:pt x="69" y="36"/>
                    </a:lnTo>
                    <a:lnTo>
                      <a:pt x="73" y="38"/>
                    </a:lnTo>
                    <a:lnTo>
                      <a:pt x="79" y="38"/>
                    </a:lnTo>
                    <a:lnTo>
                      <a:pt x="84" y="37"/>
                    </a:lnTo>
                    <a:lnTo>
                      <a:pt x="88" y="36"/>
                    </a:lnTo>
                    <a:lnTo>
                      <a:pt x="92" y="32"/>
                    </a:lnTo>
                    <a:lnTo>
                      <a:pt x="96" y="28"/>
                    </a:lnTo>
                    <a:lnTo>
                      <a:pt x="99" y="24"/>
                    </a:lnTo>
                    <a:lnTo>
                      <a:pt x="101" y="20"/>
                    </a:lnTo>
                    <a:lnTo>
                      <a:pt x="103" y="16"/>
                    </a:lnTo>
                    <a:lnTo>
                      <a:pt x="106" y="11"/>
                    </a:lnTo>
                    <a:lnTo>
                      <a:pt x="106" y="21"/>
                    </a:lnTo>
                    <a:lnTo>
                      <a:pt x="105" y="28"/>
                    </a:lnTo>
                    <a:lnTo>
                      <a:pt x="105" y="36"/>
                    </a:lnTo>
                    <a:lnTo>
                      <a:pt x="102" y="45"/>
                    </a:lnTo>
                    <a:lnTo>
                      <a:pt x="96" y="53"/>
                    </a:lnTo>
                    <a:lnTo>
                      <a:pt x="91" y="59"/>
                    </a:lnTo>
                    <a:lnTo>
                      <a:pt x="84" y="62"/>
                    </a:lnTo>
                    <a:lnTo>
                      <a:pt x="80" y="66"/>
                    </a:lnTo>
                    <a:lnTo>
                      <a:pt x="74" y="73"/>
                    </a:lnTo>
                    <a:lnTo>
                      <a:pt x="84" y="69"/>
                    </a:lnTo>
                    <a:lnTo>
                      <a:pt x="93" y="66"/>
                    </a:lnTo>
                    <a:lnTo>
                      <a:pt x="98" y="65"/>
                    </a:lnTo>
                    <a:lnTo>
                      <a:pt x="105" y="64"/>
                    </a:lnTo>
                    <a:lnTo>
                      <a:pt x="110" y="64"/>
                    </a:lnTo>
                    <a:lnTo>
                      <a:pt x="120" y="64"/>
                    </a:lnTo>
                    <a:lnTo>
                      <a:pt x="117" y="72"/>
                    </a:lnTo>
                    <a:lnTo>
                      <a:pt x="114" y="78"/>
                    </a:lnTo>
                    <a:lnTo>
                      <a:pt x="108" y="86"/>
                    </a:lnTo>
                    <a:lnTo>
                      <a:pt x="105" y="89"/>
                    </a:lnTo>
                    <a:lnTo>
                      <a:pt x="101" y="93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100" y="100"/>
                    </a:lnTo>
                    <a:lnTo>
                      <a:pt x="103" y="104"/>
                    </a:lnTo>
                    <a:lnTo>
                      <a:pt x="107" y="106"/>
                    </a:lnTo>
                    <a:lnTo>
                      <a:pt x="112" y="109"/>
                    </a:lnTo>
                    <a:lnTo>
                      <a:pt x="116" y="107"/>
                    </a:lnTo>
                    <a:lnTo>
                      <a:pt x="119" y="104"/>
                    </a:lnTo>
                    <a:lnTo>
                      <a:pt x="121" y="96"/>
                    </a:lnTo>
                    <a:lnTo>
                      <a:pt x="123" y="89"/>
                    </a:lnTo>
                    <a:lnTo>
                      <a:pt x="126" y="84"/>
                    </a:lnTo>
                    <a:lnTo>
                      <a:pt x="128" y="92"/>
                    </a:lnTo>
                    <a:lnTo>
                      <a:pt x="130" y="99"/>
                    </a:lnTo>
                    <a:lnTo>
                      <a:pt x="128" y="107"/>
                    </a:lnTo>
                    <a:lnTo>
                      <a:pt x="125" y="115"/>
                    </a:lnTo>
                    <a:lnTo>
                      <a:pt x="122" y="127"/>
                    </a:lnTo>
                    <a:lnTo>
                      <a:pt x="122" y="139"/>
                    </a:lnTo>
                    <a:lnTo>
                      <a:pt x="127" y="140"/>
                    </a:lnTo>
                    <a:lnTo>
                      <a:pt x="132" y="139"/>
                    </a:lnTo>
                    <a:lnTo>
                      <a:pt x="136" y="136"/>
                    </a:lnTo>
                    <a:lnTo>
                      <a:pt x="139" y="131"/>
                    </a:lnTo>
                    <a:lnTo>
                      <a:pt x="144" y="123"/>
                    </a:lnTo>
                    <a:lnTo>
                      <a:pt x="144" y="130"/>
                    </a:lnTo>
                    <a:lnTo>
                      <a:pt x="143" y="137"/>
                    </a:lnTo>
                    <a:lnTo>
                      <a:pt x="140" y="146"/>
                    </a:lnTo>
                    <a:lnTo>
                      <a:pt x="137" y="150"/>
                    </a:lnTo>
                    <a:lnTo>
                      <a:pt x="132" y="156"/>
                    </a:lnTo>
                    <a:lnTo>
                      <a:pt x="125" y="164"/>
                    </a:lnTo>
                    <a:lnTo>
                      <a:pt x="119" y="168"/>
                    </a:lnTo>
                    <a:lnTo>
                      <a:pt x="116" y="174"/>
                    </a:lnTo>
                    <a:lnTo>
                      <a:pt x="115" y="186"/>
                    </a:lnTo>
                    <a:lnTo>
                      <a:pt x="110" y="187"/>
                    </a:lnTo>
                    <a:lnTo>
                      <a:pt x="103" y="187"/>
                    </a:lnTo>
                    <a:lnTo>
                      <a:pt x="97" y="186"/>
                    </a:lnTo>
                    <a:lnTo>
                      <a:pt x="91" y="183"/>
                    </a:lnTo>
                    <a:lnTo>
                      <a:pt x="85" y="179"/>
                    </a:lnTo>
                    <a:lnTo>
                      <a:pt x="81" y="175"/>
                    </a:lnTo>
                    <a:lnTo>
                      <a:pt x="77" y="169"/>
                    </a:lnTo>
                    <a:lnTo>
                      <a:pt x="75" y="164"/>
                    </a:lnTo>
                    <a:lnTo>
                      <a:pt x="68" y="165"/>
                    </a:lnTo>
                    <a:lnTo>
                      <a:pt x="60" y="164"/>
                    </a:lnTo>
                    <a:lnTo>
                      <a:pt x="53" y="161"/>
                    </a:lnTo>
                    <a:lnTo>
                      <a:pt x="49" y="157"/>
                    </a:lnTo>
                    <a:lnTo>
                      <a:pt x="46" y="151"/>
                    </a:lnTo>
                    <a:lnTo>
                      <a:pt x="38" y="155"/>
                    </a:lnTo>
                    <a:lnTo>
                      <a:pt x="28" y="154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5" y="141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404"/>
              <p:cNvSpPr>
                <a:spLocks/>
              </p:cNvSpPr>
              <p:nvPr/>
            </p:nvSpPr>
            <p:spPr bwMode="auto">
              <a:xfrm>
                <a:off x="2089" y="2317"/>
                <a:ext cx="88" cy="115"/>
              </a:xfrm>
              <a:custGeom>
                <a:avLst/>
                <a:gdLst>
                  <a:gd name="T0" fmla="*/ 0 w 88"/>
                  <a:gd name="T1" fmla="*/ 82 h 115"/>
                  <a:gd name="T2" fmla="*/ 0 w 88"/>
                  <a:gd name="T3" fmla="*/ 68 h 115"/>
                  <a:gd name="T4" fmla="*/ 3 w 88"/>
                  <a:gd name="T5" fmla="*/ 59 h 115"/>
                  <a:gd name="T6" fmla="*/ 8 w 88"/>
                  <a:gd name="T7" fmla="*/ 53 h 115"/>
                  <a:gd name="T8" fmla="*/ 6 w 88"/>
                  <a:gd name="T9" fmla="*/ 44 h 115"/>
                  <a:gd name="T10" fmla="*/ 7 w 88"/>
                  <a:gd name="T11" fmla="*/ 35 h 115"/>
                  <a:gd name="T12" fmla="*/ 12 w 88"/>
                  <a:gd name="T13" fmla="*/ 35 h 115"/>
                  <a:gd name="T14" fmla="*/ 17 w 88"/>
                  <a:gd name="T15" fmla="*/ 45 h 115"/>
                  <a:gd name="T16" fmla="*/ 18 w 88"/>
                  <a:gd name="T17" fmla="*/ 17 h 115"/>
                  <a:gd name="T18" fmla="*/ 18 w 88"/>
                  <a:gd name="T19" fmla="*/ 8 h 115"/>
                  <a:gd name="T20" fmla="*/ 23 w 88"/>
                  <a:gd name="T21" fmla="*/ 13 h 115"/>
                  <a:gd name="T22" fmla="*/ 26 w 88"/>
                  <a:gd name="T23" fmla="*/ 13 h 115"/>
                  <a:gd name="T24" fmla="*/ 28 w 88"/>
                  <a:gd name="T25" fmla="*/ 8 h 115"/>
                  <a:gd name="T26" fmla="*/ 35 w 88"/>
                  <a:gd name="T27" fmla="*/ 0 h 115"/>
                  <a:gd name="T28" fmla="*/ 37 w 88"/>
                  <a:gd name="T29" fmla="*/ 9 h 115"/>
                  <a:gd name="T30" fmla="*/ 38 w 88"/>
                  <a:gd name="T31" fmla="*/ 14 h 115"/>
                  <a:gd name="T32" fmla="*/ 41 w 88"/>
                  <a:gd name="T33" fmla="*/ 22 h 115"/>
                  <a:gd name="T34" fmla="*/ 47 w 88"/>
                  <a:gd name="T35" fmla="*/ 23 h 115"/>
                  <a:gd name="T36" fmla="*/ 53 w 88"/>
                  <a:gd name="T37" fmla="*/ 21 h 115"/>
                  <a:gd name="T38" fmla="*/ 58 w 88"/>
                  <a:gd name="T39" fmla="*/ 17 h 115"/>
                  <a:gd name="T40" fmla="*/ 61 w 88"/>
                  <a:gd name="T41" fmla="*/ 12 h 115"/>
                  <a:gd name="T42" fmla="*/ 64 w 88"/>
                  <a:gd name="T43" fmla="*/ 7 h 115"/>
                  <a:gd name="T44" fmla="*/ 63 w 88"/>
                  <a:gd name="T45" fmla="*/ 17 h 115"/>
                  <a:gd name="T46" fmla="*/ 61 w 88"/>
                  <a:gd name="T47" fmla="*/ 27 h 115"/>
                  <a:gd name="T48" fmla="*/ 54 w 88"/>
                  <a:gd name="T49" fmla="*/ 36 h 115"/>
                  <a:gd name="T50" fmla="*/ 48 w 88"/>
                  <a:gd name="T51" fmla="*/ 40 h 115"/>
                  <a:gd name="T52" fmla="*/ 50 w 88"/>
                  <a:gd name="T53" fmla="*/ 42 h 115"/>
                  <a:gd name="T54" fmla="*/ 59 w 88"/>
                  <a:gd name="T55" fmla="*/ 40 h 115"/>
                  <a:gd name="T56" fmla="*/ 66 w 88"/>
                  <a:gd name="T57" fmla="*/ 38 h 115"/>
                  <a:gd name="T58" fmla="*/ 70 w 88"/>
                  <a:gd name="T59" fmla="*/ 44 h 115"/>
                  <a:gd name="T60" fmla="*/ 65 w 88"/>
                  <a:gd name="T61" fmla="*/ 52 h 115"/>
                  <a:gd name="T62" fmla="*/ 60 w 88"/>
                  <a:gd name="T63" fmla="*/ 57 h 115"/>
                  <a:gd name="T64" fmla="*/ 60 w 88"/>
                  <a:gd name="T65" fmla="*/ 60 h 115"/>
                  <a:gd name="T66" fmla="*/ 62 w 88"/>
                  <a:gd name="T67" fmla="*/ 63 h 115"/>
                  <a:gd name="T68" fmla="*/ 68 w 88"/>
                  <a:gd name="T69" fmla="*/ 66 h 115"/>
                  <a:gd name="T70" fmla="*/ 71 w 88"/>
                  <a:gd name="T71" fmla="*/ 63 h 115"/>
                  <a:gd name="T72" fmla="*/ 74 w 88"/>
                  <a:gd name="T73" fmla="*/ 55 h 115"/>
                  <a:gd name="T74" fmla="*/ 78 w 88"/>
                  <a:gd name="T75" fmla="*/ 56 h 115"/>
                  <a:gd name="T76" fmla="*/ 77 w 88"/>
                  <a:gd name="T77" fmla="*/ 65 h 115"/>
                  <a:gd name="T78" fmla="*/ 73 w 88"/>
                  <a:gd name="T79" fmla="*/ 77 h 115"/>
                  <a:gd name="T80" fmla="*/ 77 w 88"/>
                  <a:gd name="T81" fmla="*/ 85 h 115"/>
                  <a:gd name="T82" fmla="*/ 82 w 88"/>
                  <a:gd name="T83" fmla="*/ 82 h 115"/>
                  <a:gd name="T84" fmla="*/ 86 w 88"/>
                  <a:gd name="T85" fmla="*/ 75 h 115"/>
                  <a:gd name="T86" fmla="*/ 86 w 88"/>
                  <a:gd name="T87" fmla="*/ 83 h 115"/>
                  <a:gd name="T88" fmla="*/ 82 w 88"/>
                  <a:gd name="T89" fmla="*/ 91 h 115"/>
                  <a:gd name="T90" fmla="*/ 75 w 88"/>
                  <a:gd name="T91" fmla="*/ 99 h 115"/>
                  <a:gd name="T92" fmla="*/ 70 w 88"/>
                  <a:gd name="T93" fmla="*/ 105 h 115"/>
                  <a:gd name="T94" fmla="*/ 66 w 88"/>
                  <a:gd name="T95" fmla="*/ 114 h 115"/>
                  <a:gd name="T96" fmla="*/ 58 w 88"/>
                  <a:gd name="T97" fmla="*/ 113 h 115"/>
                  <a:gd name="T98" fmla="*/ 51 w 88"/>
                  <a:gd name="T99" fmla="*/ 109 h 115"/>
                  <a:gd name="T100" fmla="*/ 46 w 88"/>
                  <a:gd name="T101" fmla="*/ 103 h 115"/>
                  <a:gd name="T102" fmla="*/ 41 w 88"/>
                  <a:gd name="T103" fmla="*/ 100 h 115"/>
                  <a:gd name="T104" fmla="*/ 31 w 88"/>
                  <a:gd name="T105" fmla="*/ 98 h 115"/>
                  <a:gd name="T106" fmla="*/ 27 w 88"/>
                  <a:gd name="T107" fmla="*/ 92 h 115"/>
                  <a:gd name="T108" fmla="*/ 16 w 88"/>
                  <a:gd name="T109" fmla="*/ 93 h 115"/>
                  <a:gd name="T110" fmla="*/ 6 w 88"/>
                  <a:gd name="T111" fmla="*/ 89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15"/>
                  <a:gd name="T170" fmla="*/ 88 w 88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15">
                    <a:moveTo>
                      <a:pt x="2" y="86"/>
                    </a:moveTo>
                    <a:lnTo>
                      <a:pt x="0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8" y="57"/>
                    </a:lnTo>
                    <a:lnTo>
                      <a:pt x="8" y="53"/>
                    </a:lnTo>
                    <a:lnTo>
                      <a:pt x="7" y="47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7" y="35"/>
                    </a:lnTo>
                    <a:lnTo>
                      <a:pt x="9" y="30"/>
                    </a:lnTo>
                    <a:lnTo>
                      <a:pt x="12" y="35"/>
                    </a:lnTo>
                    <a:lnTo>
                      <a:pt x="15" y="44"/>
                    </a:lnTo>
                    <a:lnTo>
                      <a:pt x="17" y="45"/>
                    </a:lnTo>
                    <a:lnTo>
                      <a:pt x="18" y="31"/>
                    </a:lnTo>
                    <a:lnTo>
                      <a:pt x="18" y="1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3" y="13"/>
                    </a:lnTo>
                    <a:lnTo>
                      <a:pt x="25" y="18"/>
                    </a:lnTo>
                    <a:lnTo>
                      <a:pt x="26" y="13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30" y="5"/>
                    </a:lnTo>
                    <a:lnTo>
                      <a:pt x="35" y="0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8" y="14"/>
                    </a:lnTo>
                    <a:lnTo>
                      <a:pt x="39" y="19"/>
                    </a:lnTo>
                    <a:lnTo>
                      <a:pt x="41" y="22"/>
                    </a:lnTo>
                    <a:lnTo>
                      <a:pt x="44" y="23"/>
                    </a:lnTo>
                    <a:lnTo>
                      <a:pt x="47" y="23"/>
                    </a:lnTo>
                    <a:lnTo>
                      <a:pt x="50" y="22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59" y="14"/>
                    </a:lnTo>
                    <a:lnTo>
                      <a:pt x="61" y="12"/>
                    </a:lnTo>
                    <a:lnTo>
                      <a:pt x="62" y="10"/>
                    </a:lnTo>
                    <a:lnTo>
                      <a:pt x="64" y="7"/>
                    </a:lnTo>
                    <a:lnTo>
                      <a:pt x="64" y="12"/>
                    </a:lnTo>
                    <a:lnTo>
                      <a:pt x="63" y="17"/>
                    </a:lnTo>
                    <a:lnTo>
                      <a:pt x="63" y="22"/>
                    </a:lnTo>
                    <a:lnTo>
                      <a:pt x="61" y="27"/>
                    </a:lnTo>
                    <a:lnTo>
                      <a:pt x="58" y="32"/>
                    </a:lnTo>
                    <a:lnTo>
                      <a:pt x="54" y="36"/>
                    </a:lnTo>
                    <a:lnTo>
                      <a:pt x="50" y="37"/>
                    </a:lnTo>
                    <a:lnTo>
                      <a:pt x="48" y="40"/>
                    </a:lnTo>
                    <a:lnTo>
                      <a:pt x="45" y="44"/>
                    </a:lnTo>
                    <a:lnTo>
                      <a:pt x="50" y="42"/>
                    </a:lnTo>
                    <a:lnTo>
                      <a:pt x="56" y="40"/>
                    </a:lnTo>
                    <a:lnTo>
                      <a:pt x="59" y="40"/>
                    </a:lnTo>
                    <a:lnTo>
                      <a:pt x="63" y="39"/>
                    </a:lnTo>
                    <a:lnTo>
                      <a:pt x="66" y="38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69" y="48"/>
                    </a:lnTo>
                    <a:lnTo>
                      <a:pt x="65" y="52"/>
                    </a:lnTo>
                    <a:lnTo>
                      <a:pt x="63" y="54"/>
                    </a:lnTo>
                    <a:lnTo>
                      <a:pt x="60" y="57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2" y="63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70" y="65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4" y="55"/>
                    </a:lnTo>
                    <a:lnTo>
                      <a:pt x="76" y="51"/>
                    </a:lnTo>
                    <a:lnTo>
                      <a:pt x="78" y="56"/>
                    </a:lnTo>
                    <a:lnTo>
                      <a:pt x="78" y="60"/>
                    </a:lnTo>
                    <a:lnTo>
                      <a:pt x="77" y="65"/>
                    </a:lnTo>
                    <a:lnTo>
                      <a:pt x="75" y="70"/>
                    </a:lnTo>
                    <a:lnTo>
                      <a:pt x="73" y="77"/>
                    </a:lnTo>
                    <a:lnTo>
                      <a:pt x="73" y="84"/>
                    </a:lnTo>
                    <a:lnTo>
                      <a:pt x="77" y="85"/>
                    </a:lnTo>
                    <a:lnTo>
                      <a:pt x="79" y="84"/>
                    </a:lnTo>
                    <a:lnTo>
                      <a:pt x="82" y="82"/>
                    </a:lnTo>
                    <a:lnTo>
                      <a:pt x="84" y="80"/>
                    </a:lnTo>
                    <a:lnTo>
                      <a:pt x="86" y="75"/>
                    </a:lnTo>
                    <a:lnTo>
                      <a:pt x="87" y="79"/>
                    </a:lnTo>
                    <a:lnTo>
                      <a:pt x="86" y="83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79" y="95"/>
                    </a:lnTo>
                    <a:lnTo>
                      <a:pt x="75" y="99"/>
                    </a:lnTo>
                    <a:lnTo>
                      <a:pt x="72" y="102"/>
                    </a:lnTo>
                    <a:lnTo>
                      <a:pt x="70" y="105"/>
                    </a:lnTo>
                    <a:lnTo>
                      <a:pt x="69" y="113"/>
                    </a:lnTo>
                    <a:lnTo>
                      <a:pt x="66" y="114"/>
                    </a:lnTo>
                    <a:lnTo>
                      <a:pt x="62" y="114"/>
                    </a:lnTo>
                    <a:lnTo>
                      <a:pt x="58" y="113"/>
                    </a:lnTo>
                    <a:lnTo>
                      <a:pt x="54" y="111"/>
                    </a:lnTo>
                    <a:lnTo>
                      <a:pt x="51" y="109"/>
                    </a:lnTo>
                    <a:lnTo>
                      <a:pt x="48" y="107"/>
                    </a:lnTo>
                    <a:lnTo>
                      <a:pt x="46" y="103"/>
                    </a:lnTo>
                    <a:lnTo>
                      <a:pt x="45" y="99"/>
                    </a:lnTo>
                    <a:lnTo>
                      <a:pt x="41" y="100"/>
                    </a:lnTo>
                    <a:lnTo>
                      <a:pt x="35" y="99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27" y="92"/>
                    </a:lnTo>
                    <a:lnTo>
                      <a:pt x="22" y="94"/>
                    </a:lnTo>
                    <a:lnTo>
                      <a:pt x="16" y="93"/>
                    </a:lnTo>
                    <a:lnTo>
                      <a:pt x="11" y="91"/>
                    </a:lnTo>
                    <a:lnTo>
                      <a:pt x="6" y="89"/>
                    </a:lnTo>
                    <a:lnTo>
                      <a:pt x="2" y="86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83" name="Group 405"/>
              <p:cNvGrpSpPr>
                <a:grpSpLocks/>
              </p:cNvGrpSpPr>
              <p:nvPr/>
            </p:nvGrpSpPr>
            <p:grpSpPr bwMode="auto">
              <a:xfrm>
                <a:off x="2202" y="2338"/>
                <a:ext cx="140" cy="141"/>
                <a:chOff x="2202" y="2338"/>
                <a:chExt cx="140" cy="141"/>
              </a:xfrm>
            </p:grpSpPr>
            <p:sp>
              <p:nvSpPr>
                <p:cNvPr id="23586" name="Freeform 406"/>
                <p:cNvSpPr>
                  <a:spLocks/>
                </p:cNvSpPr>
                <p:nvPr/>
              </p:nvSpPr>
              <p:spPr bwMode="auto">
                <a:xfrm>
                  <a:off x="2202" y="2338"/>
                  <a:ext cx="140" cy="141"/>
                </a:xfrm>
                <a:custGeom>
                  <a:avLst/>
                  <a:gdLst>
                    <a:gd name="T0" fmla="*/ 1 w 140"/>
                    <a:gd name="T1" fmla="*/ 87 h 141"/>
                    <a:gd name="T2" fmla="*/ 0 w 140"/>
                    <a:gd name="T3" fmla="*/ 65 h 141"/>
                    <a:gd name="T4" fmla="*/ 5 w 140"/>
                    <a:gd name="T5" fmla="*/ 51 h 141"/>
                    <a:gd name="T6" fmla="*/ 13 w 140"/>
                    <a:gd name="T7" fmla="*/ 40 h 141"/>
                    <a:gd name="T8" fmla="*/ 27 w 140"/>
                    <a:gd name="T9" fmla="*/ 31 h 141"/>
                    <a:gd name="T10" fmla="*/ 40 w 140"/>
                    <a:gd name="T11" fmla="*/ 26 h 141"/>
                    <a:gd name="T12" fmla="*/ 46 w 140"/>
                    <a:gd name="T13" fmla="*/ 20 h 141"/>
                    <a:gd name="T14" fmla="*/ 48 w 140"/>
                    <a:gd name="T15" fmla="*/ 10 h 141"/>
                    <a:gd name="T16" fmla="*/ 51 w 140"/>
                    <a:gd name="T17" fmla="*/ 5 h 141"/>
                    <a:gd name="T18" fmla="*/ 56 w 140"/>
                    <a:gd name="T19" fmla="*/ 15 h 141"/>
                    <a:gd name="T20" fmla="*/ 58 w 140"/>
                    <a:gd name="T21" fmla="*/ 23 h 141"/>
                    <a:gd name="T22" fmla="*/ 67 w 140"/>
                    <a:gd name="T23" fmla="*/ 18 h 141"/>
                    <a:gd name="T24" fmla="*/ 70 w 140"/>
                    <a:gd name="T25" fmla="*/ 7 h 141"/>
                    <a:gd name="T26" fmla="*/ 71 w 140"/>
                    <a:gd name="T27" fmla="*/ 0 h 141"/>
                    <a:gd name="T28" fmla="*/ 78 w 140"/>
                    <a:gd name="T29" fmla="*/ 9 h 141"/>
                    <a:gd name="T30" fmla="*/ 81 w 140"/>
                    <a:gd name="T31" fmla="*/ 23 h 141"/>
                    <a:gd name="T32" fmla="*/ 78 w 140"/>
                    <a:gd name="T33" fmla="*/ 36 h 141"/>
                    <a:gd name="T34" fmla="*/ 88 w 140"/>
                    <a:gd name="T35" fmla="*/ 27 h 141"/>
                    <a:gd name="T36" fmla="*/ 102 w 140"/>
                    <a:gd name="T37" fmla="*/ 23 h 141"/>
                    <a:gd name="T38" fmla="*/ 114 w 140"/>
                    <a:gd name="T39" fmla="*/ 25 h 141"/>
                    <a:gd name="T40" fmla="*/ 116 w 140"/>
                    <a:gd name="T41" fmla="*/ 32 h 141"/>
                    <a:gd name="T42" fmla="*/ 106 w 140"/>
                    <a:gd name="T43" fmla="*/ 35 h 141"/>
                    <a:gd name="T44" fmla="*/ 101 w 140"/>
                    <a:gd name="T45" fmla="*/ 46 h 141"/>
                    <a:gd name="T46" fmla="*/ 107 w 140"/>
                    <a:gd name="T47" fmla="*/ 56 h 141"/>
                    <a:gd name="T48" fmla="*/ 118 w 140"/>
                    <a:gd name="T49" fmla="*/ 60 h 141"/>
                    <a:gd name="T50" fmla="*/ 126 w 140"/>
                    <a:gd name="T51" fmla="*/ 59 h 141"/>
                    <a:gd name="T52" fmla="*/ 127 w 140"/>
                    <a:gd name="T53" fmla="*/ 52 h 141"/>
                    <a:gd name="T54" fmla="*/ 132 w 140"/>
                    <a:gd name="T55" fmla="*/ 52 h 141"/>
                    <a:gd name="T56" fmla="*/ 137 w 140"/>
                    <a:gd name="T57" fmla="*/ 60 h 141"/>
                    <a:gd name="T58" fmla="*/ 139 w 140"/>
                    <a:gd name="T59" fmla="*/ 73 h 141"/>
                    <a:gd name="T60" fmla="*/ 133 w 140"/>
                    <a:gd name="T61" fmla="*/ 88 h 141"/>
                    <a:gd name="T62" fmla="*/ 126 w 140"/>
                    <a:gd name="T63" fmla="*/ 92 h 141"/>
                    <a:gd name="T64" fmla="*/ 114 w 140"/>
                    <a:gd name="T65" fmla="*/ 99 h 141"/>
                    <a:gd name="T66" fmla="*/ 107 w 140"/>
                    <a:gd name="T67" fmla="*/ 106 h 141"/>
                    <a:gd name="T68" fmla="*/ 102 w 140"/>
                    <a:gd name="T69" fmla="*/ 118 h 141"/>
                    <a:gd name="T70" fmla="*/ 97 w 140"/>
                    <a:gd name="T71" fmla="*/ 131 h 141"/>
                    <a:gd name="T72" fmla="*/ 89 w 140"/>
                    <a:gd name="T73" fmla="*/ 136 h 141"/>
                    <a:gd name="T74" fmla="*/ 74 w 140"/>
                    <a:gd name="T75" fmla="*/ 139 h 141"/>
                    <a:gd name="T76" fmla="*/ 54 w 140"/>
                    <a:gd name="T77" fmla="*/ 140 h 141"/>
                    <a:gd name="T78" fmla="*/ 28 w 140"/>
                    <a:gd name="T79" fmla="*/ 136 h 141"/>
                    <a:gd name="T80" fmla="*/ 12 w 140"/>
                    <a:gd name="T81" fmla="*/ 128 h 141"/>
                    <a:gd name="T82" fmla="*/ 6 w 140"/>
                    <a:gd name="T83" fmla="*/ 117 h 14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"/>
                    <a:gd name="T127" fmla="*/ 0 h 141"/>
                    <a:gd name="T128" fmla="*/ 140 w 140"/>
                    <a:gd name="T129" fmla="*/ 141 h 14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" h="141">
                      <a:moveTo>
                        <a:pt x="4" y="105"/>
                      </a:moveTo>
                      <a:lnTo>
                        <a:pt x="2" y="96"/>
                      </a:lnTo>
                      <a:lnTo>
                        <a:pt x="1" y="87"/>
                      </a:lnTo>
                      <a:lnTo>
                        <a:pt x="0" y="79"/>
                      </a:lnTo>
                      <a:lnTo>
                        <a:pt x="0" y="71"/>
                      </a:lnTo>
                      <a:lnTo>
                        <a:pt x="0" y="65"/>
                      </a:lnTo>
                      <a:lnTo>
                        <a:pt x="1" y="59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7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18" y="36"/>
                      </a:lnTo>
                      <a:lnTo>
                        <a:pt x="23" y="33"/>
                      </a:lnTo>
                      <a:lnTo>
                        <a:pt x="27" y="31"/>
                      </a:lnTo>
                      <a:lnTo>
                        <a:pt x="31" y="29"/>
                      </a:lnTo>
                      <a:lnTo>
                        <a:pt x="36" y="28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5" y="21"/>
                      </a:lnTo>
                      <a:lnTo>
                        <a:pt x="46" y="20"/>
                      </a:lnTo>
                      <a:lnTo>
                        <a:pt x="48" y="17"/>
                      </a:lnTo>
                      <a:lnTo>
                        <a:pt x="48" y="14"/>
                      </a:lnTo>
                      <a:lnTo>
                        <a:pt x="48" y="10"/>
                      </a:lnTo>
                      <a:lnTo>
                        <a:pt x="47" y="6"/>
                      </a:lnTo>
                      <a:lnTo>
                        <a:pt x="47" y="2"/>
                      </a:lnTo>
                      <a:lnTo>
                        <a:pt x="51" y="5"/>
                      </a:lnTo>
                      <a:lnTo>
                        <a:pt x="54" y="8"/>
                      </a:lnTo>
                      <a:lnTo>
                        <a:pt x="56" y="12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5" y="23"/>
                      </a:lnTo>
                      <a:lnTo>
                        <a:pt x="58" y="23"/>
                      </a:lnTo>
                      <a:lnTo>
                        <a:pt x="62" y="22"/>
                      </a:lnTo>
                      <a:lnTo>
                        <a:pt x="64" y="20"/>
                      </a:lnTo>
                      <a:lnTo>
                        <a:pt x="67" y="18"/>
                      </a:lnTo>
                      <a:lnTo>
                        <a:pt x="69" y="15"/>
                      </a:lnTo>
                      <a:lnTo>
                        <a:pt x="70" y="12"/>
                      </a:lnTo>
                      <a:lnTo>
                        <a:pt x="70" y="7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7" y="5"/>
                      </a:lnTo>
                      <a:lnTo>
                        <a:pt x="78" y="9"/>
                      </a:lnTo>
                      <a:lnTo>
                        <a:pt x="80" y="13"/>
                      </a:lnTo>
                      <a:lnTo>
                        <a:pt x="81" y="18"/>
                      </a:lnTo>
                      <a:lnTo>
                        <a:pt x="81" y="23"/>
                      </a:lnTo>
                      <a:lnTo>
                        <a:pt x="81" y="28"/>
                      </a:lnTo>
                      <a:lnTo>
                        <a:pt x="80" y="32"/>
                      </a:lnTo>
                      <a:lnTo>
                        <a:pt x="78" y="36"/>
                      </a:lnTo>
                      <a:lnTo>
                        <a:pt x="82" y="32"/>
                      </a:lnTo>
                      <a:lnTo>
                        <a:pt x="85" y="29"/>
                      </a:lnTo>
                      <a:lnTo>
                        <a:pt x="88" y="27"/>
                      </a:lnTo>
                      <a:lnTo>
                        <a:pt x="93" y="25"/>
                      </a:lnTo>
                      <a:lnTo>
                        <a:pt x="97" y="23"/>
                      </a:lnTo>
                      <a:lnTo>
                        <a:pt x="102" y="23"/>
                      </a:lnTo>
                      <a:lnTo>
                        <a:pt x="106" y="23"/>
                      </a:lnTo>
                      <a:lnTo>
                        <a:pt x="110" y="24"/>
                      </a:lnTo>
                      <a:lnTo>
                        <a:pt x="114" y="25"/>
                      </a:lnTo>
                      <a:lnTo>
                        <a:pt x="117" y="28"/>
                      </a:lnTo>
                      <a:lnTo>
                        <a:pt x="121" y="32"/>
                      </a:lnTo>
                      <a:lnTo>
                        <a:pt x="116" y="32"/>
                      </a:lnTo>
                      <a:lnTo>
                        <a:pt x="113" y="32"/>
                      </a:lnTo>
                      <a:lnTo>
                        <a:pt x="110" y="33"/>
                      </a:lnTo>
                      <a:lnTo>
                        <a:pt x="106" y="35"/>
                      </a:lnTo>
                      <a:lnTo>
                        <a:pt x="103" y="38"/>
                      </a:lnTo>
                      <a:lnTo>
                        <a:pt x="101" y="41"/>
                      </a:lnTo>
                      <a:lnTo>
                        <a:pt x="101" y="46"/>
                      </a:lnTo>
                      <a:lnTo>
                        <a:pt x="101" y="50"/>
                      </a:lnTo>
                      <a:lnTo>
                        <a:pt x="103" y="52"/>
                      </a:lnTo>
                      <a:lnTo>
                        <a:pt x="107" y="56"/>
                      </a:lnTo>
                      <a:lnTo>
                        <a:pt x="111" y="58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1" y="61"/>
                      </a:lnTo>
                      <a:lnTo>
                        <a:pt x="125" y="60"/>
                      </a:lnTo>
                      <a:lnTo>
                        <a:pt x="126" y="59"/>
                      </a:lnTo>
                      <a:lnTo>
                        <a:pt x="128" y="56"/>
                      </a:lnTo>
                      <a:lnTo>
                        <a:pt x="128" y="53"/>
                      </a:lnTo>
                      <a:lnTo>
                        <a:pt x="127" y="52"/>
                      </a:lnTo>
                      <a:lnTo>
                        <a:pt x="127" y="50"/>
                      </a:lnTo>
                      <a:lnTo>
                        <a:pt x="129" y="51"/>
                      </a:lnTo>
                      <a:lnTo>
                        <a:pt x="132" y="52"/>
                      </a:lnTo>
                      <a:lnTo>
                        <a:pt x="134" y="55"/>
                      </a:lnTo>
                      <a:lnTo>
                        <a:pt x="136" y="57"/>
                      </a:lnTo>
                      <a:lnTo>
                        <a:pt x="137" y="60"/>
                      </a:lnTo>
                      <a:lnTo>
                        <a:pt x="139" y="64"/>
                      </a:lnTo>
                      <a:lnTo>
                        <a:pt x="139" y="68"/>
                      </a:lnTo>
                      <a:lnTo>
                        <a:pt x="139" y="73"/>
                      </a:lnTo>
                      <a:lnTo>
                        <a:pt x="138" y="78"/>
                      </a:lnTo>
                      <a:lnTo>
                        <a:pt x="136" y="85"/>
                      </a:lnTo>
                      <a:lnTo>
                        <a:pt x="133" y="88"/>
                      </a:lnTo>
                      <a:lnTo>
                        <a:pt x="131" y="90"/>
                      </a:lnTo>
                      <a:lnTo>
                        <a:pt x="129" y="91"/>
                      </a:lnTo>
                      <a:lnTo>
                        <a:pt x="126" y="92"/>
                      </a:lnTo>
                      <a:lnTo>
                        <a:pt x="122" y="94"/>
                      </a:lnTo>
                      <a:lnTo>
                        <a:pt x="117" y="97"/>
                      </a:lnTo>
                      <a:lnTo>
                        <a:pt x="114" y="99"/>
                      </a:lnTo>
                      <a:lnTo>
                        <a:pt x="111" y="101"/>
                      </a:lnTo>
                      <a:lnTo>
                        <a:pt x="109" y="102"/>
                      </a:lnTo>
                      <a:lnTo>
                        <a:pt x="107" y="106"/>
                      </a:lnTo>
                      <a:lnTo>
                        <a:pt x="105" y="110"/>
                      </a:lnTo>
                      <a:lnTo>
                        <a:pt x="103" y="113"/>
                      </a:lnTo>
                      <a:lnTo>
                        <a:pt x="102" y="118"/>
                      </a:lnTo>
                      <a:lnTo>
                        <a:pt x="101" y="123"/>
                      </a:lnTo>
                      <a:lnTo>
                        <a:pt x="99" y="127"/>
                      </a:lnTo>
                      <a:lnTo>
                        <a:pt x="97" y="131"/>
                      </a:lnTo>
                      <a:lnTo>
                        <a:pt x="94" y="133"/>
                      </a:lnTo>
                      <a:lnTo>
                        <a:pt x="92" y="134"/>
                      </a:lnTo>
                      <a:lnTo>
                        <a:pt x="89" y="136"/>
                      </a:lnTo>
                      <a:lnTo>
                        <a:pt x="84" y="138"/>
                      </a:lnTo>
                      <a:lnTo>
                        <a:pt x="79" y="138"/>
                      </a:lnTo>
                      <a:lnTo>
                        <a:pt x="74" y="139"/>
                      </a:lnTo>
                      <a:lnTo>
                        <a:pt x="66" y="140"/>
                      </a:lnTo>
                      <a:lnTo>
                        <a:pt x="62" y="140"/>
                      </a:lnTo>
                      <a:lnTo>
                        <a:pt x="54" y="140"/>
                      </a:lnTo>
                      <a:lnTo>
                        <a:pt x="45" y="140"/>
                      </a:lnTo>
                      <a:lnTo>
                        <a:pt x="37" y="138"/>
                      </a:lnTo>
                      <a:lnTo>
                        <a:pt x="28" y="136"/>
                      </a:lnTo>
                      <a:lnTo>
                        <a:pt x="22" y="134"/>
                      </a:lnTo>
                      <a:lnTo>
                        <a:pt x="16" y="131"/>
                      </a:lnTo>
                      <a:lnTo>
                        <a:pt x="12" y="128"/>
                      </a:lnTo>
                      <a:lnTo>
                        <a:pt x="10" y="126"/>
                      </a:lnTo>
                      <a:lnTo>
                        <a:pt x="8" y="122"/>
                      </a:lnTo>
                      <a:lnTo>
                        <a:pt x="6" y="117"/>
                      </a:lnTo>
                      <a:lnTo>
                        <a:pt x="4" y="110"/>
                      </a:lnTo>
                      <a:lnTo>
                        <a:pt x="4" y="105"/>
                      </a:lnTo>
                    </a:path>
                  </a:pathLst>
                </a:cu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Freeform 407"/>
                <p:cNvSpPr>
                  <a:spLocks/>
                </p:cNvSpPr>
                <p:nvPr/>
              </p:nvSpPr>
              <p:spPr bwMode="auto">
                <a:xfrm>
                  <a:off x="2224" y="2364"/>
                  <a:ext cx="98" cy="115"/>
                </a:xfrm>
                <a:custGeom>
                  <a:avLst/>
                  <a:gdLst>
                    <a:gd name="T0" fmla="*/ 1 w 98"/>
                    <a:gd name="T1" fmla="*/ 71 h 115"/>
                    <a:gd name="T2" fmla="*/ 0 w 98"/>
                    <a:gd name="T3" fmla="*/ 53 h 115"/>
                    <a:gd name="T4" fmla="*/ 3 w 98"/>
                    <a:gd name="T5" fmla="*/ 41 h 115"/>
                    <a:gd name="T6" fmla="*/ 9 w 98"/>
                    <a:gd name="T7" fmla="*/ 33 h 115"/>
                    <a:gd name="T8" fmla="*/ 19 w 98"/>
                    <a:gd name="T9" fmla="*/ 25 h 115"/>
                    <a:gd name="T10" fmla="*/ 27 w 98"/>
                    <a:gd name="T11" fmla="*/ 21 h 115"/>
                    <a:gd name="T12" fmla="*/ 32 w 98"/>
                    <a:gd name="T13" fmla="*/ 16 h 115"/>
                    <a:gd name="T14" fmla="*/ 33 w 98"/>
                    <a:gd name="T15" fmla="*/ 8 h 115"/>
                    <a:gd name="T16" fmla="*/ 35 w 98"/>
                    <a:gd name="T17" fmla="*/ 4 h 115"/>
                    <a:gd name="T18" fmla="*/ 39 w 98"/>
                    <a:gd name="T19" fmla="*/ 13 h 115"/>
                    <a:gd name="T20" fmla="*/ 40 w 98"/>
                    <a:gd name="T21" fmla="*/ 18 h 115"/>
                    <a:gd name="T22" fmla="*/ 46 w 98"/>
                    <a:gd name="T23" fmla="*/ 15 h 115"/>
                    <a:gd name="T24" fmla="*/ 48 w 98"/>
                    <a:gd name="T25" fmla="*/ 6 h 115"/>
                    <a:gd name="T26" fmla="*/ 49 w 98"/>
                    <a:gd name="T27" fmla="*/ 0 h 115"/>
                    <a:gd name="T28" fmla="*/ 54 w 98"/>
                    <a:gd name="T29" fmla="*/ 7 h 115"/>
                    <a:gd name="T30" fmla="*/ 56 w 98"/>
                    <a:gd name="T31" fmla="*/ 19 h 115"/>
                    <a:gd name="T32" fmla="*/ 54 w 98"/>
                    <a:gd name="T33" fmla="*/ 29 h 115"/>
                    <a:gd name="T34" fmla="*/ 61 w 98"/>
                    <a:gd name="T35" fmla="*/ 21 h 115"/>
                    <a:gd name="T36" fmla="*/ 71 w 98"/>
                    <a:gd name="T37" fmla="*/ 18 h 115"/>
                    <a:gd name="T38" fmla="*/ 78 w 98"/>
                    <a:gd name="T39" fmla="*/ 20 h 115"/>
                    <a:gd name="T40" fmla="*/ 81 w 98"/>
                    <a:gd name="T41" fmla="*/ 26 h 115"/>
                    <a:gd name="T42" fmla="*/ 74 w 98"/>
                    <a:gd name="T43" fmla="*/ 28 h 115"/>
                    <a:gd name="T44" fmla="*/ 70 w 98"/>
                    <a:gd name="T45" fmla="*/ 37 h 115"/>
                    <a:gd name="T46" fmla="*/ 74 w 98"/>
                    <a:gd name="T47" fmla="*/ 45 h 115"/>
                    <a:gd name="T48" fmla="*/ 82 w 98"/>
                    <a:gd name="T49" fmla="*/ 49 h 115"/>
                    <a:gd name="T50" fmla="*/ 88 w 98"/>
                    <a:gd name="T51" fmla="*/ 48 h 115"/>
                    <a:gd name="T52" fmla="*/ 89 w 98"/>
                    <a:gd name="T53" fmla="*/ 42 h 115"/>
                    <a:gd name="T54" fmla="*/ 92 w 98"/>
                    <a:gd name="T55" fmla="*/ 42 h 115"/>
                    <a:gd name="T56" fmla="*/ 95 w 98"/>
                    <a:gd name="T57" fmla="*/ 48 h 115"/>
                    <a:gd name="T58" fmla="*/ 96 w 98"/>
                    <a:gd name="T59" fmla="*/ 59 h 115"/>
                    <a:gd name="T60" fmla="*/ 93 w 98"/>
                    <a:gd name="T61" fmla="*/ 71 h 115"/>
                    <a:gd name="T62" fmla="*/ 88 w 98"/>
                    <a:gd name="T63" fmla="*/ 75 h 115"/>
                    <a:gd name="T64" fmla="*/ 79 w 98"/>
                    <a:gd name="T65" fmla="*/ 80 h 115"/>
                    <a:gd name="T66" fmla="*/ 74 w 98"/>
                    <a:gd name="T67" fmla="*/ 86 h 115"/>
                    <a:gd name="T68" fmla="*/ 71 w 98"/>
                    <a:gd name="T69" fmla="*/ 95 h 115"/>
                    <a:gd name="T70" fmla="*/ 67 w 98"/>
                    <a:gd name="T71" fmla="*/ 106 h 115"/>
                    <a:gd name="T72" fmla="*/ 61 w 98"/>
                    <a:gd name="T73" fmla="*/ 110 h 115"/>
                    <a:gd name="T74" fmla="*/ 51 w 98"/>
                    <a:gd name="T75" fmla="*/ 113 h 115"/>
                    <a:gd name="T76" fmla="*/ 38 w 98"/>
                    <a:gd name="T77" fmla="*/ 114 h 115"/>
                    <a:gd name="T78" fmla="*/ 19 w 98"/>
                    <a:gd name="T79" fmla="*/ 110 h 115"/>
                    <a:gd name="T80" fmla="*/ 8 w 98"/>
                    <a:gd name="T81" fmla="*/ 104 h 115"/>
                    <a:gd name="T82" fmla="*/ 4 w 98"/>
                    <a:gd name="T83" fmla="*/ 95 h 1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8"/>
                    <a:gd name="T127" fmla="*/ 0 h 115"/>
                    <a:gd name="T128" fmla="*/ 98 w 98"/>
                    <a:gd name="T129" fmla="*/ 115 h 11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8" h="115">
                      <a:moveTo>
                        <a:pt x="2" y="85"/>
                      </a:moveTo>
                      <a:lnTo>
                        <a:pt x="1" y="77"/>
                      </a:lnTo>
                      <a:lnTo>
                        <a:pt x="1" y="71"/>
                      </a:lnTo>
                      <a:lnTo>
                        <a:pt x="0" y="64"/>
                      </a:lnTo>
                      <a:lnTo>
                        <a:pt x="0" y="58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2" y="44"/>
                      </a:lnTo>
                      <a:lnTo>
                        <a:pt x="3" y="41"/>
                      </a:lnTo>
                      <a:lnTo>
                        <a:pt x="5" y="38"/>
                      </a:lnTo>
                      <a:lnTo>
                        <a:pt x="7" y="35"/>
                      </a:lnTo>
                      <a:lnTo>
                        <a:pt x="9" y="33"/>
                      </a:lnTo>
                      <a:lnTo>
                        <a:pt x="12" y="29"/>
                      </a:lnTo>
                      <a:lnTo>
                        <a:pt x="16" y="27"/>
                      </a:lnTo>
                      <a:lnTo>
                        <a:pt x="19" y="25"/>
                      </a:lnTo>
                      <a:lnTo>
                        <a:pt x="21" y="24"/>
                      </a:lnTo>
                      <a:lnTo>
                        <a:pt x="25" y="22"/>
                      </a:lnTo>
                      <a:lnTo>
                        <a:pt x="27" y="21"/>
                      </a:lnTo>
                      <a:lnTo>
                        <a:pt x="30" y="19"/>
                      </a:lnTo>
                      <a:lnTo>
                        <a:pt x="31" y="17"/>
                      </a:lnTo>
                      <a:lnTo>
                        <a:pt x="32" y="16"/>
                      </a:lnTo>
                      <a:lnTo>
                        <a:pt x="33" y="14"/>
                      </a:lnTo>
                      <a:lnTo>
                        <a:pt x="33" y="11"/>
                      </a:lnTo>
                      <a:lnTo>
                        <a:pt x="33" y="8"/>
                      </a:lnTo>
                      <a:lnTo>
                        <a:pt x="32" y="5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8" y="10"/>
                      </a:lnTo>
                      <a:lnTo>
                        <a:pt x="39" y="13"/>
                      </a:lnTo>
                      <a:lnTo>
                        <a:pt x="38" y="15"/>
                      </a:lnTo>
                      <a:lnTo>
                        <a:pt x="38" y="18"/>
                      </a:lnTo>
                      <a:lnTo>
                        <a:pt x="40" y="18"/>
                      </a:lnTo>
                      <a:lnTo>
                        <a:pt x="43" y="18"/>
                      </a:lnTo>
                      <a:lnTo>
                        <a:pt x="44" y="16"/>
                      </a:lnTo>
                      <a:lnTo>
                        <a:pt x="46" y="15"/>
                      </a:lnTo>
                      <a:lnTo>
                        <a:pt x="48" y="13"/>
                      </a:lnTo>
                      <a:lnTo>
                        <a:pt x="48" y="10"/>
                      </a:lnTo>
                      <a:lnTo>
                        <a:pt x="48" y="6"/>
                      </a:lnTo>
                      <a:lnTo>
                        <a:pt x="48" y="3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2"/>
                      </a:lnTo>
                      <a:lnTo>
                        <a:pt x="53" y="4"/>
                      </a:lnTo>
                      <a:lnTo>
                        <a:pt x="54" y="7"/>
                      </a:lnTo>
                      <a:lnTo>
                        <a:pt x="55" y="11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6" y="23"/>
                      </a:lnTo>
                      <a:lnTo>
                        <a:pt x="55" y="26"/>
                      </a:lnTo>
                      <a:lnTo>
                        <a:pt x="54" y="29"/>
                      </a:lnTo>
                      <a:lnTo>
                        <a:pt x="57" y="26"/>
                      </a:lnTo>
                      <a:lnTo>
                        <a:pt x="59" y="23"/>
                      </a:lnTo>
                      <a:lnTo>
                        <a:pt x="61" y="21"/>
                      </a:lnTo>
                      <a:lnTo>
                        <a:pt x="64" y="20"/>
                      </a:lnTo>
                      <a:lnTo>
                        <a:pt x="67" y="19"/>
                      </a:lnTo>
                      <a:lnTo>
                        <a:pt x="71" y="18"/>
                      </a:lnTo>
                      <a:lnTo>
                        <a:pt x="74" y="19"/>
                      </a:lnTo>
                      <a:lnTo>
                        <a:pt x="76" y="19"/>
                      </a:lnTo>
                      <a:lnTo>
                        <a:pt x="78" y="20"/>
                      </a:lnTo>
                      <a:lnTo>
                        <a:pt x="81" y="22"/>
                      </a:lnTo>
                      <a:lnTo>
                        <a:pt x="84" y="26"/>
                      </a:lnTo>
                      <a:lnTo>
                        <a:pt x="81" y="26"/>
                      </a:lnTo>
                      <a:lnTo>
                        <a:pt x="78" y="26"/>
                      </a:lnTo>
                      <a:lnTo>
                        <a:pt x="76" y="27"/>
                      </a:lnTo>
                      <a:lnTo>
                        <a:pt x="74" y="28"/>
                      </a:lnTo>
                      <a:lnTo>
                        <a:pt x="71" y="31"/>
                      </a:lnTo>
                      <a:lnTo>
                        <a:pt x="70" y="34"/>
                      </a:lnTo>
                      <a:lnTo>
                        <a:pt x="70" y="37"/>
                      </a:lnTo>
                      <a:lnTo>
                        <a:pt x="70" y="40"/>
                      </a:lnTo>
                      <a:lnTo>
                        <a:pt x="72" y="42"/>
                      </a:lnTo>
                      <a:lnTo>
                        <a:pt x="74" y="45"/>
                      </a:lnTo>
                      <a:lnTo>
                        <a:pt x="77" y="47"/>
                      </a:lnTo>
                      <a:lnTo>
                        <a:pt x="80" y="48"/>
                      </a:lnTo>
                      <a:lnTo>
                        <a:pt x="82" y="49"/>
                      </a:lnTo>
                      <a:lnTo>
                        <a:pt x="84" y="49"/>
                      </a:lnTo>
                      <a:lnTo>
                        <a:pt x="87" y="49"/>
                      </a:lnTo>
                      <a:lnTo>
                        <a:pt x="88" y="48"/>
                      </a:lnTo>
                      <a:lnTo>
                        <a:pt x="89" y="46"/>
                      </a:lnTo>
                      <a:lnTo>
                        <a:pt x="89" y="43"/>
                      </a:lnTo>
                      <a:lnTo>
                        <a:pt x="89" y="42"/>
                      </a:lnTo>
                      <a:lnTo>
                        <a:pt x="89" y="40"/>
                      </a:lnTo>
                      <a:lnTo>
                        <a:pt x="90" y="41"/>
                      </a:lnTo>
                      <a:lnTo>
                        <a:pt x="92" y="42"/>
                      </a:lnTo>
                      <a:lnTo>
                        <a:pt x="93" y="44"/>
                      </a:lnTo>
                      <a:lnTo>
                        <a:pt x="94" y="46"/>
                      </a:lnTo>
                      <a:lnTo>
                        <a:pt x="95" y="48"/>
                      </a:lnTo>
                      <a:lnTo>
                        <a:pt x="96" y="52"/>
                      </a:lnTo>
                      <a:lnTo>
                        <a:pt x="97" y="56"/>
                      </a:lnTo>
                      <a:lnTo>
                        <a:pt x="96" y="59"/>
                      </a:lnTo>
                      <a:lnTo>
                        <a:pt x="96" y="63"/>
                      </a:lnTo>
                      <a:lnTo>
                        <a:pt x="95" y="69"/>
                      </a:lnTo>
                      <a:lnTo>
                        <a:pt x="93" y="71"/>
                      </a:lnTo>
                      <a:lnTo>
                        <a:pt x="92" y="73"/>
                      </a:lnTo>
                      <a:lnTo>
                        <a:pt x="90" y="74"/>
                      </a:lnTo>
                      <a:lnTo>
                        <a:pt x="88" y="75"/>
                      </a:lnTo>
                      <a:lnTo>
                        <a:pt x="85" y="77"/>
                      </a:lnTo>
                      <a:lnTo>
                        <a:pt x="81" y="79"/>
                      </a:lnTo>
                      <a:lnTo>
                        <a:pt x="79" y="80"/>
                      </a:lnTo>
                      <a:lnTo>
                        <a:pt x="77" y="82"/>
                      </a:lnTo>
                      <a:lnTo>
                        <a:pt x="76" y="83"/>
                      </a:lnTo>
                      <a:lnTo>
                        <a:pt x="74" y="86"/>
                      </a:lnTo>
                      <a:lnTo>
                        <a:pt x="73" y="89"/>
                      </a:lnTo>
                      <a:lnTo>
                        <a:pt x="72" y="92"/>
                      </a:lnTo>
                      <a:lnTo>
                        <a:pt x="71" y="95"/>
                      </a:lnTo>
                      <a:lnTo>
                        <a:pt x="70" y="100"/>
                      </a:lnTo>
                      <a:lnTo>
                        <a:pt x="69" y="103"/>
                      </a:lnTo>
                      <a:lnTo>
                        <a:pt x="67" y="106"/>
                      </a:lnTo>
                      <a:lnTo>
                        <a:pt x="66" y="108"/>
                      </a:lnTo>
                      <a:lnTo>
                        <a:pt x="64" y="109"/>
                      </a:lnTo>
                      <a:lnTo>
                        <a:pt x="61" y="110"/>
                      </a:lnTo>
                      <a:lnTo>
                        <a:pt x="58" y="112"/>
                      </a:lnTo>
                      <a:lnTo>
                        <a:pt x="55" y="112"/>
                      </a:lnTo>
                      <a:lnTo>
                        <a:pt x="51" y="113"/>
                      </a:lnTo>
                      <a:lnTo>
                        <a:pt x="46" y="113"/>
                      </a:lnTo>
                      <a:lnTo>
                        <a:pt x="43" y="113"/>
                      </a:lnTo>
                      <a:lnTo>
                        <a:pt x="38" y="114"/>
                      </a:lnTo>
                      <a:lnTo>
                        <a:pt x="31" y="113"/>
                      </a:lnTo>
                      <a:lnTo>
                        <a:pt x="25" y="112"/>
                      </a:lnTo>
                      <a:lnTo>
                        <a:pt x="19" y="110"/>
                      </a:lnTo>
                      <a:lnTo>
                        <a:pt x="15" y="108"/>
                      </a:lnTo>
                      <a:lnTo>
                        <a:pt x="11" y="106"/>
                      </a:lnTo>
                      <a:lnTo>
                        <a:pt x="8" y="104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4" y="95"/>
                      </a:lnTo>
                      <a:lnTo>
                        <a:pt x="3" y="90"/>
                      </a:lnTo>
                      <a:lnTo>
                        <a:pt x="2" y="8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Freeform 408"/>
                <p:cNvSpPr>
                  <a:spLocks/>
                </p:cNvSpPr>
                <p:nvPr/>
              </p:nvSpPr>
              <p:spPr bwMode="auto">
                <a:xfrm>
                  <a:off x="2243" y="2409"/>
                  <a:ext cx="53" cy="63"/>
                </a:xfrm>
                <a:custGeom>
                  <a:avLst/>
                  <a:gdLst>
                    <a:gd name="T0" fmla="*/ 0 w 53"/>
                    <a:gd name="T1" fmla="*/ 38 h 63"/>
                    <a:gd name="T2" fmla="*/ 0 w 53"/>
                    <a:gd name="T3" fmla="*/ 28 h 63"/>
                    <a:gd name="T4" fmla="*/ 1 w 53"/>
                    <a:gd name="T5" fmla="*/ 22 h 63"/>
                    <a:gd name="T6" fmla="*/ 4 w 53"/>
                    <a:gd name="T7" fmla="*/ 17 h 63"/>
                    <a:gd name="T8" fmla="*/ 10 w 53"/>
                    <a:gd name="T9" fmla="*/ 13 h 63"/>
                    <a:gd name="T10" fmla="*/ 14 w 53"/>
                    <a:gd name="T11" fmla="*/ 11 h 63"/>
                    <a:gd name="T12" fmla="*/ 17 w 53"/>
                    <a:gd name="T13" fmla="*/ 8 h 63"/>
                    <a:gd name="T14" fmla="*/ 18 w 53"/>
                    <a:gd name="T15" fmla="*/ 4 h 63"/>
                    <a:gd name="T16" fmla="*/ 19 w 53"/>
                    <a:gd name="T17" fmla="*/ 2 h 63"/>
                    <a:gd name="T18" fmla="*/ 21 w 53"/>
                    <a:gd name="T19" fmla="*/ 6 h 63"/>
                    <a:gd name="T20" fmla="*/ 21 w 53"/>
                    <a:gd name="T21" fmla="*/ 10 h 63"/>
                    <a:gd name="T22" fmla="*/ 25 w 53"/>
                    <a:gd name="T23" fmla="*/ 8 h 63"/>
                    <a:gd name="T24" fmla="*/ 26 w 53"/>
                    <a:gd name="T25" fmla="*/ 3 h 63"/>
                    <a:gd name="T26" fmla="*/ 26 w 53"/>
                    <a:gd name="T27" fmla="*/ 0 h 63"/>
                    <a:gd name="T28" fmla="*/ 29 w 53"/>
                    <a:gd name="T29" fmla="*/ 3 h 63"/>
                    <a:gd name="T30" fmla="*/ 30 w 53"/>
                    <a:gd name="T31" fmla="*/ 10 h 63"/>
                    <a:gd name="T32" fmla="*/ 29 w 53"/>
                    <a:gd name="T33" fmla="*/ 15 h 63"/>
                    <a:gd name="T34" fmla="*/ 33 w 53"/>
                    <a:gd name="T35" fmla="*/ 11 h 63"/>
                    <a:gd name="T36" fmla="*/ 38 w 53"/>
                    <a:gd name="T37" fmla="*/ 10 h 63"/>
                    <a:gd name="T38" fmla="*/ 43 w 53"/>
                    <a:gd name="T39" fmla="*/ 11 h 63"/>
                    <a:gd name="T40" fmla="*/ 44 w 53"/>
                    <a:gd name="T41" fmla="*/ 14 h 63"/>
                    <a:gd name="T42" fmla="*/ 40 w 53"/>
                    <a:gd name="T43" fmla="*/ 15 h 63"/>
                    <a:gd name="T44" fmla="*/ 38 w 53"/>
                    <a:gd name="T45" fmla="*/ 20 h 63"/>
                    <a:gd name="T46" fmla="*/ 40 w 53"/>
                    <a:gd name="T47" fmla="*/ 24 h 63"/>
                    <a:gd name="T48" fmla="*/ 44 w 53"/>
                    <a:gd name="T49" fmla="*/ 26 h 63"/>
                    <a:gd name="T50" fmla="*/ 47 w 53"/>
                    <a:gd name="T51" fmla="*/ 26 h 63"/>
                    <a:gd name="T52" fmla="*/ 48 w 53"/>
                    <a:gd name="T53" fmla="*/ 23 h 63"/>
                    <a:gd name="T54" fmla="*/ 50 w 53"/>
                    <a:gd name="T55" fmla="*/ 23 h 63"/>
                    <a:gd name="T56" fmla="*/ 52 w 53"/>
                    <a:gd name="T57" fmla="*/ 26 h 63"/>
                    <a:gd name="T58" fmla="*/ 52 w 53"/>
                    <a:gd name="T59" fmla="*/ 32 h 63"/>
                    <a:gd name="T60" fmla="*/ 50 w 53"/>
                    <a:gd name="T61" fmla="*/ 39 h 63"/>
                    <a:gd name="T62" fmla="*/ 47 w 53"/>
                    <a:gd name="T63" fmla="*/ 41 h 63"/>
                    <a:gd name="T64" fmla="*/ 43 w 53"/>
                    <a:gd name="T65" fmla="*/ 43 h 63"/>
                    <a:gd name="T66" fmla="*/ 40 w 53"/>
                    <a:gd name="T67" fmla="*/ 47 h 63"/>
                    <a:gd name="T68" fmla="*/ 38 w 53"/>
                    <a:gd name="T69" fmla="*/ 52 h 63"/>
                    <a:gd name="T70" fmla="*/ 36 w 53"/>
                    <a:gd name="T71" fmla="*/ 58 h 63"/>
                    <a:gd name="T72" fmla="*/ 33 w 53"/>
                    <a:gd name="T73" fmla="*/ 60 h 63"/>
                    <a:gd name="T74" fmla="*/ 28 w 53"/>
                    <a:gd name="T75" fmla="*/ 61 h 63"/>
                    <a:gd name="T76" fmla="*/ 20 w 53"/>
                    <a:gd name="T77" fmla="*/ 62 h 63"/>
                    <a:gd name="T78" fmla="*/ 10 w 53"/>
                    <a:gd name="T79" fmla="*/ 60 h 63"/>
                    <a:gd name="T80" fmla="*/ 4 w 53"/>
                    <a:gd name="T81" fmla="*/ 57 h 63"/>
                    <a:gd name="T82" fmla="*/ 2 w 53"/>
                    <a:gd name="T83" fmla="*/ 52 h 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"/>
                    <a:gd name="T127" fmla="*/ 0 h 63"/>
                    <a:gd name="T128" fmla="*/ 53 w 53"/>
                    <a:gd name="T129" fmla="*/ 63 h 6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" h="63">
                      <a:moveTo>
                        <a:pt x="1" y="46"/>
                      </a:move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7"/>
                      </a:lnTo>
                      <a:lnTo>
                        <a:pt x="6" y="16"/>
                      </a:lnTo>
                      <a:lnTo>
                        <a:pt x="8" y="14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1" y="5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9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6" y="5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5"/>
                      </a:lnTo>
                      <a:lnTo>
                        <a:pt x="31" y="14"/>
                      </a:lnTo>
                      <a:lnTo>
                        <a:pt x="32" y="12"/>
                      </a:lnTo>
                      <a:lnTo>
                        <a:pt x="33" y="11"/>
                      </a:lnTo>
                      <a:lnTo>
                        <a:pt x="35" y="10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5"/>
                      </a:lnTo>
                      <a:lnTo>
                        <a:pt x="39" y="16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39" y="23"/>
                      </a:lnTo>
                      <a:lnTo>
                        <a:pt x="40" y="24"/>
                      </a:lnTo>
                      <a:lnTo>
                        <a:pt x="42" y="25"/>
                      </a:lnTo>
                      <a:lnTo>
                        <a:pt x="43" y="26"/>
                      </a:lnTo>
                      <a:lnTo>
                        <a:pt x="44" y="26"/>
                      </a:lnTo>
                      <a:lnTo>
                        <a:pt x="45" y="27"/>
                      </a:lnTo>
                      <a:lnTo>
                        <a:pt x="47" y="26"/>
                      </a:lnTo>
                      <a:lnTo>
                        <a:pt x="48" y="25"/>
                      </a:lnTo>
                      <a:lnTo>
                        <a:pt x="48" y="23"/>
                      </a:lnTo>
                      <a:lnTo>
                        <a:pt x="48" y="22"/>
                      </a:lnTo>
                      <a:lnTo>
                        <a:pt x="49" y="22"/>
                      </a:lnTo>
                      <a:lnTo>
                        <a:pt x="50" y="23"/>
                      </a:lnTo>
                      <a:lnTo>
                        <a:pt x="50" y="24"/>
                      </a:lnTo>
                      <a:lnTo>
                        <a:pt x="51" y="25"/>
                      </a:lnTo>
                      <a:lnTo>
                        <a:pt x="52" y="26"/>
                      </a:lnTo>
                      <a:lnTo>
                        <a:pt x="52" y="28"/>
                      </a:lnTo>
                      <a:lnTo>
                        <a:pt x="52" y="30"/>
                      </a:lnTo>
                      <a:lnTo>
                        <a:pt x="52" y="32"/>
                      </a:lnTo>
                      <a:lnTo>
                        <a:pt x="52" y="34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9" y="40"/>
                      </a:lnTo>
                      <a:lnTo>
                        <a:pt x="47" y="41"/>
                      </a:lnTo>
                      <a:lnTo>
                        <a:pt x="46" y="42"/>
                      </a:lnTo>
                      <a:lnTo>
                        <a:pt x="44" y="43"/>
                      </a:lnTo>
                      <a:lnTo>
                        <a:pt x="43" y="43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0" y="47"/>
                      </a:lnTo>
                      <a:lnTo>
                        <a:pt x="39" y="48"/>
                      </a:lnTo>
                      <a:lnTo>
                        <a:pt x="39" y="50"/>
                      </a:lnTo>
                      <a:lnTo>
                        <a:pt x="38" y="52"/>
                      </a:lnTo>
                      <a:lnTo>
                        <a:pt x="38" y="54"/>
                      </a:lnTo>
                      <a:lnTo>
                        <a:pt x="37" y="56"/>
                      </a:lnTo>
                      <a:lnTo>
                        <a:pt x="36" y="58"/>
                      </a:lnTo>
                      <a:lnTo>
                        <a:pt x="35" y="59"/>
                      </a:lnTo>
                      <a:lnTo>
                        <a:pt x="34" y="59"/>
                      </a:lnTo>
                      <a:lnTo>
                        <a:pt x="33" y="60"/>
                      </a:lnTo>
                      <a:lnTo>
                        <a:pt x="31" y="60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5" y="62"/>
                      </a:lnTo>
                      <a:lnTo>
                        <a:pt x="23" y="62"/>
                      </a:lnTo>
                      <a:lnTo>
                        <a:pt x="20" y="62"/>
                      </a:lnTo>
                      <a:lnTo>
                        <a:pt x="17" y="62"/>
                      </a:lnTo>
                      <a:lnTo>
                        <a:pt x="13" y="61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8"/>
                      </a:lnTo>
                      <a:lnTo>
                        <a:pt x="4" y="57"/>
                      </a:lnTo>
                      <a:lnTo>
                        <a:pt x="3" y="55"/>
                      </a:lnTo>
                      <a:lnTo>
                        <a:pt x="2" y="54"/>
                      </a:lnTo>
                      <a:lnTo>
                        <a:pt x="2" y="52"/>
                      </a:lnTo>
                      <a:lnTo>
                        <a:pt x="1" y="48"/>
                      </a:lnTo>
                      <a:lnTo>
                        <a:pt x="1" y="46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Freeform 409"/>
                <p:cNvSpPr>
                  <a:spLocks/>
                </p:cNvSpPr>
                <p:nvPr/>
              </p:nvSpPr>
              <p:spPr bwMode="auto">
                <a:xfrm>
                  <a:off x="2252" y="2427"/>
                  <a:ext cx="35" cy="43"/>
                </a:xfrm>
                <a:custGeom>
                  <a:avLst/>
                  <a:gdLst>
                    <a:gd name="T0" fmla="*/ 0 w 35"/>
                    <a:gd name="T1" fmla="*/ 26 h 43"/>
                    <a:gd name="T2" fmla="*/ 0 w 35"/>
                    <a:gd name="T3" fmla="*/ 20 h 43"/>
                    <a:gd name="T4" fmla="*/ 1 w 35"/>
                    <a:gd name="T5" fmla="*/ 15 h 43"/>
                    <a:gd name="T6" fmla="*/ 3 w 35"/>
                    <a:gd name="T7" fmla="*/ 12 h 43"/>
                    <a:gd name="T8" fmla="*/ 6 w 35"/>
                    <a:gd name="T9" fmla="*/ 9 h 43"/>
                    <a:gd name="T10" fmla="*/ 9 w 35"/>
                    <a:gd name="T11" fmla="*/ 8 h 43"/>
                    <a:gd name="T12" fmla="*/ 11 w 35"/>
                    <a:gd name="T13" fmla="*/ 6 h 43"/>
                    <a:gd name="T14" fmla="*/ 12 w 35"/>
                    <a:gd name="T15" fmla="*/ 3 h 43"/>
                    <a:gd name="T16" fmla="*/ 12 w 35"/>
                    <a:gd name="T17" fmla="*/ 2 h 43"/>
                    <a:gd name="T18" fmla="*/ 14 w 35"/>
                    <a:gd name="T19" fmla="*/ 5 h 43"/>
                    <a:gd name="T20" fmla="*/ 14 w 35"/>
                    <a:gd name="T21" fmla="*/ 7 h 43"/>
                    <a:gd name="T22" fmla="*/ 16 w 35"/>
                    <a:gd name="T23" fmla="*/ 5 h 43"/>
                    <a:gd name="T24" fmla="*/ 17 w 35"/>
                    <a:gd name="T25" fmla="*/ 2 h 43"/>
                    <a:gd name="T26" fmla="*/ 17 w 35"/>
                    <a:gd name="T27" fmla="*/ 0 h 43"/>
                    <a:gd name="T28" fmla="*/ 19 w 35"/>
                    <a:gd name="T29" fmla="*/ 2 h 43"/>
                    <a:gd name="T30" fmla="*/ 20 w 35"/>
                    <a:gd name="T31" fmla="*/ 7 h 43"/>
                    <a:gd name="T32" fmla="*/ 19 w 35"/>
                    <a:gd name="T33" fmla="*/ 11 h 43"/>
                    <a:gd name="T34" fmla="*/ 22 w 35"/>
                    <a:gd name="T35" fmla="*/ 8 h 43"/>
                    <a:gd name="T36" fmla="*/ 25 w 35"/>
                    <a:gd name="T37" fmla="*/ 7 h 43"/>
                    <a:gd name="T38" fmla="*/ 28 w 35"/>
                    <a:gd name="T39" fmla="*/ 7 h 43"/>
                    <a:gd name="T40" fmla="*/ 28 w 35"/>
                    <a:gd name="T41" fmla="*/ 10 h 43"/>
                    <a:gd name="T42" fmla="*/ 26 w 35"/>
                    <a:gd name="T43" fmla="*/ 11 h 43"/>
                    <a:gd name="T44" fmla="*/ 25 w 35"/>
                    <a:gd name="T45" fmla="*/ 14 h 43"/>
                    <a:gd name="T46" fmla="*/ 26 w 35"/>
                    <a:gd name="T47" fmla="*/ 17 h 43"/>
                    <a:gd name="T48" fmla="*/ 29 w 35"/>
                    <a:gd name="T49" fmla="*/ 18 h 43"/>
                    <a:gd name="T50" fmla="*/ 31 w 35"/>
                    <a:gd name="T51" fmla="*/ 18 h 43"/>
                    <a:gd name="T52" fmla="*/ 31 w 35"/>
                    <a:gd name="T53" fmla="*/ 15 h 43"/>
                    <a:gd name="T54" fmla="*/ 32 w 35"/>
                    <a:gd name="T55" fmla="*/ 16 h 43"/>
                    <a:gd name="T56" fmla="*/ 34 w 35"/>
                    <a:gd name="T57" fmla="*/ 18 h 43"/>
                    <a:gd name="T58" fmla="*/ 34 w 35"/>
                    <a:gd name="T59" fmla="*/ 22 h 43"/>
                    <a:gd name="T60" fmla="*/ 33 w 35"/>
                    <a:gd name="T61" fmla="*/ 27 h 43"/>
                    <a:gd name="T62" fmla="*/ 31 w 35"/>
                    <a:gd name="T63" fmla="*/ 28 h 43"/>
                    <a:gd name="T64" fmla="*/ 28 w 35"/>
                    <a:gd name="T65" fmla="*/ 30 h 43"/>
                    <a:gd name="T66" fmla="*/ 26 w 35"/>
                    <a:gd name="T67" fmla="*/ 32 h 43"/>
                    <a:gd name="T68" fmla="*/ 25 w 35"/>
                    <a:gd name="T69" fmla="*/ 35 h 43"/>
                    <a:gd name="T70" fmla="*/ 24 w 35"/>
                    <a:gd name="T71" fmla="*/ 40 h 43"/>
                    <a:gd name="T72" fmla="*/ 22 w 35"/>
                    <a:gd name="T73" fmla="*/ 41 h 43"/>
                    <a:gd name="T74" fmla="*/ 18 w 35"/>
                    <a:gd name="T75" fmla="*/ 42 h 43"/>
                    <a:gd name="T76" fmla="*/ 13 w 35"/>
                    <a:gd name="T77" fmla="*/ 42 h 43"/>
                    <a:gd name="T78" fmla="*/ 7 w 35"/>
                    <a:gd name="T79" fmla="*/ 41 h 43"/>
                    <a:gd name="T80" fmla="*/ 3 w 35"/>
                    <a:gd name="T81" fmla="*/ 39 h 43"/>
                    <a:gd name="T82" fmla="*/ 1 w 35"/>
                    <a:gd name="T83" fmla="*/ 3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"/>
                    <a:gd name="T127" fmla="*/ 0 h 43"/>
                    <a:gd name="T128" fmla="*/ 35 w 35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" h="43">
                      <a:moveTo>
                        <a:pt x="1" y="32"/>
                      </a:move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19" y="10"/>
                      </a:lnTo>
                      <a:lnTo>
                        <a:pt x="19" y="11"/>
                      </a:lnTo>
                      <a:lnTo>
                        <a:pt x="20" y="10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3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8" y="7"/>
                      </a:lnTo>
                      <a:lnTo>
                        <a:pt x="29" y="8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5"/>
                      </a:lnTo>
                      <a:lnTo>
                        <a:pt x="25" y="16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8" y="18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1" y="18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2" y="16"/>
                      </a:lnTo>
                      <a:lnTo>
                        <a:pt x="33" y="17"/>
                      </a:lnTo>
                      <a:lnTo>
                        <a:pt x="34" y="18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8" y="30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6" y="32"/>
                      </a:lnTo>
                      <a:lnTo>
                        <a:pt x="26" y="33"/>
                      </a:lnTo>
                      <a:lnTo>
                        <a:pt x="25" y="34"/>
                      </a:lnTo>
                      <a:lnTo>
                        <a:pt x="25" y="35"/>
                      </a:lnTo>
                      <a:lnTo>
                        <a:pt x="25" y="37"/>
                      </a:lnTo>
                      <a:lnTo>
                        <a:pt x="24" y="39"/>
                      </a:lnTo>
                      <a:lnTo>
                        <a:pt x="24" y="40"/>
                      </a:lnTo>
                      <a:lnTo>
                        <a:pt x="23" y="40"/>
                      </a:lnTo>
                      <a:lnTo>
                        <a:pt x="22" y="41"/>
                      </a:lnTo>
                      <a:lnTo>
                        <a:pt x="20" y="42"/>
                      </a:lnTo>
                      <a:lnTo>
                        <a:pt x="19" y="42"/>
                      </a:lnTo>
                      <a:lnTo>
                        <a:pt x="18" y="42"/>
                      </a:lnTo>
                      <a:lnTo>
                        <a:pt x="16" y="42"/>
                      </a:lnTo>
                      <a:lnTo>
                        <a:pt x="15" y="42"/>
                      </a:lnTo>
                      <a:lnTo>
                        <a:pt x="13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7" y="41"/>
                      </a:lnTo>
                      <a:lnTo>
                        <a:pt x="5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1" y="37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1" y="32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84" name="Freeform 410"/>
              <p:cNvSpPr>
                <a:spLocks/>
              </p:cNvSpPr>
              <p:nvPr/>
            </p:nvSpPr>
            <p:spPr bwMode="auto">
              <a:xfrm>
                <a:off x="2034" y="2350"/>
                <a:ext cx="17" cy="36"/>
              </a:xfrm>
              <a:custGeom>
                <a:avLst/>
                <a:gdLst>
                  <a:gd name="T0" fmla="*/ 2 w 17"/>
                  <a:gd name="T1" fmla="*/ 32 h 36"/>
                  <a:gd name="T2" fmla="*/ 0 w 17"/>
                  <a:gd name="T3" fmla="*/ 28 h 36"/>
                  <a:gd name="T4" fmla="*/ 0 w 17"/>
                  <a:gd name="T5" fmla="*/ 25 h 36"/>
                  <a:gd name="T6" fmla="*/ 0 w 17"/>
                  <a:gd name="T7" fmla="*/ 21 h 36"/>
                  <a:gd name="T8" fmla="*/ 0 w 17"/>
                  <a:gd name="T9" fmla="*/ 17 h 36"/>
                  <a:gd name="T10" fmla="*/ 1 w 17"/>
                  <a:gd name="T11" fmla="*/ 15 h 36"/>
                  <a:gd name="T12" fmla="*/ 1 w 17"/>
                  <a:gd name="T13" fmla="*/ 11 h 36"/>
                  <a:gd name="T14" fmla="*/ 1 w 17"/>
                  <a:gd name="T15" fmla="*/ 9 h 36"/>
                  <a:gd name="T16" fmla="*/ 0 w 17"/>
                  <a:gd name="T17" fmla="*/ 7 h 36"/>
                  <a:gd name="T18" fmla="*/ 0 w 17"/>
                  <a:gd name="T19" fmla="*/ 6 h 36"/>
                  <a:gd name="T20" fmla="*/ 1 w 17"/>
                  <a:gd name="T21" fmla="*/ 8 h 36"/>
                  <a:gd name="T22" fmla="*/ 2 w 17"/>
                  <a:gd name="T23" fmla="*/ 8 h 36"/>
                  <a:gd name="T24" fmla="*/ 2 w 17"/>
                  <a:gd name="T25" fmla="*/ 5 h 36"/>
                  <a:gd name="T26" fmla="*/ 1 w 17"/>
                  <a:gd name="T27" fmla="*/ 1 h 36"/>
                  <a:gd name="T28" fmla="*/ 1 w 17"/>
                  <a:gd name="T29" fmla="*/ 0 h 36"/>
                  <a:gd name="T30" fmla="*/ 3 w 17"/>
                  <a:gd name="T31" fmla="*/ 0 h 36"/>
                  <a:gd name="T32" fmla="*/ 5 w 17"/>
                  <a:gd name="T33" fmla="*/ 2 h 36"/>
                  <a:gd name="T34" fmla="*/ 6 w 17"/>
                  <a:gd name="T35" fmla="*/ 6 h 36"/>
                  <a:gd name="T36" fmla="*/ 6 w 17"/>
                  <a:gd name="T37" fmla="*/ 7 h 36"/>
                  <a:gd name="T38" fmla="*/ 9 w 17"/>
                  <a:gd name="T39" fmla="*/ 5 h 36"/>
                  <a:gd name="T40" fmla="*/ 11 w 17"/>
                  <a:gd name="T41" fmla="*/ 3 h 36"/>
                  <a:gd name="T42" fmla="*/ 12 w 17"/>
                  <a:gd name="T43" fmla="*/ 4 h 36"/>
                  <a:gd name="T44" fmla="*/ 13 w 17"/>
                  <a:gd name="T45" fmla="*/ 6 h 36"/>
                  <a:gd name="T46" fmla="*/ 12 w 17"/>
                  <a:gd name="T47" fmla="*/ 6 h 36"/>
                  <a:gd name="T48" fmla="*/ 11 w 17"/>
                  <a:gd name="T49" fmla="*/ 6 h 36"/>
                  <a:gd name="T50" fmla="*/ 11 w 17"/>
                  <a:gd name="T51" fmla="*/ 8 h 36"/>
                  <a:gd name="T52" fmla="*/ 11 w 17"/>
                  <a:gd name="T53" fmla="*/ 10 h 36"/>
                  <a:gd name="T54" fmla="*/ 12 w 17"/>
                  <a:gd name="T55" fmla="*/ 11 h 36"/>
                  <a:gd name="T56" fmla="*/ 13 w 17"/>
                  <a:gd name="T57" fmla="*/ 11 h 36"/>
                  <a:gd name="T58" fmla="*/ 13 w 17"/>
                  <a:gd name="T59" fmla="*/ 8 h 36"/>
                  <a:gd name="T60" fmla="*/ 14 w 17"/>
                  <a:gd name="T61" fmla="*/ 10 h 36"/>
                  <a:gd name="T62" fmla="*/ 16 w 17"/>
                  <a:gd name="T63" fmla="*/ 12 h 36"/>
                  <a:gd name="T64" fmla="*/ 16 w 17"/>
                  <a:gd name="T65" fmla="*/ 15 h 36"/>
                  <a:gd name="T66" fmla="*/ 14 w 17"/>
                  <a:gd name="T67" fmla="*/ 17 h 36"/>
                  <a:gd name="T68" fmla="*/ 13 w 17"/>
                  <a:gd name="T69" fmla="*/ 19 h 36"/>
                  <a:gd name="T70" fmla="*/ 13 w 17"/>
                  <a:gd name="T71" fmla="*/ 20 h 36"/>
                  <a:gd name="T72" fmla="*/ 13 w 17"/>
                  <a:gd name="T73" fmla="*/ 22 h 36"/>
                  <a:gd name="T74" fmla="*/ 14 w 17"/>
                  <a:gd name="T75" fmla="*/ 24 h 36"/>
                  <a:gd name="T76" fmla="*/ 16 w 17"/>
                  <a:gd name="T77" fmla="*/ 23 h 36"/>
                  <a:gd name="T78" fmla="*/ 16 w 17"/>
                  <a:gd name="T79" fmla="*/ 26 h 36"/>
                  <a:gd name="T80" fmla="*/ 16 w 17"/>
                  <a:gd name="T81" fmla="*/ 29 h 36"/>
                  <a:gd name="T82" fmla="*/ 14 w 17"/>
                  <a:gd name="T83" fmla="*/ 31 h 36"/>
                  <a:gd name="T84" fmla="*/ 13 w 17"/>
                  <a:gd name="T85" fmla="*/ 33 h 36"/>
                  <a:gd name="T86" fmla="*/ 11 w 17"/>
                  <a:gd name="T87" fmla="*/ 34 h 36"/>
                  <a:gd name="T88" fmla="*/ 9 w 17"/>
                  <a:gd name="T89" fmla="*/ 35 h 36"/>
                  <a:gd name="T90" fmla="*/ 6 w 17"/>
                  <a:gd name="T91" fmla="*/ 33 h 36"/>
                  <a:gd name="T92" fmla="*/ 3 w 17"/>
                  <a:gd name="T93" fmla="*/ 33 h 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"/>
                  <a:gd name="T142" fmla="*/ 0 h 36"/>
                  <a:gd name="T143" fmla="*/ 17 w 17"/>
                  <a:gd name="T144" fmla="*/ 36 h 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" h="36">
                    <a:moveTo>
                      <a:pt x="3" y="33"/>
                    </a:moveTo>
                    <a:lnTo>
                      <a:pt x="2" y="32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Freeform 411"/>
              <p:cNvSpPr>
                <a:spLocks/>
              </p:cNvSpPr>
              <p:nvPr/>
            </p:nvSpPr>
            <p:spPr bwMode="auto">
              <a:xfrm>
                <a:off x="2107" y="2370"/>
                <a:ext cx="45" cy="58"/>
              </a:xfrm>
              <a:custGeom>
                <a:avLst/>
                <a:gdLst>
                  <a:gd name="T0" fmla="*/ 0 w 45"/>
                  <a:gd name="T1" fmla="*/ 41 h 58"/>
                  <a:gd name="T2" fmla="*/ 0 w 45"/>
                  <a:gd name="T3" fmla="*/ 34 h 58"/>
                  <a:gd name="T4" fmla="*/ 2 w 45"/>
                  <a:gd name="T5" fmla="*/ 30 h 58"/>
                  <a:gd name="T6" fmla="*/ 4 w 45"/>
                  <a:gd name="T7" fmla="*/ 27 h 58"/>
                  <a:gd name="T8" fmla="*/ 4 w 45"/>
                  <a:gd name="T9" fmla="*/ 22 h 58"/>
                  <a:gd name="T10" fmla="*/ 4 w 45"/>
                  <a:gd name="T11" fmla="*/ 18 h 58"/>
                  <a:gd name="T12" fmla="*/ 6 w 45"/>
                  <a:gd name="T13" fmla="*/ 18 h 58"/>
                  <a:gd name="T14" fmla="*/ 9 w 45"/>
                  <a:gd name="T15" fmla="*/ 23 h 58"/>
                  <a:gd name="T16" fmla="*/ 9 w 45"/>
                  <a:gd name="T17" fmla="*/ 9 h 58"/>
                  <a:gd name="T18" fmla="*/ 9 w 45"/>
                  <a:gd name="T19" fmla="*/ 4 h 58"/>
                  <a:gd name="T20" fmla="*/ 12 w 45"/>
                  <a:gd name="T21" fmla="*/ 7 h 58"/>
                  <a:gd name="T22" fmla="*/ 13 w 45"/>
                  <a:gd name="T23" fmla="*/ 7 h 58"/>
                  <a:gd name="T24" fmla="*/ 14 w 45"/>
                  <a:gd name="T25" fmla="*/ 4 h 58"/>
                  <a:gd name="T26" fmla="*/ 18 w 45"/>
                  <a:gd name="T27" fmla="*/ 0 h 58"/>
                  <a:gd name="T28" fmla="*/ 19 w 45"/>
                  <a:gd name="T29" fmla="*/ 5 h 58"/>
                  <a:gd name="T30" fmla="*/ 19 w 45"/>
                  <a:gd name="T31" fmla="*/ 7 h 58"/>
                  <a:gd name="T32" fmla="*/ 21 w 45"/>
                  <a:gd name="T33" fmla="*/ 11 h 58"/>
                  <a:gd name="T34" fmla="*/ 24 w 45"/>
                  <a:gd name="T35" fmla="*/ 12 h 58"/>
                  <a:gd name="T36" fmla="*/ 27 w 45"/>
                  <a:gd name="T37" fmla="*/ 11 h 58"/>
                  <a:gd name="T38" fmla="*/ 29 w 45"/>
                  <a:gd name="T39" fmla="*/ 8 h 58"/>
                  <a:gd name="T40" fmla="*/ 31 w 45"/>
                  <a:gd name="T41" fmla="*/ 6 h 58"/>
                  <a:gd name="T42" fmla="*/ 32 w 45"/>
                  <a:gd name="T43" fmla="*/ 3 h 58"/>
                  <a:gd name="T44" fmla="*/ 32 w 45"/>
                  <a:gd name="T45" fmla="*/ 8 h 58"/>
                  <a:gd name="T46" fmla="*/ 31 w 45"/>
                  <a:gd name="T47" fmla="*/ 14 h 58"/>
                  <a:gd name="T48" fmla="*/ 28 w 45"/>
                  <a:gd name="T49" fmla="*/ 18 h 58"/>
                  <a:gd name="T50" fmla="*/ 24 w 45"/>
                  <a:gd name="T51" fmla="*/ 20 h 58"/>
                  <a:gd name="T52" fmla="*/ 25 w 45"/>
                  <a:gd name="T53" fmla="*/ 21 h 58"/>
                  <a:gd name="T54" fmla="*/ 30 w 45"/>
                  <a:gd name="T55" fmla="*/ 20 h 58"/>
                  <a:gd name="T56" fmla="*/ 34 w 45"/>
                  <a:gd name="T57" fmla="*/ 20 h 58"/>
                  <a:gd name="T58" fmla="*/ 36 w 45"/>
                  <a:gd name="T59" fmla="*/ 22 h 58"/>
                  <a:gd name="T60" fmla="*/ 33 w 45"/>
                  <a:gd name="T61" fmla="*/ 26 h 58"/>
                  <a:gd name="T62" fmla="*/ 31 w 45"/>
                  <a:gd name="T63" fmla="*/ 28 h 58"/>
                  <a:gd name="T64" fmla="*/ 30 w 45"/>
                  <a:gd name="T65" fmla="*/ 30 h 58"/>
                  <a:gd name="T66" fmla="*/ 31 w 45"/>
                  <a:gd name="T67" fmla="*/ 31 h 58"/>
                  <a:gd name="T68" fmla="*/ 34 w 45"/>
                  <a:gd name="T69" fmla="*/ 33 h 58"/>
                  <a:gd name="T70" fmla="*/ 36 w 45"/>
                  <a:gd name="T71" fmla="*/ 31 h 58"/>
                  <a:gd name="T72" fmla="*/ 37 w 45"/>
                  <a:gd name="T73" fmla="*/ 27 h 58"/>
                  <a:gd name="T74" fmla="*/ 39 w 45"/>
                  <a:gd name="T75" fmla="*/ 28 h 58"/>
                  <a:gd name="T76" fmla="*/ 39 w 45"/>
                  <a:gd name="T77" fmla="*/ 33 h 58"/>
                  <a:gd name="T78" fmla="*/ 37 w 45"/>
                  <a:gd name="T79" fmla="*/ 39 h 58"/>
                  <a:gd name="T80" fmla="*/ 39 w 45"/>
                  <a:gd name="T81" fmla="*/ 42 h 58"/>
                  <a:gd name="T82" fmla="*/ 41 w 45"/>
                  <a:gd name="T83" fmla="*/ 41 h 58"/>
                  <a:gd name="T84" fmla="*/ 44 w 45"/>
                  <a:gd name="T85" fmla="*/ 37 h 58"/>
                  <a:gd name="T86" fmla="*/ 44 w 45"/>
                  <a:gd name="T87" fmla="*/ 42 h 58"/>
                  <a:gd name="T88" fmla="*/ 42 w 45"/>
                  <a:gd name="T89" fmla="*/ 46 h 58"/>
                  <a:gd name="T90" fmla="*/ 38 w 45"/>
                  <a:gd name="T91" fmla="*/ 50 h 58"/>
                  <a:gd name="T92" fmla="*/ 36 w 45"/>
                  <a:gd name="T93" fmla="*/ 53 h 58"/>
                  <a:gd name="T94" fmla="*/ 33 w 45"/>
                  <a:gd name="T95" fmla="*/ 57 h 58"/>
                  <a:gd name="T96" fmla="*/ 30 w 45"/>
                  <a:gd name="T97" fmla="*/ 57 h 58"/>
                  <a:gd name="T98" fmla="*/ 26 w 45"/>
                  <a:gd name="T99" fmla="*/ 55 h 58"/>
                  <a:gd name="T100" fmla="*/ 23 w 45"/>
                  <a:gd name="T101" fmla="*/ 52 h 58"/>
                  <a:gd name="T102" fmla="*/ 21 w 45"/>
                  <a:gd name="T103" fmla="*/ 51 h 58"/>
                  <a:gd name="T104" fmla="*/ 16 w 45"/>
                  <a:gd name="T105" fmla="*/ 49 h 58"/>
                  <a:gd name="T106" fmla="*/ 14 w 45"/>
                  <a:gd name="T107" fmla="*/ 46 h 58"/>
                  <a:gd name="T108" fmla="*/ 8 w 45"/>
                  <a:gd name="T109" fmla="*/ 47 h 58"/>
                  <a:gd name="T110" fmla="*/ 3 w 45"/>
                  <a:gd name="T111" fmla="*/ 45 h 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"/>
                  <a:gd name="T169" fmla="*/ 0 h 58"/>
                  <a:gd name="T170" fmla="*/ 45 w 45"/>
                  <a:gd name="T171" fmla="*/ 58 h 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" h="58">
                    <a:moveTo>
                      <a:pt x="1" y="43"/>
                    </a:moveTo>
                    <a:lnTo>
                      <a:pt x="0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5" y="15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9" y="16"/>
                    </a:lnTo>
                    <a:lnTo>
                      <a:pt x="9" y="9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0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31" y="14"/>
                    </a:lnTo>
                    <a:lnTo>
                      <a:pt x="29" y="16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4" y="20"/>
                    </a:lnTo>
                    <a:lnTo>
                      <a:pt x="23" y="22"/>
                    </a:lnTo>
                    <a:lnTo>
                      <a:pt x="25" y="21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6" y="22"/>
                    </a:lnTo>
                    <a:lnTo>
                      <a:pt x="35" y="24"/>
                    </a:lnTo>
                    <a:lnTo>
                      <a:pt x="33" y="26"/>
                    </a:lnTo>
                    <a:lnTo>
                      <a:pt x="32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6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9" y="33"/>
                    </a:lnTo>
                    <a:lnTo>
                      <a:pt x="38" y="35"/>
                    </a:lnTo>
                    <a:lnTo>
                      <a:pt x="37" y="39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2" y="40"/>
                    </a:lnTo>
                    <a:lnTo>
                      <a:pt x="44" y="37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3" y="45"/>
                    </a:lnTo>
                    <a:lnTo>
                      <a:pt x="42" y="46"/>
                    </a:lnTo>
                    <a:lnTo>
                      <a:pt x="40" y="48"/>
                    </a:lnTo>
                    <a:lnTo>
                      <a:pt x="38" y="50"/>
                    </a:lnTo>
                    <a:lnTo>
                      <a:pt x="36" y="51"/>
                    </a:lnTo>
                    <a:lnTo>
                      <a:pt x="36" y="53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26" y="55"/>
                    </a:lnTo>
                    <a:lnTo>
                      <a:pt x="24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15" y="48"/>
                    </a:lnTo>
                    <a:lnTo>
                      <a:pt x="14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6" y="46"/>
                    </a:lnTo>
                    <a:lnTo>
                      <a:pt x="3" y="45"/>
                    </a:lnTo>
                    <a:lnTo>
                      <a:pt x="1" y="4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70" name="Text Box 412"/>
          <p:cNvSpPr txBox="1">
            <a:spLocks noChangeArrowheads="1"/>
          </p:cNvSpPr>
          <p:nvPr/>
        </p:nvSpPr>
        <p:spPr bwMode="auto">
          <a:xfrm>
            <a:off x="1622425" y="2794000"/>
            <a:ext cx="1176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Broadcast</a:t>
            </a:r>
          </a:p>
          <a:p>
            <a:pPr algn="ctr" eaLnBrk="1" hangingPunct="1"/>
            <a:r>
              <a:rPr lang="en-US"/>
              <a:t>Center</a:t>
            </a:r>
          </a:p>
        </p:txBody>
      </p:sp>
      <p:pic>
        <p:nvPicPr>
          <p:cNvPr id="23571" name="Picture 4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752600" y="1905000"/>
          <a:ext cx="866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1" name="Clip" r:id="rId7" imgW="2095560" imgH="3867120" progId="">
                  <p:embed/>
                </p:oleObj>
              </mc:Choice>
              <mc:Fallback>
                <p:oleObj name="Clip" r:id="rId7" imgW="2095560" imgH="3867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05000"/>
                        <a:ext cx="8667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5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FF4764-2451-214A-A1B8-C7ACAB9104D6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Instead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build data replication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trees</a:t>
            </a:r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2244725" y="3706813"/>
            <a:ext cx="2065338" cy="1135062"/>
            <a:chOff x="144" y="1584"/>
            <a:chExt cx="1584" cy="960"/>
          </a:xfrm>
        </p:grpSpPr>
        <p:sp>
          <p:nvSpPr>
            <p:cNvPr id="25885" name="Line 4"/>
            <p:cNvSpPr>
              <a:spLocks noChangeShapeType="1"/>
            </p:cNvSpPr>
            <p:nvPr/>
          </p:nvSpPr>
          <p:spPr bwMode="auto">
            <a:xfrm flipH="1" flipV="1">
              <a:off x="1344" y="196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6" name="Line 5"/>
            <p:cNvSpPr>
              <a:spLocks noChangeShapeType="1"/>
            </p:cNvSpPr>
            <p:nvPr/>
          </p:nvSpPr>
          <p:spPr bwMode="auto">
            <a:xfrm flipH="1">
              <a:off x="960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7" name="Line 6"/>
            <p:cNvSpPr>
              <a:spLocks noChangeShapeType="1"/>
            </p:cNvSpPr>
            <p:nvPr/>
          </p:nvSpPr>
          <p:spPr bwMode="auto">
            <a:xfrm flipH="1">
              <a:off x="480" y="19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888" name="Group 7"/>
            <p:cNvGrpSpPr>
              <a:grpSpLocks/>
            </p:cNvGrpSpPr>
            <p:nvPr/>
          </p:nvGrpSpPr>
          <p:grpSpPr bwMode="auto">
            <a:xfrm>
              <a:off x="144" y="1584"/>
              <a:ext cx="1584" cy="960"/>
              <a:chOff x="144" y="1584"/>
              <a:chExt cx="1584" cy="960"/>
            </a:xfrm>
          </p:grpSpPr>
          <p:grpSp>
            <p:nvGrpSpPr>
              <p:cNvPr id="25889" name="Group 8"/>
              <p:cNvGrpSpPr>
                <a:grpSpLocks/>
              </p:cNvGrpSpPr>
              <p:nvPr/>
            </p:nvGrpSpPr>
            <p:grpSpPr bwMode="auto">
              <a:xfrm>
                <a:off x="144" y="1584"/>
                <a:ext cx="1584" cy="960"/>
                <a:chOff x="384" y="1584"/>
                <a:chExt cx="1584" cy="960"/>
              </a:xfrm>
            </p:grpSpPr>
            <p:grpSp>
              <p:nvGrpSpPr>
                <p:cNvPr id="25891" name="Group 9"/>
                <p:cNvGrpSpPr>
                  <a:grpSpLocks/>
                </p:cNvGrpSpPr>
                <p:nvPr/>
              </p:nvGrpSpPr>
              <p:grpSpPr bwMode="auto">
                <a:xfrm>
                  <a:off x="912" y="1584"/>
                  <a:ext cx="768" cy="384"/>
                  <a:chOff x="336" y="1632"/>
                  <a:chExt cx="1680" cy="1152"/>
                </a:xfrm>
              </p:grpSpPr>
              <p:sp>
                <p:nvSpPr>
                  <p:cNvPr id="2592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96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824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160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01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3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5892" name="Picture 24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824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893" name="Picture 25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894" name="Picture 26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5895" name="Group 27"/>
                <p:cNvGrpSpPr>
                  <a:grpSpLocks/>
                </p:cNvGrpSpPr>
                <p:nvPr/>
              </p:nvGrpSpPr>
              <p:grpSpPr bwMode="auto">
                <a:xfrm>
                  <a:off x="384" y="2064"/>
                  <a:ext cx="576" cy="192"/>
                  <a:chOff x="720" y="2400"/>
                  <a:chExt cx="576" cy="192"/>
                </a:xfrm>
              </p:grpSpPr>
              <p:sp>
                <p:nvSpPr>
                  <p:cNvPr id="259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921" name="Picture 3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22" name="Picture 34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23" name="Picture 3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24" name="Picture 3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5896" name="Group 37"/>
                <p:cNvGrpSpPr>
                  <a:grpSpLocks/>
                </p:cNvGrpSpPr>
                <p:nvPr/>
              </p:nvGrpSpPr>
              <p:grpSpPr bwMode="auto">
                <a:xfrm>
                  <a:off x="768" y="2352"/>
                  <a:ext cx="576" cy="192"/>
                  <a:chOff x="720" y="2400"/>
                  <a:chExt cx="576" cy="192"/>
                </a:xfrm>
              </p:grpSpPr>
              <p:sp>
                <p:nvSpPr>
                  <p:cNvPr id="2590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1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912" name="Picture 4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13" name="Picture 44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14" name="Picture 4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15" name="Picture 4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5897" name="Group 47"/>
                <p:cNvGrpSpPr>
                  <a:grpSpLocks/>
                </p:cNvGrpSpPr>
                <p:nvPr/>
              </p:nvGrpSpPr>
              <p:grpSpPr bwMode="auto">
                <a:xfrm>
                  <a:off x="1392" y="2160"/>
                  <a:ext cx="576" cy="192"/>
                  <a:chOff x="720" y="2400"/>
                  <a:chExt cx="576" cy="192"/>
                </a:xfrm>
              </p:grpSpPr>
              <p:sp>
                <p:nvSpPr>
                  <p:cNvPr id="2589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9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0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903" name="Picture 5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04" name="Picture 54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05" name="Picture 5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906" name="Picture 5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5890" name="Text Box 57"/>
              <p:cNvSpPr txBox="1">
                <a:spLocks noChangeArrowheads="1"/>
              </p:cNvSpPr>
              <p:nvPr/>
            </p:nvSpPr>
            <p:spPr bwMode="auto">
              <a:xfrm>
                <a:off x="816" y="1630"/>
                <a:ext cx="14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</p:grpSp>
      <p:grpSp>
        <p:nvGrpSpPr>
          <p:cNvPr id="25606" name="Group 58"/>
          <p:cNvGrpSpPr>
            <a:grpSpLocks/>
          </p:cNvGrpSpPr>
          <p:nvPr/>
        </p:nvGrpSpPr>
        <p:grpSpPr bwMode="auto">
          <a:xfrm>
            <a:off x="3997325" y="2911475"/>
            <a:ext cx="2378075" cy="1079500"/>
            <a:chOff x="1488" y="960"/>
            <a:chExt cx="1824" cy="720"/>
          </a:xfrm>
        </p:grpSpPr>
        <p:grpSp>
          <p:nvGrpSpPr>
            <p:cNvPr id="25869" name="Group 59"/>
            <p:cNvGrpSpPr>
              <a:grpSpLocks/>
            </p:cNvGrpSpPr>
            <p:nvPr/>
          </p:nvGrpSpPr>
          <p:grpSpPr bwMode="auto">
            <a:xfrm>
              <a:off x="1488" y="960"/>
              <a:ext cx="1824" cy="720"/>
              <a:chOff x="336" y="1632"/>
              <a:chExt cx="1680" cy="1152"/>
            </a:xfrm>
          </p:grpSpPr>
          <p:sp>
            <p:nvSpPr>
              <p:cNvPr id="25871" name="Oval 60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2" name="Oval 61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3" name="Oval 6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4" name="Oval 63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5" name="Oval 64"/>
              <p:cNvSpPr>
                <a:spLocks noChangeArrowheads="1"/>
              </p:cNvSpPr>
              <p:nvPr/>
            </p:nvSpPr>
            <p:spPr bwMode="auto">
              <a:xfrm>
                <a:off x="1344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6" name="Oval 65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7" name="Oval 66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8" name="Oval 67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79" name="Oval 68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80" name="Oval 69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81" name="Oval 70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82" name="Oval 71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83" name="Oval 72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84" name="Oval 7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870" name="Text Box 74"/>
            <p:cNvSpPr txBox="1">
              <a:spLocks noChangeArrowheads="1"/>
            </p:cNvSpPr>
            <p:nvPr/>
          </p:nvSpPr>
          <p:spPr bwMode="auto">
            <a:xfrm>
              <a:off x="1885" y="1100"/>
              <a:ext cx="108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Backbone</a:t>
              </a:r>
            </a:p>
            <a:p>
              <a:pPr algn="ctr"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ISP</a:t>
              </a:r>
            </a:p>
          </p:txBody>
        </p:sp>
      </p:grpSp>
      <p:grpSp>
        <p:nvGrpSpPr>
          <p:cNvPr id="25607" name="Group 75"/>
          <p:cNvGrpSpPr>
            <a:grpSpLocks/>
          </p:cNvGrpSpPr>
          <p:nvPr/>
        </p:nvGrpSpPr>
        <p:grpSpPr bwMode="auto">
          <a:xfrm>
            <a:off x="5937250" y="3763963"/>
            <a:ext cx="2065338" cy="1135062"/>
            <a:chOff x="144" y="1584"/>
            <a:chExt cx="1584" cy="960"/>
          </a:xfrm>
        </p:grpSpPr>
        <p:sp>
          <p:nvSpPr>
            <p:cNvPr id="25815" name="Line 76"/>
            <p:cNvSpPr>
              <a:spLocks noChangeShapeType="1"/>
            </p:cNvSpPr>
            <p:nvPr/>
          </p:nvSpPr>
          <p:spPr bwMode="auto">
            <a:xfrm flipH="1" flipV="1">
              <a:off x="1344" y="196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6" name="Line 77"/>
            <p:cNvSpPr>
              <a:spLocks noChangeShapeType="1"/>
            </p:cNvSpPr>
            <p:nvPr/>
          </p:nvSpPr>
          <p:spPr bwMode="auto">
            <a:xfrm flipH="1">
              <a:off x="960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7" name="Line 78"/>
            <p:cNvSpPr>
              <a:spLocks noChangeShapeType="1"/>
            </p:cNvSpPr>
            <p:nvPr/>
          </p:nvSpPr>
          <p:spPr bwMode="auto">
            <a:xfrm flipH="1">
              <a:off x="480" y="19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818" name="Group 79"/>
            <p:cNvGrpSpPr>
              <a:grpSpLocks/>
            </p:cNvGrpSpPr>
            <p:nvPr/>
          </p:nvGrpSpPr>
          <p:grpSpPr bwMode="auto">
            <a:xfrm>
              <a:off x="144" y="1584"/>
              <a:ext cx="1584" cy="960"/>
              <a:chOff x="144" y="1584"/>
              <a:chExt cx="1584" cy="960"/>
            </a:xfrm>
          </p:grpSpPr>
          <p:grpSp>
            <p:nvGrpSpPr>
              <p:cNvPr id="25819" name="Group 80"/>
              <p:cNvGrpSpPr>
                <a:grpSpLocks/>
              </p:cNvGrpSpPr>
              <p:nvPr/>
            </p:nvGrpSpPr>
            <p:grpSpPr bwMode="auto">
              <a:xfrm>
                <a:off x="144" y="1584"/>
                <a:ext cx="1584" cy="960"/>
                <a:chOff x="384" y="1584"/>
                <a:chExt cx="1584" cy="960"/>
              </a:xfrm>
            </p:grpSpPr>
            <p:grpSp>
              <p:nvGrpSpPr>
                <p:cNvPr id="25821" name="Group 81"/>
                <p:cNvGrpSpPr>
                  <a:grpSpLocks/>
                </p:cNvGrpSpPr>
                <p:nvPr/>
              </p:nvGrpSpPr>
              <p:grpSpPr bwMode="auto">
                <a:xfrm>
                  <a:off x="912" y="1584"/>
                  <a:ext cx="768" cy="384"/>
                  <a:chOff x="336" y="1632"/>
                  <a:chExt cx="1680" cy="1152"/>
                </a:xfrm>
              </p:grpSpPr>
              <p:sp>
                <p:nvSpPr>
                  <p:cNvPr id="25855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5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57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58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59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0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1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96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2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824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3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160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4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5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6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01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7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68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5822" name="Picture 96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824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823" name="Picture 97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824" name="Picture 9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5825" name="Group 99"/>
                <p:cNvGrpSpPr>
                  <a:grpSpLocks/>
                </p:cNvGrpSpPr>
                <p:nvPr/>
              </p:nvGrpSpPr>
              <p:grpSpPr bwMode="auto">
                <a:xfrm>
                  <a:off x="384" y="2064"/>
                  <a:ext cx="576" cy="192"/>
                  <a:chOff x="720" y="2400"/>
                  <a:chExt cx="576" cy="192"/>
                </a:xfrm>
              </p:grpSpPr>
              <p:sp>
                <p:nvSpPr>
                  <p:cNvPr id="2584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4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4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4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5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851" name="Picture 10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52" name="Picture 10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53" name="Picture 10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54" name="Picture 108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5826" name="Group 109"/>
                <p:cNvGrpSpPr>
                  <a:grpSpLocks/>
                </p:cNvGrpSpPr>
                <p:nvPr/>
              </p:nvGrpSpPr>
              <p:grpSpPr bwMode="auto">
                <a:xfrm>
                  <a:off x="768" y="2352"/>
                  <a:ext cx="576" cy="192"/>
                  <a:chOff x="720" y="2400"/>
                  <a:chExt cx="576" cy="192"/>
                </a:xfrm>
              </p:grpSpPr>
              <p:sp>
                <p:nvSpPr>
                  <p:cNvPr id="25837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38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39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40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4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842" name="Picture 11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43" name="Picture 11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44" name="Picture 11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45" name="Picture 118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5827" name="Group 119"/>
                <p:cNvGrpSpPr>
                  <a:grpSpLocks/>
                </p:cNvGrpSpPr>
                <p:nvPr/>
              </p:nvGrpSpPr>
              <p:grpSpPr bwMode="auto">
                <a:xfrm>
                  <a:off x="1392" y="2160"/>
                  <a:ext cx="576" cy="192"/>
                  <a:chOff x="720" y="2400"/>
                  <a:chExt cx="576" cy="192"/>
                </a:xfrm>
              </p:grpSpPr>
              <p:sp>
                <p:nvSpPr>
                  <p:cNvPr id="25828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2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30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3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3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833" name="Picture 12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34" name="Picture 12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35" name="Picture 127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36" name="Picture 128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5820" name="Text Box 129"/>
              <p:cNvSpPr txBox="1">
                <a:spLocks noChangeArrowheads="1"/>
              </p:cNvSpPr>
              <p:nvPr/>
            </p:nvSpPr>
            <p:spPr bwMode="auto">
              <a:xfrm>
                <a:off x="816" y="1630"/>
                <a:ext cx="14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</p:grpSp>
      <p:grpSp>
        <p:nvGrpSpPr>
          <p:cNvPr id="25608" name="Group 130"/>
          <p:cNvGrpSpPr>
            <a:grpSpLocks/>
          </p:cNvGrpSpPr>
          <p:nvPr/>
        </p:nvGrpSpPr>
        <p:grpSpPr bwMode="auto">
          <a:xfrm>
            <a:off x="3997325" y="4275138"/>
            <a:ext cx="2065338" cy="1135062"/>
            <a:chOff x="144" y="1584"/>
            <a:chExt cx="1584" cy="960"/>
          </a:xfrm>
        </p:grpSpPr>
        <p:sp>
          <p:nvSpPr>
            <p:cNvPr id="25761" name="Line 131"/>
            <p:cNvSpPr>
              <a:spLocks noChangeShapeType="1"/>
            </p:cNvSpPr>
            <p:nvPr/>
          </p:nvSpPr>
          <p:spPr bwMode="auto">
            <a:xfrm flipH="1" flipV="1">
              <a:off x="1344" y="196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2" name="Line 132"/>
            <p:cNvSpPr>
              <a:spLocks noChangeShapeType="1"/>
            </p:cNvSpPr>
            <p:nvPr/>
          </p:nvSpPr>
          <p:spPr bwMode="auto">
            <a:xfrm flipH="1">
              <a:off x="960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3" name="Line 133"/>
            <p:cNvSpPr>
              <a:spLocks noChangeShapeType="1"/>
            </p:cNvSpPr>
            <p:nvPr/>
          </p:nvSpPr>
          <p:spPr bwMode="auto">
            <a:xfrm flipH="1">
              <a:off x="480" y="19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64" name="Group 134"/>
            <p:cNvGrpSpPr>
              <a:grpSpLocks/>
            </p:cNvGrpSpPr>
            <p:nvPr/>
          </p:nvGrpSpPr>
          <p:grpSpPr bwMode="auto">
            <a:xfrm>
              <a:off x="144" y="1584"/>
              <a:ext cx="1584" cy="960"/>
              <a:chOff x="144" y="1584"/>
              <a:chExt cx="1584" cy="960"/>
            </a:xfrm>
          </p:grpSpPr>
          <p:grpSp>
            <p:nvGrpSpPr>
              <p:cNvPr id="25765" name="Group 135"/>
              <p:cNvGrpSpPr>
                <a:grpSpLocks/>
              </p:cNvGrpSpPr>
              <p:nvPr/>
            </p:nvGrpSpPr>
            <p:grpSpPr bwMode="auto">
              <a:xfrm>
                <a:off x="144" y="1584"/>
                <a:ext cx="1584" cy="960"/>
                <a:chOff x="384" y="1584"/>
                <a:chExt cx="1584" cy="960"/>
              </a:xfrm>
            </p:grpSpPr>
            <p:grpSp>
              <p:nvGrpSpPr>
                <p:cNvPr id="25767" name="Group 136"/>
                <p:cNvGrpSpPr>
                  <a:grpSpLocks/>
                </p:cNvGrpSpPr>
                <p:nvPr/>
              </p:nvGrpSpPr>
              <p:grpSpPr bwMode="auto">
                <a:xfrm>
                  <a:off x="912" y="1584"/>
                  <a:ext cx="768" cy="384"/>
                  <a:chOff x="336" y="1632"/>
                  <a:chExt cx="1680" cy="1152"/>
                </a:xfrm>
              </p:grpSpPr>
              <p:sp>
                <p:nvSpPr>
                  <p:cNvPr id="25801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2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3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4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25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5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20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6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63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7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96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8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824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09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160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10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11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12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01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13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776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814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624" cy="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5768" name="Picture 151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824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769" name="Picture 152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770" name="Picture 15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1920"/>
                  <a:ext cx="14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5771" name="Group 154"/>
                <p:cNvGrpSpPr>
                  <a:grpSpLocks/>
                </p:cNvGrpSpPr>
                <p:nvPr/>
              </p:nvGrpSpPr>
              <p:grpSpPr bwMode="auto">
                <a:xfrm>
                  <a:off x="384" y="2064"/>
                  <a:ext cx="576" cy="192"/>
                  <a:chOff x="720" y="2400"/>
                  <a:chExt cx="576" cy="192"/>
                </a:xfrm>
              </p:grpSpPr>
              <p:sp>
                <p:nvSpPr>
                  <p:cNvPr id="25792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3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4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5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96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797" name="Picture 160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98" name="Picture 161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99" name="Picture 162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800" name="Picture 16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5772" name="Group 164"/>
                <p:cNvGrpSpPr>
                  <a:grpSpLocks/>
                </p:cNvGrpSpPr>
                <p:nvPr/>
              </p:nvGrpSpPr>
              <p:grpSpPr bwMode="auto">
                <a:xfrm>
                  <a:off x="768" y="2352"/>
                  <a:ext cx="576" cy="192"/>
                  <a:chOff x="720" y="2400"/>
                  <a:chExt cx="576" cy="192"/>
                </a:xfrm>
              </p:grpSpPr>
              <p:sp>
                <p:nvSpPr>
                  <p:cNvPr id="25783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4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5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87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788" name="Picture 170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89" name="Picture 171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90" name="Picture 172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91" name="Picture 17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5773" name="Group 174"/>
                <p:cNvGrpSpPr>
                  <a:grpSpLocks/>
                </p:cNvGrpSpPr>
                <p:nvPr/>
              </p:nvGrpSpPr>
              <p:grpSpPr bwMode="auto">
                <a:xfrm>
                  <a:off x="1392" y="2160"/>
                  <a:ext cx="576" cy="192"/>
                  <a:chOff x="720" y="2400"/>
                  <a:chExt cx="576" cy="192"/>
                </a:xfrm>
              </p:grpSpPr>
              <p:sp>
                <p:nvSpPr>
                  <p:cNvPr id="25774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5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400"/>
                    <a:ext cx="52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6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7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78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40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5779" name="Picture 180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0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80" name="Picture 181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4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81" name="Picture 182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782" name="Picture 183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2448"/>
                    <a:ext cx="144" cy="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5766" name="Text Box 184"/>
              <p:cNvSpPr txBox="1">
                <a:spLocks noChangeArrowheads="1"/>
              </p:cNvSpPr>
              <p:nvPr/>
            </p:nvSpPr>
            <p:spPr bwMode="auto">
              <a:xfrm>
                <a:off x="816" y="1630"/>
                <a:ext cx="14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</p:grpSp>
      <p:grpSp>
        <p:nvGrpSpPr>
          <p:cNvPr id="25609" name="Group 185"/>
          <p:cNvGrpSpPr>
            <a:grpSpLocks/>
          </p:cNvGrpSpPr>
          <p:nvPr/>
        </p:nvGrpSpPr>
        <p:grpSpPr bwMode="auto">
          <a:xfrm>
            <a:off x="3871913" y="3649663"/>
            <a:ext cx="438150" cy="284162"/>
            <a:chOff x="4282" y="248"/>
            <a:chExt cx="351" cy="165"/>
          </a:xfrm>
        </p:grpSpPr>
        <p:grpSp>
          <p:nvGrpSpPr>
            <p:cNvPr id="25743" name="Group 186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5758" name="Rectangle 187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Oval 188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Oval 189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44" name="Rectangle 190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Oval 191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Oval 192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47" name="Group 193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5748" name="Group 194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5754" name="Freeform 195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5" name="Freeform 196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6" name="Freeform 197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7" name="Freeform 198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49" name="Group 199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5750" name="Freeform 200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1" name="Freeform 201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2" name="Freeform 202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3" name="Freeform 203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10" name="Group 204"/>
          <p:cNvGrpSpPr>
            <a:grpSpLocks/>
          </p:cNvGrpSpPr>
          <p:nvPr/>
        </p:nvGrpSpPr>
        <p:grpSpPr bwMode="auto">
          <a:xfrm>
            <a:off x="4935538" y="3990975"/>
            <a:ext cx="438150" cy="284163"/>
            <a:chOff x="4282" y="248"/>
            <a:chExt cx="351" cy="165"/>
          </a:xfrm>
        </p:grpSpPr>
        <p:grpSp>
          <p:nvGrpSpPr>
            <p:cNvPr id="25725" name="Group 205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5740" name="Rectangle 206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Oval 207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Oval 208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26" name="Rectangle 209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Oval 210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Oval 211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29" name="Group 212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5730" name="Group 213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5736" name="Freeform 214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7" name="Freeform 215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8" name="Freeform 216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9" name="Freeform 217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31" name="Group 218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5732" name="Freeform 219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3" name="Freeform 220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4" name="Freeform 221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5" name="Freeform 222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11" name="Group 223"/>
          <p:cNvGrpSpPr>
            <a:grpSpLocks/>
          </p:cNvGrpSpPr>
          <p:nvPr/>
        </p:nvGrpSpPr>
        <p:grpSpPr bwMode="auto">
          <a:xfrm>
            <a:off x="6249988" y="3706813"/>
            <a:ext cx="438150" cy="284162"/>
            <a:chOff x="4282" y="248"/>
            <a:chExt cx="351" cy="165"/>
          </a:xfrm>
        </p:grpSpPr>
        <p:grpSp>
          <p:nvGrpSpPr>
            <p:cNvPr id="25707" name="Group 224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5722" name="Rectangle 225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3" name="Oval 226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Oval 227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8" name="Rectangle 228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Oval 229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Oval 230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11" name="Group 231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5712" name="Group 232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5718" name="Freeform 233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9" name="Freeform 234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0" name="Freeform 235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1" name="Freeform 236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13" name="Group 237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5714" name="Freeform 238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5" name="Freeform 239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6" name="Freeform 240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7" name="Freeform 241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12" name="Group 242"/>
          <p:cNvGrpSpPr>
            <a:grpSpLocks/>
          </p:cNvGrpSpPr>
          <p:nvPr/>
        </p:nvGrpSpPr>
        <p:grpSpPr bwMode="auto">
          <a:xfrm>
            <a:off x="3059113" y="2684463"/>
            <a:ext cx="1000125" cy="568325"/>
            <a:chOff x="960" y="1440"/>
            <a:chExt cx="768" cy="480"/>
          </a:xfrm>
        </p:grpSpPr>
        <p:grpSp>
          <p:nvGrpSpPr>
            <p:cNvPr id="25691" name="Group 243"/>
            <p:cNvGrpSpPr>
              <a:grpSpLocks/>
            </p:cNvGrpSpPr>
            <p:nvPr/>
          </p:nvGrpSpPr>
          <p:grpSpPr bwMode="auto">
            <a:xfrm>
              <a:off x="960" y="1440"/>
              <a:ext cx="768" cy="480"/>
              <a:chOff x="336" y="1632"/>
              <a:chExt cx="1680" cy="1152"/>
            </a:xfrm>
          </p:grpSpPr>
          <p:sp>
            <p:nvSpPr>
              <p:cNvPr id="25693" name="Oval 24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4" name="Oval 245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5" name="Oval 246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6" name="Oval 247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7" name="Oval 248"/>
              <p:cNvSpPr>
                <a:spLocks noChangeArrowheads="1"/>
              </p:cNvSpPr>
              <p:nvPr/>
            </p:nvSpPr>
            <p:spPr bwMode="auto">
              <a:xfrm>
                <a:off x="1344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8" name="Oval 249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9" name="Oval 250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0" name="Oval 251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1" name="Oval 252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2" name="Oval 253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3" name="Oval 254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4" name="Oval 255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5" name="Oval 256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6" name="Oval 257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92" name="Text Box 258"/>
            <p:cNvSpPr txBox="1">
              <a:spLocks noChangeArrowheads="1"/>
            </p:cNvSpPr>
            <p:nvPr/>
          </p:nvSpPr>
          <p:spPr bwMode="auto">
            <a:xfrm>
              <a:off x="1104" y="1534"/>
              <a:ext cx="14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grpSp>
        <p:nvGrpSpPr>
          <p:cNvPr id="25613" name="Group 259"/>
          <p:cNvGrpSpPr>
            <a:grpSpLocks/>
          </p:cNvGrpSpPr>
          <p:nvPr/>
        </p:nvGrpSpPr>
        <p:grpSpPr bwMode="auto">
          <a:xfrm>
            <a:off x="3935413" y="3025775"/>
            <a:ext cx="436562" cy="284163"/>
            <a:chOff x="4282" y="248"/>
            <a:chExt cx="351" cy="165"/>
          </a:xfrm>
        </p:grpSpPr>
        <p:grpSp>
          <p:nvGrpSpPr>
            <p:cNvPr id="25673" name="Group 260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5688" name="Rectangle 261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Oval 262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Oval 263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74" name="Rectangle 264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Oval 265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Oval 266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77" name="Group 267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5678" name="Group 268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5684" name="Freeform 269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5" name="Freeform 270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6" name="Freeform 271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7" name="Freeform 272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79" name="Group 273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5680" name="Freeform 274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1" name="Freeform 275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2" name="Freeform 276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3" name="Freeform 277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14" name="Group 278"/>
          <p:cNvGrpSpPr>
            <a:grpSpLocks/>
          </p:cNvGrpSpPr>
          <p:nvPr/>
        </p:nvGrpSpPr>
        <p:grpSpPr bwMode="auto">
          <a:xfrm>
            <a:off x="6062663" y="2514600"/>
            <a:ext cx="1001712" cy="568325"/>
            <a:chOff x="960" y="1440"/>
            <a:chExt cx="768" cy="480"/>
          </a:xfrm>
        </p:grpSpPr>
        <p:grpSp>
          <p:nvGrpSpPr>
            <p:cNvPr id="25657" name="Group 279"/>
            <p:cNvGrpSpPr>
              <a:grpSpLocks/>
            </p:cNvGrpSpPr>
            <p:nvPr/>
          </p:nvGrpSpPr>
          <p:grpSpPr bwMode="auto">
            <a:xfrm>
              <a:off x="960" y="1440"/>
              <a:ext cx="768" cy="480"/>
              <a:chOff x="336" y="1632"/>
              <a:chExt cx="1680" cy="1152"/>
            </a:xfrm>
          </p:grpSpPr>
          <p:sp>
            <p:nvSpPr>
              <p:cNvPr id="25659" name="Oval 280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0" name="Oval 281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1" name="Oval 28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Oval 283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3" name="Oval 284"/>
              <p:cNvSpPr>
                <a:spLocks noChangeArrowheads="1"/>
              </p:cNvSpPr>
              <p:nvPr/>
            </p:nvSpPr>
            <p:spPr bwMode="auto">
              <a:xfrm>
                <a:off x="1344" y="220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Oval 285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5" name="Oval 286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6" name="Oval 287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7" name="Oval 288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8" name="Oval 289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9" name="Oval 290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0" name="Oval 291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1" name="Oval 292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2" name="Oval 29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624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58" name="Text Box 294"/>
            <p:cNvSpPr txBox="1">
              <a:spLocks noChangeArrowheads="1"/>
            </p:cNvSpPr>
            <p:nvPr/>
          </p:nvSpPr>
          <p:spPr bwMode="auto">
            <a:xfrm>
              <a:off x="1104" y="1534"/>
              <a:ext cx="14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grpSp>
        <p:nvGrpSpPr>
          <p:cNvPr id="25615" name="Group 295"/>
          <p:cNvGrpSpPr>
            <a:grpSpLocks/>
          </p:cNvGrpSpPr>
          <p:nvPr/>
        </p:nvGrpSpPr>
        <p:grpSpPr bwMode="auto">
          <a:xfrm>
            <a:off x="5875338" y="2911475"/>
            <a:ext cx="436562" cy="284163"/>
            <a:chOff x="4282" y="248"/>
            <a:chExt cx="351" cy="165"/>
          </a:xfrm>
        </p:grpSpPr>
        <p:grpSp>
          <p:nvGrpSpPr>
            <p:cNvPr id="25639" name="Group 296"/>
            <p:cNvGrpSpPr>
              <a:grpSpLocks/>
            </p:cNvGrpSpPr>
            <p:nvPr/>
          </p:nvGrpSpPr>
          <p:grpSpPr bwMode="auto">
            <a:xfrm>
              <a:off x="4289" y="256"/>
              <a:ext cx="344" cy="157"/>
              <a:chOff x="4289" y="256"/>
              <a:chExt cx="344" cy="157"/>
            </a:xfrm>
          </p:grpSpPr>
          <p:sp>
            <p:nvSpPr>
              <p:cNvPr id="25654" name="Rectangle 297"/>
              <p:cNvSpPr>
                <a:spLocks noChangeArrowheads="1"/>
              </p:cNvSpPr>
              <p:nvPr/>
            </p:nvSpPr>
            <p:spPr bwMode="auto">
              <a:xfrm>
                <a:off x="4289" y="307"/>
                <a:ext cx="344" cy="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Oval 298"/>
              <p:cNvSpPr>
                <a:spLocks noChangeArrowheads="1"/>
              </p:cNvSpPr>
              <p:nvPr/>
            </p:nvSpPr>
            <p:spPr bwMode="auto">
              <a:xfrm>
                <a:off x="4292" y="312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Oval 299"/>
              <p:cNvSpPr>
                <a:spLocks noChangeArrowheads="1"/>
              </p:cNvSpPr>
              <p:nvPr/>
            </p:nvSpPr>
            <p:spPr bwMode="auto">
              <a:xfrm>
                <a:off x="4292" y="256"/>
                <a:ext cx="341" cy="10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0" name="Rectangle 300"/>
            <p:cNvSpPr>
              <a:spLocks noChangeArrowheads="1"/>
            </p:cNvSpPr>
            <p:nvPr/>
          </p:nvSpPr>
          <p:spPr bwMode="auto">
            <a:xfrm>
              <a:off x="4282" y="299"/>
              <a:ext cx="344" cy="56"/>
            </a:xfrm>
            <a:prstGeom prst="rect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Oval 301"/>
            <p:cNvSpPr>
              <a:spLocks noChangeArrowheads="1"/>
            </p:cNvSpPr>
            <p:nvPr/>
          </p:nvSpPr>
          <p:spPr bwMode="auto">
            <a:xfrm>
              <a:off x="4285" y="304"/>
              <a:ext cx="341" cy="101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Oval 302"/>
            <p:cNvSpPr>
              <a:spLocks noChangeArrowheads="1"/>
            </p:cNvSpPr>
            <p:nvPr/>
          </p:nvSpPr>
          <p:spPr bwMode="auto">
            <a:xfrm>
              <a:off x="4285" y="248"/>
              <a:ext cx="341" cy="101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43" name="Group 303"/>
            <p:cNvGrpSpPr>
              <a:grpSpLocks/>
            </p:cNvGrpSpPr>
            <p:nvPr/>
          </p:nvGrpSpPr>
          <p:grpSpPr bwMode="auto">
            <a:xfrm>
              <a:off x="4349" y="261"/>
              <a:ext cx="214" cy="75"/>
              <a:chOff x="4349" y="261"/>
              <a:chExt cx="214" cy="75"/>
            </a:xfrm>
          </p:grpSpPr>
          <p:grpSp>
            <p:nvGrpSpPr>
              <p:cNvPr id="25644" name="Group 304"/>
              <p:cNvGrpSpPr>
                <a:grpSpLocks/>
              </p:cNvGrpSpPr>
              <p:nvPr/>
            </p:nvGrpSpPr>
            <p:grpSpPr bwMode="auto">
              <a:xfrm>
                <a:off x="4349" y="261"/>
                <a:ext cx="214" cy="75"/>
                <a:chOff x="4349" y="261"/>
                <a:chExt cx="214" cy="75"/>
              </a:xfrm>
            </p:grpSpPr>
            <p:sp>
              <p:nvSpPr>
                <p:cNvPr id="25650" name="Freeform 305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Freeform 306"/>
                <p:cNvSpPr>
                  <a:spLocks/>
                </p:cNvSpPr>
                <p:nvPr/>
              </p:nvSpPr>
              <p:spPr bwMode="auto">
                <a:xfrm>
                  <a:off x="4349" y="261"/>
                  <a:ext cx="97" cy="30"/>
                </a:xfrm>
                <a:custGeom>
                  <a:avLst/>
                  <a:gdLst>
                    <a:gd name="T0" fmla="*/ 0 w 97"/>
                    <a:gd name="T1" fmla="*/ 6 h 30"/>
                    <a:gd name="T2" fmla="*/ 23 w 97"/>
                    <a:gd name="T3" fmla="*/ 0 h 30"/>
                    <a:gd name="T4" fmla="*/ 73 w 97"/>
                    <a:gd name="T5" fmla="*/ 16 h 30"/>
                    <a:gd name="T6" fmla="*/ 97 w 97"/>
                    <a:gd name="T7" fmla="*/ 11 h 30"/>
                    <a:gd name="T8" fmla="*/ 90 w 97"/>
                    <a:gd name="T9" fmla="*/ 30 h 30"/>
                    <a:gd name="T10" fmla="*/ 23 w 97"/>
                    <a:gd name="T11" fmla="*/ 30 h 30"/>
                    <a:gd name="T12" fmla="*/ 53 w 97"/>
                    <a:gd name="T13" fmla="*/ 24 h 30"/>
                    <a:gd name="T14" fmla="*/ 0 w 97"/>
                    <a:gd name="T15" fmla="*/ 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0"/>
                    <a:gd name="T26" fmla="*/ 97 w 97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0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73" y="16"/>
                      </a:lnTo>
                      <a:lnTo>
                        <a:pt x="97" y="11"/>
                      </a:lnTo>
                      <a:lnTo>
                        <a:pt x="90" y="30"/>
                      </a:lnTo>
                      <a:lnTo>
                        <a:pt x="23" y="30"/>
                      </a:lnTo>
                      <a:lnTo>
                        <a:pt x="53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Freeform 307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3" name="Freeform 308"/>
                <p:cNvSpPr>
                  <a:spLocks/>
                </p:cNvSpPr>
                <p:nvPr/>
              </p:nvSpPr>
              <p:spPr bwMode="auto">
                <a:xfrm>
                  <a:off x="4462" y="309"/>
                  <a:ext cx="101" cy="27"/>
                </a:xfrm>
                <a:custGeom>
                  <a:avLst/>
                  <a:gdLst>
                    <a:gd name="T0" fmla="*/ 101 w 101"/>
                    <a:gd name="T1" fmla="*/ 22 h 27"/>
                    <a:gd name="T2" fmla="*/ 77 w 101"/>
                    <a:gd name="T3" fmla="*/ 27 h 27"/>
                    <a:gd name="T4" fmla="*/ 24 w 101"/>
                    <a:gd name="T5" fmla="*/ 14 h 27"/>
                    <a:gd name="T6" fmla="*/ 0 w 101"/>
                    <a:gd name="T7" fmla="*/ 22 h 27"/>
                    <a:gd name="T8" fmla="*/ 7 w 101"/>
                    <a:gd name="T9" fmla="*/ 0 h 27"/>
                    <a:gd name="T10" fmla="*/ 77 w 101"/>
                    <a:gd name="T11" fmla="*/ 0 h 27"/>
                    <a:gd name="T12" fmla="*/ 50 w 101"/>
                    <a:gd name="T13" fmla="*/ 8 h 27"/>
                    <a:gd name="T14" fmla="*/ 101 w 101"/>
                    <a:gd name="T15" fmla="*/ 22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27"/>
                    <a:gd name="T26" fmla="*/ 101 w 101"/>
                    <a:gd name="T27" fmla="*/ 27 h 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27">
                      <a:moveTo>
                        <a:pt x="101" y="22"/>
                      </a:moveTo>
                      <a:lnTo>
                        <a:pt x="77" y="27"/>
                      </a:lnTo>
                      <a:lnTo>
                        <a:pt x="24" y="14"/>
                      </a:lnTo>
                      <a:lnTo>
                        <a:pt x="0" y="22"/>
                      </a:lnTo>
                      <a:lnTo>
                        <a:pt x="7" y="0"/>
                      </a:lnTo>
                      <a:lnTo>
                        <a:pt x="77" y="0"/>
                      </a:lnTo>
                      <a:lnTo>
                        <a:pt x="50" y="8"/>
                      </a:lnTo>
                      <a:lnTo>
                        <a:pt x="101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45" name="Group 309"/>
              <p:cNvGrpSpPr>
                <a:grpSpLocks/>
              </p:cNvGrpSpPr>
              <p:nvPr/>
            </p:nvGrpSpPr>
            <p:grpSpPr bwMode="auto">
              <a:xfrm>
                <a:off x="4355" y="261"/>
                <a:ext cx="201" cy="75"/>
                <a:chOff x="4355" y="261"/>
                <a:chExt cx="201" cy="75"/>
              </a:xfrm>
            </p:grpSpPr>
            <p:sp>
              <p:nvSpPr>
                <p:cNvPr id="25646" name="Freeform 310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7" name="Freeform 311"/>
                <p:cNvSpPr>
                  <a:spLocks/>
                </p:cNvSpPr>
                <p:nvPr/>
              </p:nvSpPr>
              <p:spPr bwMode="auto">
                <a:xfrm>
                  <a:off x="4456" y="261"/>
                  <a:ext cx="100" cy="30"/>
                </a:xfrm>
                <a:custGeom>
                  <a:avLst/>
                  <a:gdLst>
                    <a:gd name="T0" fmla="*/ 0 w 100"/>
                    <a:gd name="T1" fmla="*/ 24 h 30"/>
                    <a:gd name="T2" fmla="*/ 23 w 100"/>
                    <a:gd name="T3" fmla="*/ 30 h 30"/>
                    <a:gd name="T4" fmla="*/ 73 w 100"/>
                    <a:gd name="T5" fmla="*/ 11 h 30"/>
                    <a:gd name="T6" fmla="*/ 100 w 100"/>
                    <a:gd name="T7" fmla="*/ 16 h 30"/>
                    <a:gd name="T8" fmla="*/ 90 w 100"/>
                    <a:gd name="T9" fmla="*/ 0 h 30"/>
                    <a:gd name="T10" fmla="*/ 23 w 100"/>
                    <a:gd name="T11" fmla="*/ 0 h 30"/>
                    <a:gd name="T12" fmla="*/ 56 w 100"/>
                    <a:gd name="T13" fmla="*/ 6 h 30"/>
                    <a:gd name="T14" fmla="*/ 0 w 100"/>
                    <a:gd name="T15" fmla="*/ 24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30"/>
                    <a:gd name="T26" fmla="*/ 100 w 100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30">
                      <a:moveTo>
                        <a:pt x="0" y="24"/>
                      </a:moveTo>
                      <a:lnTo>
                        <a:pt x="23" y="30"/>
                      </a:lnTo>
                      <a:lnTo>
                        <a:pt x="73" y="11"/>
                      </a:lnTo>
                      <a:lnTo>
                        <a:pt x="100" y="16"/>
                      </a:lnTo>
                      <a:lnTo>
                        <a:pt x="90" y="0"/>
                      </a:lnTo>
                      <a:lnTo>
                        <a:pt x="23" y="0"/>
                      </a:lnTo>
                      <a:lnTo>
                        <a:pt x="56" y="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Freeform 312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Freeform 313"/>
                <p:cNvSpPr>
                  <a:spLocks/>
                </p:cNvSpPr>
                <p:nvPr/>
              </p:nvSpPr>
              <p:spPr bwMode="auto">
                <a:xfrm>
                  <a:off x="4355" y="304"/>
                  <a:ext cx="97" cy="32"/>
                </a:xfrm>
                <a:custGeom>
                  <a:avLst/>
                  <a:gdLst>
                    <a:gd name="T0" fmla="*/ 97 w 97"/>
                    <a:gd name="T1" fmla="*/ 5 h 32"/>
                    <a:gd name="T2" fmla="*/ 74 w 97"/>
                    <a:gd name="T3" fmla="*/ 0 h 32"/>
                    <a:gd name="T4" fmla="*/ 24 w 97"/>
                    <a:gd name="T5" fmla="*/ 19 h 32"/>
                    <a:gd name="T6" fmla="*/ 0 w 97"/>
                    <a:gd name="T7" fmla="*/ 13 h 32"/>
                    <a:gd name="T8" fmla="*/ 7 w 97"/>
                    <a:gd name="T9" fmla="*/ 32 h 32"/>
                    <a:gd name="T10" fmla="*/ 74 w 97"/>
                    <a:gd name="T11" fmla="*/ 32 h 32"/>
                    <a:gd name="T12" fmla="*/ 44 w 97"/>
                    <a:gd name="T13" fmla="*/ 27 h 32"/>
                    <a:gd name="T14" fmla="*/ 97 w 97"/>
                    <a:gd name="T15" fmla="*/ 5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32"/>
                    <a:gd name="T26" fmla="*/ 97 w 97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32">
                      <a:moveTo>
                        <a:pt x="97" y="5"/>
                      </a:moveTo>
                      <a:lnTo>
                        <a:pt x="74" y="0"/>
                      </a:lnTo>
                      <a:lnTo>
                        <a:pt x="24" y="19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74" y="32"/>
                      </a:lnTo>
                      <a:lnTo>
                        <a:pt x="44" y="27"/>
                      </a:lnTo>
                      <a:lnTo>
                        <a:pt x="9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616" name="Text Box 314"/>
          <p:cNvSpPr txBox="1">
            <a:spLocks noChangeArrowheads="1"/>
          </p:cNvSpPr>
          <p:nvPr/>
        </p:nvSpPr>
        <p:spPr bwMode="auto">
          <a:xfrm>
            <a:off x="1693863" y="2946400"/>
            <a:ext cx="1338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Broadcast</a:t>
            </a:r>
          </a:p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Center</a:t>
            </a:r>
          </a:p>
        </p:txBody>
      </p:sp>
      <p:pic>
        <p:nvPicPr>
          <p:cNvPr id="25617" name="Picture 3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905000" y="2057400"/>
          <a:ext cx="866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25" name="Clip" r:id="rId7" imgW="2095560" imgH="3867120" progId="">
                  <p:embed/>
                </p:oleObj>
              </mc:Choice>
              <mc:Fallback>
                <p:oleObj name="Clip" r:id="rId7" imgW="2095560" imgH="3867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057400"/>
                        <a:ext cx="8667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677" name="Line 317"/>
          <p:cNvSpPr>
            <a:spLocks noChangeShapeType="1"/>
          </p:cNvSpPr>
          <p:nvPr/>
        </p:nvSpPr>
        <p:spPr bwMode="auto">
          <a:xfrm>
            <a:off x="4114800" y="3124200"/>
            <a:ext cx="990600" cy="914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78" name="Line 318"/>
          <p:cNvSpPr>
            <a:spLocks noChangeShapeType="1"/>
          </p:cNvSpPr>
          <p:nvPr/>
        </p:nvSpPr>
        <p:spPr bwMode="auto">
          <a:xfrm>
            <a:off x="2819400" y="2743200"/>
            <a:ext cx="129540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79" name="Line 319"/>
          <p:cNvSpPr>
            <a:spLocks noChangeShapeType="1"/>
          </p:cNvSpPr>
          <p:nvPr/>
        </p:nvSpPr>
        <p:spPr bwMode="auto">
          <a:xfrm>
            <a:off x="4114800" y="3124200"/>
            <a:ext cx="0" cy="533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80" name="Line 320"/>
          <p:cNvSpPr>
            <a:spLocks noChangeShapeType="1"/>
          </p:cNvSpPr>
          <p:nvPr/>
        </p:nvSpPr>
        <p:spPr bwMode="auto">
          <a:xfrm flipH="1">
            <a:off x="4724400" y="4191000"/>
            <a:ext cx="38100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81" name="Line 321"/>
          <p:cNvSpPr>
            <a:spLocks noChangeShapeType="1"/>
          </p:cNvSpPr>
          <p:nvPr/>
        </p:nvSpPr>
        <p:spPr bwMode="auto">
          <a:xfrm>
            <a:off x="5105400" y="4191000"/>
            <a:ext cx="0" cy="533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82" name="Line 322"/>
          <p:cNvSpPr>
            <a:spLocks noChangeShapeType="1"/>
          </p:cNvSpPr>
          <p:nvPr/>
        </p:nvSpPr>
        <p:spPr bwMode="auto">
          <a:xfrm flipH="1">
            <a:off x="3048000" y="3657600"/>
            <a:ext cx="106680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83" name="Line 323"/>
          <p:cNvSpPr>
            <a:spLocks noChangeShapeType="1"/>
          </p:cNvSpPr>
          <p:nvPr/>
        </p:nvSpPr>
        <p:spPr bwMode="auto">
          <a:xfrm>
            <a:off x="6629400" y="3810000"/>
            <a:ext cx="0" cy="3048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84" name="Line 324"/>
          <p:cNvSpPr>
            <a:spLocks noChangeShapeType="1"/>
          </p:cNvSpPr>
          <p:nvPr/>
        </p:nvSpPr>
        <p:spPr bwMode="auto">
          <a:xfrm>
            <a:off x="6629400" y="3810000"/>
            <a:ext cx="457200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85" name="Line 325"/>
          <p:cNvSpPr>
            <a:spLocks noChangeShapeType="1"/>
          </p:cNvSpPr>
          <p:nvPr/>
        </p:nvSpPr>
        <p:spPr bwMode="auto">
          <a:xfrm>
            <a:off x="6629400" y="3810000"/>
            <a:ext cx="914400" cy="457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86" name="Line 326"/>
          <p:cNvSpPr>
            <a:spLocks noChangeShapeType="1"/>
          </p:cNvSpPr>
          <p:nvPr/>
        </p:nvSpPr>
        <p:spPr bwMode="auto">
          <a:xfrm>
            <a:off x="4114800" y="3124200"/>
            <a:ext cx="2590800" cy="762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8" name="Oval 327"/>
          <p:cNvSpPr>
            <a:spLocks noChangeArrowheads="1"/>
          </p:cNvSpPr>
          <p:nvPr/>
        </p:nvSpPr>
        <p:spPr bwMode="auto">
          <a:xfrm>
            <a:off x="2209800" y="42672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Oval 328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29"/>
          <p:cNvSpPr>
            <a:spLocks noChangeArrowheads="1"/>
          </p:cNvSpPr>
          <p:nvPr/>
        </p:nvSpPr>
        <p:spPr bwMode="auto">
          <a:xfrm>
            <a:off x="2743200" y="42672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30"/>
          <p:cNvSpPr>
            <a:spLocks noChangeArrowheads="1"/>
          </p:cNvSpPr>
          <p:nvPr/>
        </p:nvSpPr>
        <p:spPr bwMode="auto">
          <a:xfrm>
            <a:off x="5943600" y="43434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31"/>
          <p:cNvSpPr>
            <a:spLocks noChangeArrowheads="1"/>
          </p:cNvSpPr>
          <p:nvPr/>
        </p:nvSpPr>
        <p:spPr bwMode="auto">
          <a:xfrm>
            <a:off x="4419600" y="51816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2"/>
          <p:cNvSpPr>
            <a:spLocks noChangeArrowheads="1"/>
          </p:cNvSpPr>
          <p:nvPr/>
        </p:nvSpPr>
        <p:spPr bwMode="auto">
          <a:xfrm>
            <a:off x="4876800" y="51816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33"/>
          <p:cNvSpPr>
            <a:spLocks noChangeArrowheads="1"/>
          </p:cNvSpPr>
          <p:nvPr/>
        </p:nvSpPr>
        <p:spPr bwMode="auto">
          <a:xfrm>
            <a:off x="4572000" y="48768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34"/>
          <p:cNvSpPr>
            <a:spLocks noChangeArrowheads="1"/>
          </p:cNvSpPr>
          <p:nvPr/>
        </p:nvSpPr>
        <p:spPr bwMode="auto">
          <a:xfrm>
            <a:off x="4191000" y="48768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95" name="Text Box 335"/>
          <p:cNvSpPr txBox="1">
            <a:spLocks noChangeArrowheads="1"/>
          </p:cNvSpPr>
          <p:nvPr/>
        </p:nvSpPr>
        <p:spPr bwMode="auto">
          <a:xfrm>
            <a:off x="3119438" y="1295400"/>
            <a:ext cx="60182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/>
              <a:buChar char="•"/>
              <a:defRPr/>
            </a:pPr>
            <a:r>
              <a:rPr lang="en-US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Copy data at routers</a:t>
            </a:r>
          </a:p>
          <a:p>
            <a:pPr algn="l">
              <a:buFont typeface="Arial"/>
              <a:buChar char="•"/>
              <a:defRPr/>
            </a:pPr>
            <a:r>
              <a:rPr lang="en-US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 most one copy of a data packet per link</a:t>
            </a:r>
          </a:p>
        </p:txBody>
      </p:sp>
      <p:sp>
        <p:nvSpPr>
          <p:cNvPr id="1423697" name="Text Box 337"/>
          <p:cNvSpPr txBox="1">
            <a:spLocks noChangeArrowheads="1"/>
          </p:cNvSpPr>
          <p:nvPr/>
        </p:nvSpPr>
        <p:spPr bwMode="auto">
          <a:xfrm>
            <a:off x="6172200" y="50292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LANs implement link layer multicast by broadcasting</a:t>
            </a:r>
          </a:p>
        </p:txBody>
      </p:sp>
      <p:sp>
        <p:nvSpPr>
          <p:cNvPr id="1423698" name="Text Box 338"/>
          <p:cNvSpPr txBox="1">
            <a:spLocks noChangeArrowheads="1"/>
          </p:cNvSpPr>
          <p:nvPr/>
        </p:nvSpPr>
        <p:spPr bwMode="auto">
          <a:xfrm>
            <a:off x="381000" y="5646738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Routers keep track of groups in real-time</a:t>
            </a:r>
          </a:p>
          <a:p>
            <a:pPr algn="l">
              <a:buFontTx/>
              <a:buChar char="•"/>
              <a:defRPr/>
            </a:pPr>
            <a:r>
              <a:rPr lang="en-US" sz="2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Routers compute trees and forward packets along them</a:t>
            </a:r>
          </a:p>
        </p:txBody>
      </p:sp>
    </p:spTree>
    <p:extLst>
      <p:ext uri="{BB962C8B-B14F-4D97-AF65-F5344CB8AC3E}">
        <p14:creationId xmlns:p14="http://schemas.microsoft.com/office/powerpoint/2010/main" val="35486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677" grpId="0" animBg="1"/>
      <p:bldP spid="1423678" grpId="0" animBg="1"/>
      <p:bldP spid="1423679" grpId="0" animBg="1"/>
      <p:bldP spid="1423680" grpId="0" animBg="1"/>
      <p:bldP spid="1423681" grpId="0" animBg="1"/>
      <p:bldP spid="1423682" grpId="0" animBg="1"/>
      <p:bldP spid="1423683" grpId="0" animBg="1"/>
      <p:bldP spid="1423684" grpId="0" animBg="1"/>
      <p:bldP spid="1423685" grpId="0" animBg="1"/>
      <p:bldP spid="1423686" grpId="0" animBg="1"/>
      <p:bldP spid="1423695" grpId="0"/>
      <p:bldP spid="1423697" grpId="0"/>
      <p:bldP spid="1423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852F6B-FCEA-F340-9AB1-2CE90D6CB7B9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Multicast Service Model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686800" cy="2895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Receivers join multicast group </a:t>
            </a:r>
            <a:r>
              <a:rPr lang="en-US" dirty="0" smtClean="0">
                <a:latin typeface="Arial" charset="0"/>
                <a:cs typeface="Arial" charset="0"/>
              </a:rPr>
              <a:t>with address </a:t>
            </a:r>
            <a:r>
              <a:rPr lang="en-US" dirty="0">
                <a:latin typeface="Arial" charset="0"/>
                <a:cs typeface="Arial" charset="0"/>
              </a:rPr>
              <a:t>G</a:t>
            </a:r>
          </a:p>
          <a:p>
            <a:r>
              <a:rPr lang="en-US" dirty="0">
                <a:latin typeface="Arial" charset="0"/>
                <a:cs typeface="Arial" charset="0"/>
              </a:rPr>
              <a:t>Sender(s) send data to address G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routes data to each of the </a:t>
            </a:r>
            <a:r>
              <a:rPr lang="en-US" dirty="0" smtClean="0">
                <a:latin typeface="Arial" charset="0"/>
                <a:cs typeface="Arial" charset="0"/>
              </a:rPr>
              <a:t>receivers</a:t>
            </a: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M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ulticast both delivery 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and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rendezvous mechanism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Senders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 know list of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receivers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latter is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often more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important than the former</a:t>
            </a: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4224338" y="1622425"/>
            <a:ext cx="1393825" cy="1936750"/>
            <a:chOff x="4437" y="1372"/>
            <a:chExt cx="878" cy="1220"/>
          </a:xfrm>
        </p:grpSpPr>
        <p:sp>
          <p:nvSpPr>
            <p:cNvPr id="27675" name="Line 84"/>
            <p:cNvSpPr>
              <a:spLocks noChangeShapeType="1"/>
            </p:cNvSpPr>
            <p:nvPr/>
          </p:nvSpPr>
          <p:spPr bwMode="auto">
            <a:xfrm flipH="1">
              <a:off x="4512" y="1872"/>
              <a:ext cx="672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 b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76" name="Text Box 87"/>
            <p:cNvSpPr txBox="1">
              <a:spLocks noChangeArrowheads="1"/>
            </p:cNvSpPr>
            <p:nvPr/>
          </p:nvSpPr>
          <p:spPr bwMode="auto">
            <a:xfrm rot="20904212">
              <a:off x="4437" y="1708"/>
              <a:ext cx="83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</a:rPr>
                <a:t>R</a:t>
              </a:r>
              <a:r>
                <a:rPr lang="en-US" b="0" baseline="-25000">
                  <a:latin typeface="Arial" charset="0"/>
                </a:rPr>
                <a:t>0</a:t>
              </a:r>
              <a:r>
                <a:rPr lang="en-US" b="0">
                  <a:latin typeface="Arial" charset="0"/>
                </a:rPr>
                <a:t> joins G</a:t>
              </a:r>
            </a:p>
          </p:txBody>
        </p:sp>
        <p:sp>
          <p:nvSpPr>
            <p:cNvPr id="27677" name="Line 85"/>
            <p:cNvSpPr>
              <a:spLocks noChangeShapeType="1"/>
            </p:cNvSpPr>
            <p:nvPr/>
          </p:nvSpPr>
          <p:spPr bwMode="auto">
            <a:xfrm flipH="1">
              <a:off x="4464" y="1536"/>
              <a:ext cx="720" cy="24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 b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78" name="Text Box 88"/>
            <p:cNvSpPr txBox="1">
              <a:spLocks noChangeArrowheads="1"/>
            </p:cNvSpPr>
            <p:nvPr/>
          </p:nvSpPr>
          <p:spPr bwMode="auto">
            <a:xfrm rot="20623587">
              <a:off x="4437" y="1372"/>
              <a:ext cx="83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</a:rPr>
                <a:t>R</a:t>
              </a:r>
              <a:r>
                <a:rPr lang="en-US" b="0" baseline="-25000">
                  <a:latin typeface="Arial" charset="0"/>
                </a:rPr>
                <a:t>1</a:t>
              </a:r>
              <a:r>
                <a:rPr lang="en-US" b="0">
                  <a:latin typeface="Arial" charset="0"/>
                </a:rPr>
                <a:t> joins G</a:t>
              </a:r>
            </a:p>
          </p:txBody>
        </p:sp>
        <p:sp>
          <p:nvSpPr>
            <p:cNvPr id="27679" name="Line 86"/>
            <p:cNvSpPr>
              <a:spLocks noChangeShapeType="1"/>
            </p:cNvSpPr>
            <p:nvPr/>
          </p:nvSpPr>
          <p:spPr bwMode="auto">
            <a:xfrm flipH="1" flipV="1">
              <a:off x="4464" y="2208"/>
              <a:ext cx="672" cy="38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 b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80" name="Text Box 89"/>
            <p:cNvSpPr txBox="1">
              <a:spLocks noChangeArrowheads="1"/>
            </p:cNvSpPr>
            <p:nvPr/>
          </p:nvSpPr>
          <p:spPr bwMode="auto">
            <a:xfrm rot="1738412">
              <a:off x="4476" y="2188"/>
              <a:ext cx="83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0">
                  <a:latin typeface="Arial" charset="0"/>
                </a:rPr>
                <a:t>R</a:t>
              </a:r>
              <a:r>
                <a:rPr lang="en-US" b="0" baseline="-25000">
                  <a:latin typeface="Arial" charset="0"/>
                </a:rPr>
                <a:t>n</a:t>
              </a:r>
              <a:r>
                <a:rPr lang="en-US" b="0">
                  <a:latin typeface="Arial" charset="0"/>
                </a:rPr>
                <a:t> joins G</a:t>
              </a:r>
            </a:p>
          </p:txBody>
        </p:sp>
      </p:grpSp>
      <p:sp>
        <p:nvSpPr>
          <p:cNvPr id="27654" name="Oval 153"/>
          <p:cNvSpPr>
            <a:spLocks noChangeArrowheads="1"/>
          </p:cNvSpPr>
          <p:nvPr/>
        </p:nvSpPr>
        <p:spPr bwMode="auto">
          <a:xfrm>
            <a:off x="1981200" y="2263775"/>
            <a:ext cx="381000" cy="3810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27655" name="Text Box 154"/>
          <p:cNvSpPr txBox="1">
            <a:spLocks noChangeArrowheads="1"/>
          </p:cNvSpPr>
          <p:nvPr/>
        </p:nvSpPr>
        <p:spPr bwMode="auto">
          <a:xfrm>
            <a:off x="2008188" y="2263775"/>
            <a:ext cx="354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S</a:t>
            </a:r>
          </a:p>
        </p:txBody>
      </p:sp>
      <p:sp>
        <p:nvSpPr>
          <p:cNvPr id="27656" name="Oval 155"/>
          <p:cNvSpPr>
            <a:spLocks noChangeArrowheads="1"/>
          </p:cNvSpPr>
          <p:nvPr/>
        </p:nvSpPr>
        <p:spPr bwMode="auto">
          <a:xfrm>
            <a:off x="5414963" y="1600200"/>
            <a:ext cx="458787" cy="434975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27657" name="Text Box 156"/>
          <p:cNvSpPr txBox="1">
            <a:spLocks noChangeArrowheads="1"/>
          </p:cNvSpPr>
          <p:nvPr/>
        </p:nvSpPr>
        <p:spPr bwMode="auto">
          <a:xfrm>
            <a:off x="5403850" y="1600200"/>
            <a:ext cx="463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latin typeface="Arial" charset="0"/>
              </a:rPr>
              <a:t>R</a:t>
            </a:r>
            <a:r>
              <a:rPr lang="en-US" b="0" baseline="-25000">
                <a:latin typeface="Arial" charset="0"/>
              </a:rPr>
              <a:t>0</a:t>
            </a:r>
          </a:p>
        </p:txBody>
      </p:sp>
      <p:sp>
        <p:nvSpPr>
          <p:cNvPr id="27658" name="Oval 157"/>
          <p:cNvSpPr>
            <a:spLocks noChangeArrowheads="1"/>
          </p:cNvSpPr>
          <p:nvPr/>
        </p:nvSpPr>
        <p:spPr bwMode="auto">
          <a:xfrm>
            <a:off x="5416550" y="2133600"/>
            <a:ext cx="458788" cy="434975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27659" name="Text Box 158"/>
          <p:cNvSpPr txBox="1">
            <a:spLocks noChangeArrowheads="1"/>
          </p:cNvSpPr>
          <p:nvPr/>
        </p:nvSpPr>
        <p:spPr bwMode="auto">
          <a:xfrm>
            <a:off x="5403850" y="2133600"/>
            <a:ext cx="463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latin typeface="Arial" charset="0"/>
              </a:rPr>
              <a:t>R</a:t>
            </a:r>
            <a:r>
              <a:rPr lang="en-US" b="0" baseline="-25000">
                <a:latin typeface="Arial" charset="0"/>
              </a:rPr>
              <a:t>1</a:t>
            </a:r>
          </a:p>
        </p:txBody>
      </p:sp>
      <p:sp>
        <p:nvSpPr>
          <p:cNvPr id="27660" name="Text Box 159"/>
          <p:cNvSpPr txBox="1">
            <a:spLocks noChangeArrowheads="1"/>
          </p:cNvSpPr>
          <p:nvPr/>
        </p:nvSpPr>
        <p:spPr bwMode="auto">
          <a:xfrm>
            <a:off x="5475288" y="2590800"/>
            <a:ext cx="254000" cy="1012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b="0">
                <a:latin typeface="+mn-lt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en-US" b="0">
                <a:latin typeface="+mn-lt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en-US" b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7661" name="Oval 160"/>
          <p:cNvSpPr>
            <a:spLocks noChangeArrowheads="1"/>
          </p:cNvSpPr>
          <p:nvPr/>
        </p:nvSpPr>
        <p:spPr bwMode="auto">
          <a:xfrm>
            <a:off x="5414963" y="3352800"/>
            <a:ext cx="458787" cy="434975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2338388" y="1622425"/>
            <a:ext cx="3125787" cy="1854200"/>
            <a:chOff x="3249" y="1376"/>
            <a:chExt cx="1969" cy="1168"/>
          </a:xfrm>
        </p:grpSpPr>
        <p:sp>
          <p:nvSpPr>
            <p:cNvPr id="27672" name="Text Box 175"/>
            <p:cNvSpPr txBox="1">
              <a:spLocks noChangeArrowheads="1"/>
            </p:cNvSpPr>
            <p:nvPr/>
          </p:nvSpPr>
          <p:spPr bwMode="auto">
            <a:xfrm rot="1460542">
              <a:off x="4483" y="2174"/>
              <a:ext cx="73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+mn-lt"/>
                  <a:ea typeface="+mn-ea"/>
                  <a:cs typeface="+mn-cs"/>
                </a:rPr>
                <a:t>[G, data]</a:t>
              </a:r>
            </a:p>
          </p:txBody>
        </p:sp>
        <p:grpSp>
          <p:nvGrpSpPr>
            <p:cNvPr id="27667" name="Group 164"/>
            <p:cNvGrpSpPr>
              <a:grpSpLocks/>
            </p:cNvGrpSpPr>
            <p:nvPr/>
          </p:nvGrpSpPr>
          <p:grpSpPr bwMode="auto">
            <a:xfrm>
              <a:off x="3249" y="1650"/>
              <a:ext cx="735" cy="270"/>
              <a:chOff x="801" y="1410"/>
              <a:chExt cx="735" cy="270"/>
            </a:xfrm>
          </p:grpSpPr>
          <p:sp>
            <p:nvSpPr>
              <p:cNvPr id="27673" name="Line 165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624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lIns="90488" tIns="44450" rIns="90488" bIns="44450"/>
              <a:lstStyle/>
              <a:p>
                <a:pPr>
                  <a:defRPr/>
                </a:pPr>
                <a:endParaRPr lang="en-US" b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674" name="Text Box 166"/>
              <p:cNvSpPr txBox="1">
                <a:spLocks noChangeArrowheads="1"/>
              </p:cNvSpPr>
              <p:nvPr/>
            </p:nvSpPr>
            <p:spPr bwMode="auto">
              <a:xfrm>
                <a:off x="801" y="1410"/>
                <a:ext cx="735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b="0" dirty="0">
                    <a:latin typeface="+mn-lt"/>
                    <a:ea typeface="+mn-ea"/>
                    <a:cs typeface="+mn-cs"/>
                  </a:rPr>
                  <a:t>[G, data]</a:t>
                </a:r>
              </a:p>
            </p:txBody>
          </p:sp>
        </p:grpSp>
        <p:sp>
          <p:nvSpPr>
            <p:cNvPr id="4" name="Line 170"/>
            <p:cNvSpPr>
              <a:spLocks noChangeShapeType="1"/>
            </p:cNvSpPr>
            <p:nvPr/>
          </p:nvSpPr>
          <p:spPr bwMode="auto">
            <a:xfrm flipV="1">
              <a:off x="4512" y="1536"/>
              <a:ext cx="672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 b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68" name="Text Box 171"/>
            <p:cNvSpPr txBox="1">
              <a:spLocks noChangeArrowheads="1"/>
            </p:cNvSpPr>
            <p:nvPr/>
          </p:nvSpPr>
          <p:spPr bwMode="auto">
            <a:xfrm rot="20870869">
              <a:off x="4400" y="1376"/>
              <a:ext cx="73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+mn-lt"/>
                  <a:ea typeface="+mn-ea"/>
                  <a:cs typeface="+mn-cs"/>
                </a:rPr>
                <a:t>[G, data]</a:t>
              </a:r>
            </a:p>
          </p:txBody>
        </p:sp>
        <p:sp>
          <p:nvSpPr>
            <p:cNvPr id="27669" name="Line 172"/>
            <p:cNvSpPr>
              <a:spLocks noChangeShapeType="1"/>
            </p:cNvSpPr>
            <p:nvPr/>
          </p:nvSpPr>
          <p:spPr bwMode="auto">
            <a:xfrm flipV="1">
              <a:off x="4608" y="1872"/>
              <a:ext cx="52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 b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70" name="Text Box 173"/>
            <p:cNvSpPr txBox="1">
              <a:spLocks noChangeArrowheads="1"/>
            </p:cNvSpPr>
            <p:nvPr/>
          </p:nvSpPr>
          <p:spPr bwMode="auto">
            <a:xfrm rot="24041">
              <a:off x="4448" y="1612"/>
              <a:ext cx="735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0">
                  <a:latin typeface="+mn-lt"/>
                  <a:ea typeface="+mn-ea"/>
                  <a:cs typeface="+mn-cs"/>
                </a:rPr>
                <a:t>[G, data]</a:t>
              </a:r>
            </a:p>
          </p:txBody>
        </p:sp>
        <p:sp>
          <p:nvSpPr>
            <p:cNvPr id="27671" name="Line 174"/>
            <p:cNvSpPr>
              <a:spLocks noChangeShapeType="1"/>
            </p:cNvSpPr>
            <p:nvPr/>
          </p:nvSpPr>
          <p:spPr bwMode="auto">
            <a:xfrm>
              <a:off x="4512" y="2256"/>
              <a:ext cx="624" cy="2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/>
            <a:lstStyle/>
            <a:p>
              <a:pPr>
                <a:defRPr/>
              </a:pPr>
              <a:endParaRPr lang="en-US" b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63" name="Freeform 176"/>
          <p:cNvSpPr>
            <a:spLocks/>
          </p:cNvSpPr>
          <p:nvPr/>
        </p:nvSpPr>
        <p:spPr bwMode="auto">
          <a:xfrm>
            <a:off x="3505200" y="1882775"/>
            <a:ext cx="838200" cy="1295400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27664" name="Text Box 178"/>
          <p:cNvSpPr txBox="1">
            <a:spLocks noChangeArrowheads="1"/>
          </p:cNvSpPr>
          <p:nvPr/>
        </p:nvSpPr>
        <p:spPr bwMode="auto">
          <a:xfrm>
            <a:off x="5486400" y="3336925"/>
            <a:ext cx="463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latin typeface="Arial" charset="0"/>
              </a:rPr>
              <a:t>R</a:t>
            </a:r>
            <a:r>
              <a:rPr lang="en-US" b="0" baseline="-25000">
                <a:latin typeface="Arial" charset="0"/>
              </a:rPr>
              <a:t>n</a:t>
            </a:r>
          </a:p>
        </p:txBody>
      </p:sp>
      <p:sp>
        <p:nvSpPr>
          <p:cNvPr id="27665" name="Text Box 179"/>
          <p:cNvSpPr txBox="1">
            <a:spLocks noChangeArrowheads="1"/>
          </p:cNvSpPr>
          <p:nvPr/>
        </p:nvSpPr>
        <p:spPr bwMode="auto">
          <a:xfrm>
            <a:off x="3544888" y="2325688"/>
            <a:ext cx="5953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b="0">
                <a:latin typeface="+mn-lt"/>
                <a:ea typeface="+mn-ea"/>
                <a:cs typeface="+mn-cs"/>
              </a:rPr>
              <a:t>Net</a:t>
            </a:r>
          </a:p>
        </p:txBody>
      </p:sp>
    </p:spTree>
    <p:extLst>
      <p:ext uri="{BB962C8B-B14F-4D97-AF65-F5344CB8AC3E}">
        <p14:creationId xmlns:p14="http://schemas.microsoft.com/office/powerpoint/2010/main" val="6727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BFD16F-9C48-454C-8A87-D13D31ECAA94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Multicast and Layering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Multicast can be implemented at different layers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ink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layer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e.g. Ethernet multicast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etwork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layer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e.g. IP multicast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pplication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layer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e.g. End system multicast</a:t>
            </a:r>
          </a:p>
          <a:p>
            <a:pPr lvl="2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Each layer has advantages and disadvantages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Link: easy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implement,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limited scope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IP: global scope, efficient, but hard to deploy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Application: less efficient, easier to deploy [not covered]</a:t>
            </a:r>
          </a:p>
        </p:txBody>
      </p:sp>
    </p:spTree>
    <p:extLst>
      <p:ext uri="{BB962C8B-B14F-4D97-AF65-F5344CB8AC3E}">
        <p14:creationId xmlns:p14="http://schemas.microsoft.com/office/powerpoint/2010/main" val="29849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2EE6AD-783A-8B42-B978-45B27F50FCEB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Multicast Implementation Issues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How is join implemented?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How is send implemented?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How much state is kept and who keeps it?</a:t>
            </a:r>
          </a:p>
        </p:txBody>
      </p:sp>
    </p:spTree>
    <p:extLst>
      <p:ext uri="{BB962C8B-B14F-4D97-AF65-F5344CB8AC3E}">
        <p14:creationId xmlns:p14="http://schemas.microsoft.com/office/powerpoint/2010/main" val="38694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Link Layer Multicast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Join group at multicast address 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NIC normally only listens for packets sent to unicast address A and broadcast address B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After being instructed to join group G, NIC also listens for packets sent to multicast address G</a:t>
            </a:r>
          </a:p>
          <a:p>
            <a:r>
              <a:rPr lang="en-US" dirty="0">
                <a:latin typeface="Arial" charset="0"/>
                <a:cs typeface="Arial" charset="0"/>
              </a:rPr>
              <a:t>Send to group 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 is flooded on all LAN segments, like broadcast</a:t>
            </a:r>
          </a:p>
          <a:p>
            <a:r>
              <a:rPr lang="en-US" dirty="0">
                <a:latin typeface="Arial" charset="0"/>
                <a:cs typeface="Arial" charset="0"/>
              </a:rPr>
              <a:t>Scalability: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State: Only host NICs keep state about who has joined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Bandwidth: Requires broadcast on all LAN segments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Limitation: just over single LAN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AE85A7E-9E88-6C41-9DB5-FE811CA2C1FE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ECDEA1F-D9E2-2A47-BC74-22BA9652F508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Layer (IP) Multicast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Performs inter-network multicast routing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Relies on link layer multicast for intra-network routing</a:t>
            </a:r>
          </a:p>
          <a:p>
            <a:r>
              <a:rPr lang="en-US" dirty="0">
                <a:latin typeface="Arial" charset="0"/>
                <a:cs typeface="Arial" charset="0"/>
              </a:rPr>
              <a:t>Portion of IP address space reserved for multicast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28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addresses for entire Internet</a:t>
            </a:r>
            <a:endParaRPr lang="en-US" baseline="30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Open group membership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Anyone can join (sends IGMP message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Internet Group Management Protocol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Privacy preserved at application layer (encryption)</a:t>
            </a:r>
          </a:p>
          <a:p>
            <a:r>
              <a:rPr lang="en-US" dirty="0">
                <a:latin typeface="Arial" charset="0"/>
                <a:cs typeface="Arial" charset="0"/>
              </a:rPr>
              <a:t>Anyone can send to group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nonmembers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Design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Minutes….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BBBDEB-80A0-DE41-93B9-0D7BCFED8B9D}" type="slidenum">
              <a:rPr lang="en-US" sz="1400" b="0">
                <a:latin typeface="Times New Roman" charset="0"/>
              </a:rPr>
              <a:pPr eaLnBrk="1" hangingPunct="1"/>
              <a:t>19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IP Multicast Routing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Intra-</a:t>
            </a:r>
            <a:r>
              <a:rPr lang="en-US" dirty="0" smtClean="0">
                <a:latin typeface="Arial" charset="0"/>
                <a:cs typeface="Arial" charset="0"/>
              </a:rPr>
              <a:t>domain (know the basics here)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b="1" dirty="0">
                <a:latin typeface="Arial" charset="0"/>
                <a:ea typeface="Arial" charset="0"/>
                <a:cs typeface="Arial" charset="0"/>
              </a:rPr>
              <a:t>Source Specific Tree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Distance Vector Multicast Routing Protocol (DVRMP)</a:t>
            </a:r>
          </a:p>
          <a:p>
            <a:pPr lvl="1"/>
            <a:r>
              <a:rPr lang="en-US" b="1" dirty="0">
                <a:latin typeface="Arial" charset="0"/>
                <a:ea typeface="Arial" charset="0"/>
                <a:cs typeface="Arial" charset="0"/>
              </a:rPr>
              <a:t>Shared Tree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Core Based Tree (CBT)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Inter-domain [not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covered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Q/A on 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93ECDF-180E-EE4F-BD79-F747E277FB74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/>
          <a:lstStyle/>
          <a:p>
            <a:r>
              <a:rPr lang="en-US" sz="3200">
                <a:latin typeface="Arial (Headings)" charset="0"/>
                <a:ea typeface="ＭＳ Ｐゴシック" charset="0"/>
                <a:cs typeface="Arial (Headings)" charset="0"/>
              </a:rPr>
              <a:t>Distance Vector Multicast Routing Protocol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Elegant extension to DV routing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Using reverse paths!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Use shortest path DV routes to determine if link is on the source-rooted spanning </a:t>
            </a:r>
            <a:r>
              <a:rPr lang="en-US" dirty="0" smtClean="0">
                <a:latin typeface="Arial" charset="0"/>
                <a:cs typeface="Arial" charset="0"/>
              </a:rPr>
              <a:t>tree</a:t>
            </a:r>
          </a:p>
          <a:p>
            <a:pPr lvl="2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Three </a:t>
            </a:r>
            <a:r>
              <a:rPr lang="en-US" dirty="0">
                <a:latin typeface="Arial" charset="0"/>
                <a:cs typeface="Arial" charset="0"/>
              </a:rPr>
              <a:t>steps in developing DVRMP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Reverse Path Flooding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Reverse Path Broadcasting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Truncated Reverse Path Broadcasting (pruning)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2B9FD4-C962-7845-8D6B-2A67F26022C8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Reverse Path Flooding (RPF)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If incoming link is shortest path </a:t>
            </a:r>
            <a:r>
              <a:rPr lang="en-US" b="1" dirty="0">
                <a:latin typeface="Arial" charset="0"/>
                <a:cs typeface="Arial" charset="0"/>
              </a:rPr>
              <a:t>to</a:t>
            </a:r>
            <a:r>
              <a:rPr lang="en-US" dirty="0">
                <a:latin typeface="Arial" charset="0"/>
                <a:cs typeface="Arial" charset="0"/>
              </a:rPr>
              <a:t> source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Send on all links except incoming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Otherwise, drop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Issues</a:t>
            </a:r>
            <a:r>
              <a:rPr lang="en-US" dirty="0" smtClean="0">
                <a:latin typeface="Arial" charset="0"/>
                <a:cs typeface="Arial" charset="0"/>
              </a:rPr>
              <a:t>: (fixed with RPB)</a:t>
            </a: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Some links (LANs) may receive multiple copies</a:t>
            </a:r>
          </a:p>
          <a:p>
            <a:pPr>
              <a:lnSpc>
                <a:spcPct val="80000"/>
              </a:lnSpc>
            </a:pPr>
            <a:r>
              <a:rPr lang="en-US" b="1" dirty="0">
                <a:latin typeface="Arial" charset="0"/>
                <a:cs typeface="Arial" charset="0"/>
              </a:rPr>
              <a:t>Every </a:t>
            </a:r>
            <a:r>
              <a:rPr lang="en-US" dirty="0">
                <a:latin typeface="Arial" charset="0"/>
                <a:cs typeface="Arial" charset="0"/>
              </a:rPr>
              <a:t>link receives each multicast packet</a:t>
            </a: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6096000" y="32766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s:2</a:t>
            </a:r>
          </a:p>
        </p:txBody>
      </p:sp>
      <p:sp>
        <p:nvSpPr>
          <p:cNvPr id="1445893" name="Oval 5"/>
          <p:cNvSpPr>
            <a:spLocks noChangeArrowheads="1"/>
          </p:cNvSpPr>
          <p:nvPr/>
        </p:nvSpPr>
        <p:spPr bwMode="auto">
          <a:xfrm>
            <a:off x="6096000" y="48768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b="0" dirty="0" err="1">
                <a:latin typeface="+mn-lt"/>
                <a:ea typeface="+mn-ea"/>
                <a:cs typeface="+mn-cs"/>
              </a:rPr>
              <a:t>s</a:t>
            </a:r>
            <a:endParaRPr lang="en-US" b="0" dirty="0">
              <a:latin typeface="+mn-lt"/>
              <a:ea typeface="+mn-ea"/>
              <a:cs typeface="+mn-cs"/>
            </a:endParaRPr>
          </a:p>
        </p:txBody>
      </p:sp>
      <p:cxnSp>
        <p:nvCxnSpPr>
          <p:cNvPr id="40967" name="AutoShape 6"/>
          <p:cNvCxnSpPr>
            <a:cxnSpLocks noChangeShapeType="1"/>
            <a:stCxn id="1445893" idx="0"/>
            <a:endCxn id="1445895" idx="2"/>
          </p:cNvCxnSpPr>
          <p:nvPr/>
        </p:nvCxnSpPr>
        <p:spPr bwMode="auto">
          <a:xfrm flipV="1">
            <a:off x="6286500" y="4495800"/>
            <a:ext cx="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895" name="Rectangle 7"/>
          <p:cNvSpPr>
            <a:spLocks noChangeArrowheads="1"/>
          </p:cNvSpPr>
          <p:nvPr/>
        </p:nvSpPr>
        <p:spPr bwMode="auto">
          <a:xfrm>
            <a:off x="6096000" y="41148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s:1</a:t>
            </a:r>
          </a:p>
        </p:txBody>
      </p:sp>
      <p:cxnSp>
        <p:nvCxnSpPr>
          <p:cNvPr id="40969" name="AutoShape 8"/>
          <p:cNvCxnSpPr>
            <a:cxnSpLocks noChangeShapeType="1"/>
            <a:stCxn id="1445892" idx="2"/>
            <a:endCxn id="1445895" idx="0"/>
          </p:cNvCxnSpPr>
          <p:nvPr/>
        </p:nvCxnSpPr>
        <p:spPr bwMode="auto">
          <a:xfrm>
            <a:off x="6286500" y="365760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897" name="Rectangle 9"/>
          <p:cNvSpPr>
            <a:spLocks noChangeArrowheads="1"/>
          </p:cNvSpPr>
          <p:nvPr/>
        </p:nvSpPr>
        <p:spPr bwMode="auto">
          <a:xfrm>
            <a:off x="7696200" y="32766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s:3</a:t>
            </a:r>
          </a:p>
        </p:txBody>
      </p:sp>
      <p:sp>
        <p:nvSpPr>
          <p:cNvPr id="1445898" name="Rectangle 10"/>
          <p:cNvSpPr>
            <a:spLocks noChangeArrowheads="1"/>
          </p:cNvSpPr>
          <p:nvPr/>
        </p:nvSpPr>
        <p:spPr bwMode="auto">
          <a:xfrm>
            <a:off x="7696200" y="41148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s:2</a:t>
            </a:r>
          </a:p>
        </p:txBody>
      </p:sp>
      <p:cxnSp>
        <p:nvCxnSpPr>
          <p:cNvPr id="40972" name="AutoShape 11"/>
          <p:cNvCxnSpPr>
            <a:cxnSpLocks noChangeShapeType="1"/>
            <a:stCxn id="1445897" idx="2"/>
            <a:endCxn id="1445898" idx="0"/>
          </p:cNvCxnSpPr>
          <p:nvPr/>
        </p:nvCxnSpPr>
        <p:spPr bwMode="auto">
          <a:xfrm>
            <a:off x="7886700" y="365760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AutoShape 12"/>
          <p:cNvCxnSpPr>
            <a:cxnSpLocks noChangeShapeType="1"/>
            <a:stCxn id="1445898" idx="1"/>
            <a:endCxn id="1445895" idx="3"/>
          </p:cNvCxnSpPr>
          <p:nvPr/>
        </p:nvCxnSpPr>
        <p:spPr bwMode="auto">
          <a:xfrm flipH="1">
            <a:off x="6477000" y="4305300"/>
            <a:ext cx="1219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901" name="Rectangle 13"/>
          <p:cNvSpPr>
            <a:spLocks noChangeArrowheads="1"/>
          </p:cNvSpPr>
          <p:nvPr/>
        </p:nvSpPr>
        <p:spPr bwMode="auto">
          <a:xfrm>
            <a:off x="6934200" y="21336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b="0" dirty="0">
                <a:latin typeface="+mn-lt"/>
                <a:ea typeface="+mn-ea"/>
                <a:cs typeface="+mn-cs"/>
              </a:rPr>
              <a:t>s:3</a:t>
            </a:r>
          </a:p>
        </p:txBody>
      </p:sp>
      <p:cxnSp>
        <p:nvCxnSpPr>
          <p:cNvPr id="40975" name="AutoShape 14"/>
          <p:cNvCxnSpPr>
            <a:cxnSpLocks noChangeShapeType="1"/>
            <a:stCxn id="1445901" idx="3"/>
            <a:endCxn id="1445897" idx="0"/>
          </p:cNvCxnSpPr>
          <p:nvPr/>
        </p:nvCxnSpPr>
        <p:spPr bwMode="auto">
          <a:xfrm>
            <a:off x="7315200" y="2324100"/>
            <a:ext cx="571500" cy="9525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76" name="Group 15"/>
          <p:cNvGrpSpPr>
            <a:grpSpLocks/>
          </p:cNvGrpSpPr>
          <p:nvPr/>
        </p:nvGrpSpPr>
        <p:grpSpPr bwMode="auto">
          <a:xfrm>
            <a:off x="7696200" y="4495800"/>
            <a:ext cx="381000" cy="762000"/>
            <a:chOff x="4704" y="2640"/>
            <a:chExt cx="240" cy="480"/>
          </a:xfrm>
        </p:grpSpPr>
        <p:sp>
          <p:nvSpPr>
            <p:cNvPr id="1445904" name="Oval 16"/>
            <p:cNvSpPr>
              <a:spLocks noChangeArrowheads="1"/>
            </p:cNvSpPr>
            <p:nvPr/>
          </p:nvSpPr>
          <p:spPr bwMode="auto">
            <a:xfrm>
              <a:off x="4704" y="2880"/>
              <a:ext cx="240" cy="2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b="0" dirty="0" err="1">
                  <a:latin typeface="+mn-lt"/>
                  <a:ea typeface="+mn-ea"/>
                  <a:cs typeface="+mn-cs"/>
                </a:rPr>
                <a:t>r</a:t>
              </a:r>
              <a:endParaRPr lang="en-US" b="0" dirty="0"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000" name="AutoShape 17"/>
            <p:cNvCxnSpPr>
              <a:cxnSpLocks noChangeShapeType="1"/>
              <a:stCxn id="1445904" idx="0"/>
              <a:endCxn id="1445898" idx="2"/>
            </p:cNvCxnSpPr>
            <p:nvPr/>
          </p:nvCxnSpPr>
          <p:spPr bwMode="auto">
            <a:xfrm flipV="1">
              <a:off x="4824" y="2640"/>
              <a:ext cx="0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0977" name="AutoShape 18"/>
          <p:cNvCxnSpPr>
            <a:cxnSpLocks noChangeShapeType="1"/>
            <a:stCxn id="1445901" idx="0"/>
          </p:cNvCxnSpPr>
          <p:nvPr/>
        </p:nvCxnSpPr>
        <p:spPr bwMode="auto">
          <a:xfrm flipV="1">
            <a:off x="7124700" y="1676400"/>
            <a:ext cx="3429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AutoShape 19"/>
          <p:cNvCxnSpPr>
            <a:cxnSpLocks noChangeShapeType="1"/>
            <a:stCxn id="1445892" idx="3"/>
            <a:endCxn id="1445897" idx="1"/>
          </p:cNvCxnSpPr>
          <p:nvPr/>
        </p:nvCxnSpPr>
        <p:spPr bwMode="auto">
          <a:xfrm>
            <a:off x="6477000" y="3467100"/>
            <a:ext cx="1219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9" name="Line 20"/>
          <p:cNvSpPr>
            <a:spLocks noChangeShapeType="1"/>
          </p:cNvSpPr>
          <p:nvPr/>
        </p:nvSpPr>
        <p:spPr bwMode="auto">
          <a:xfrm flipH="1" flipV="1">
            <a:off x="6400800" y="45720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 flipH="1" flipV="1">
            <a:off x="6400800" y="37338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 flipV="1">
            <a:off x="7391400" y="4191000"/>
            <a:ext cx="228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V="1">
            <a:off x="7391400" y="3352800"/>
            <a:ext cx="228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83" name="Line 24"/>
          <p:cNvSpPr>
            <a:spLocks noChangeShapeType="1"/>
          </p:cNvSpPr>
          <p:nvPr/>
        </p:nvSpPr>
        <p:spPr bwMode="auto">
          <a:xfrm flipV="1">
            <a:off x="8001000" y="37338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84" name="Line 25"/>
          <p:cNvSpPr>
            <a:spLocks noChangeShapeType="1"/>
          </p:cNvSpPr>
          <p:nvPr/>
        </p:nvSpPr>
        <p:spPr bwMode="auto">
          <a:xfrm flipV="1">
            <a:off x="6858000" y="2590800"/>
            <a:ext cx="76200" cy="152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40985" name="AutoShape 26"/>
          <p:cNvCxnSpPr>
            <a:cxnSpLocks noChangeShapeType="1"/>
            <a:stCxn id="1445901" idx="1"/>
            <a:endCxn id="1445892" idx="0"/>
          </p:cNvCxnSpPr>
          <p:nvPr/>
        </p:nvCxnSpPr>
        <p:spPr bwMode="auto">
          <a:xfrm flipH="1">
            <a:off x="6286500" y="2324100"/>
            <a:ext cx="647700" cy="952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915" name="Line 27"/>
          <p:cNvSpPr>
            <a:spLocks noChangeShapeType="1"/>
          </p:cNvSpPr>
          <p:nvPr/>
        </p:nvSpPr>
        <p:spPr bwMode="auto">
          <a:xfrm flipV="1">
            <a:off x="6172200" y="45720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172200" y="3733800"/>
            <a:ext cx="1447800" cy="685800"/>
            <a:chOff x="3888" y="2352"/>
            <a:chExt cx="912" cy="432"/>
          </a:xfrm>
        </p:grpSpPr>
        <p:sp>
          <p:nvSpPr>
            <p:cNvPr id="40997" name="Line 29"/>
            <p:cNvSpPr>
              <a:spLocks noChangeShapeType="1"/>
            </p:cNvSpPr>
            <p:nvPr/>
          </p:nvSpPr>
          <p:spPr bwMode="auto">
            <a:xfrm>
              <a:off x="4128" y="2784"/>
              <a:ext cx="6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0998" name="Line 30"/>
            <p:cNvSpPr>
              <a:spLocks noChangeShapeType="1"/>
            </p:cNvSpPr>
            <p:nvPr/>
          </p:nvSpPr>
          <p:spPr bwMode="auto">
            <a:xfrm flipV="1">
              <a:off x="3888" y="2352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172200" y="2209800"/>
            <a:ext cx="1600200" cy="2667000"/>
            <a:chOff x="3888" y="1392"/>
            <a:chExt cx="1008" cy="1680"/>
          </a:xfrm>
        </p:grpSpPr>
        <p:sp>
          <p:nvSpPr>
            <p:cNvPr id="40993" name="Line 32"/>
            <p:cNvSpPr>
              <a:spLocks noChangeShapeType="1"/>
            </p:cNvSpPr>
            <p:nvPr/>
          </p:nvSpPr>
          <p:spPr bwMode="auto">
            <a:xfrm>
              <a:off x="4128" y="2256"/>
              <a:ext cx="72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0994" name="Line 33"/>
            <p:cNvSpPr>
              <a:spLocks noChangeShapeType="1"/>
            </p:cNvSpPr>
            <p:nvPr/>
          </p:nvSpPr>
          <p:spPr bwMode="auto">
            <a:xfrm>
              <a:off x="4896" y="2880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0995" name="Line 34"/>
            <p:cNvSpPr>
              <a:spLocks noChangeShapeType="1"/>
            </p:cNvSpPr>
            <p:nvPr/>
          </p:nvSpPr>
          <p:spPr bwMode="auto">
            <a:xfrm flipV="1">
              <a:off x="4896" y="2352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0996" name="Line 35"/>
            <p:cNvSpPr>
              <a:spLocks noChangeShapeType="1"/>
            </p:cNvSpPr>
            <p:nvPr/>
          </p:nvSpPr>
          <p:spPr bwMode="auto">
            <a:xfrm flipV="1">
              <a:off x="3888" y="1392"/>
              <a:ext cx="432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010400" y="1600200"/>
            <a:ext cx="1066800" cy="1600200"/>
            <a:chOff x="4416" y="1008"/>
            <a:chExt cx="672" cy="1008"/>
          </a:xfrm>
        </p:grpSpPr>
        <p:sp>
          <p:nvSpPr>
            <p:cNvPr id="40990" name="Line 37"/>
            <p:cNvSpPr>
              <a:spLocks noChangeShapeType="1"/>
            </p:cNvSpPr>
            <p:nvPr/>
          </p:nvSpPr>
          <p:spPr bwMode="auto">
            <a:xfrm flipH="1" flipV="1">
              <a:off x="4656" y="1392"/>
              <a:ext cx="384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0991" name="Line 38"/>
            <p:cNvSpPr>
              <a:spLocks noChangeShapeType="1"/>
            </p:cNvSpPr>
            <p:nvPr/>
          </p:nvSpPr>
          <p:spPr bwMode="auto">
            <a:xfrm>
              <a:off x="4704" y="1344"/>
              <a:ext cx="384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0992" name="Line 39"/>
            <p:cNvSpPr>
              <a:spLocks noChangeShapeType="1"/>
            </p:cNvSpPr>
            <p:nvPr/>
          </p:nvSpPr>
          <p:spPr bwMode="auto">
            <a:xfrm flipV="1">
              <a:off x="4416" y="1008"/>
              <a:ext cx="192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8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9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9A37E6-824C-B14C-8804-D3901E383821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>
            <a:off x="4343400" y="4800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51054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35814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20762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Other Problems</a:t>
            </a:r>
          </a:p>
        </p:txBody>
      </p:sp>
      <p:sp>
        <p:nvSpPr>
          <p:cNvPr id="430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Arial" charset="0"/>
                <a:cs typeface="Arial" charset="0"/>
              </a:rPr>
              <a:t>Flooding can cause a given packet to be sent multiple times over the same link</a:t>
            </a: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Solution: Reverse Path Broadcasting </a:t>
            </a:r>
          </a:p>
        </p:txBody>
      </p:sp>
      <p:sp>
        <p:nvSpPr>
          <p:cNvPr id="1446919" name="Rectangle 7"/>
          <p:cNvSpPr>
            <a:spLocks noChangeArrowheads="1"/>
          </p:cNvSpPr>
          <p:nvPr/>
        </p:nvSpPr>
        <p:spPr bwMode="auto">
          <a:xfrm>
            <a:off x="3352800" y="31242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x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46920" name="Rectangle 8"/>
          <p:cNvSpPr>
            <a:spLocks noChangeArrowheads="1"/>
          </p:cNvSpPr>
          <p:nvPr/>
        </p:nvSpPr>
        <p:spPr bwMode="auto">
          <a:xfrm>
            <a:off x="4876800" y="31242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y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46921" name="Rectangle 9"/>
          <p:cNvSpPr>
            <a:spLocks noChangeArrowheads="1"/>
          </p:cNvSpPr>
          <p:nvPr/>
        </p:nvSpPr>
        <p:spPr bwMode="auto">
          <a:xfrm>
            <a:off x="4114800" y="44196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z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3352800" y="3962400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>
            <a:off x="43434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46924" name="Oval 12"/>
          <p:cNvSpPr>
            <a:spLocks noChangeArrowheads="1"/>
          </p:cNvSpPr>
          <p:nvPr/>
        </p:nvSpPr>
        <p:spPr bwMode="auto">
          <a:xfrm>
            <a:off x="4114800" y="20574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</a:t>
            </a:r>
          </a:p>
        </p:txBody>
      </p:sp>
      <p:cxnSp>
        <p:nvCxnSpPr>
          <p:cNvPr id="43022" name="AutoShape 13"/>
          <p:cNvCxnSpPr>
            <a:cxnSpLocks noChangeShapeType="1"/>
            <a:stCxn id="1446924" idx="3"/>
            <a:endCxn id="1446919" idx="0"/>
          </p:cNvCxnSpPr>
          <p:nvPr/>
        </p:nvCxnSpPr>
        <p:spPr bwMode="auto">
          <a:xfrm flipH="1">
            <a:off x="3543300" y="2382838"/>
            <a:ext cx="627063" cy="7413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3" name="AutoShape 14"/>
          <p:cNvCxnSpPr>
            <a:cxnSpLocks noChangeShapeType="1"/>
            <a:stCxn id="1446924" idx="5"/>
            <a:endCxn id="1446920" idx="0"/>
          </p:cNvCxnSpPr>
          <p:nvPr/>
        </p:nvCxnSpPr>
        <p:spPr bwMode="auto">
          <a:xfrm>
            <a:off x="4440238" y="2382838"/>
            <a:ext cx="627062" cy="7413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4" name="Line 15"/>
          <p:cNvSpPr>
            <a:spLocks noChangeShapeType="1"/>
          </p:cNvSpPr>
          <p:nvPr/>
        </p:nvSpPr>
        <p:spPr bwMode="auto">
          <a:xfrm>
            <a:off x="3352800" y="5257800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3033713" y="3781425"/>
            <a:ext cx="293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3026" name="Text Box 17"/>
          <p:cNvSpPr txBox="1">
            <a:spLocks noChangeArrowheads="1"/>
          </p:cNvSpPr>
          <p:nvPr/>
        </p:nvSpPr>
        <p:spPr bwMode="auto">
          <a:xfrm>
            <a:off x="3059113" y="5091113"/>
            <a:ext cx="293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43027" name="Line 18"/>
          <p:cNvSpPr>
            <a:spLocks noChangeShapeType="1"/>
          </p:cNvSpPr>
          <p:nvPr/>
        </p:nvSpPr>
        <p:spPr bwMode="auto">
          <a:xfrm flipH="1">
            <a:off x="3657600" y="2452688"/>
            <a:ext cx="609600" cy="6858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28" name="Line 19"/>
          <p:cNvSpPr>
            <a:spLocks noChangeShapeType="1"/>
          </p:cNvSpPr>
          <p:nvPr/>
        </p:nvSpPr>
        <p:spPr bwMode="auto">
          <a:xfrm>
            <a:off x="4343400" y="2452688"/>
            <a:ext cx="609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29" name="Freeform 20"/>
          <p:cNvSpPr>
            <a:spLocks/>
          </p:cNvSpPr>
          <p:nvPr/>
        </p:nvSpPr>
        <p:spPr bwMode="auto">
          <a:xfrm>
            <a:off x="3657600" y="3595688"/>
            <a:ext cx="609600" cy="838200"/>
          </a:xfrm>
          <a:custGeom>
            <a:avLst/>
            <a:gdLst>
              <a:gd name="T0" fmla="*/ 0 w 384"/>
              <a:gd name="T1" fmla="*/ 0 h 528"/>
              <a:gd name="T2" fmla="*/ 0 w 384"/>
              <a:gd name="T3" fmla="*/ 483870000 h 528"/>
              <a:gd name="T4" fmla="*/ 967740000 w 384"/>
              <a:gd name="T5" fmla="*/ 483870000 h 528"/>
              <a:gd name="T6" fmla="*/ 967740000 w 384"/>
              <a:gd name="T7" fmla="*/ 13306425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28"/>
              <a:gd name="T14" fmla="*/ 384 w 384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28">
                <a:moveTo>
                  <a:pt x="0" y="0"/>
                </a:moveTo>
                <a:lnTo>
                  <a:pt x="0" y="192"/>
                </a:lnTo>
                <a:lnTo>
                  <a:pt x="384" y="192"/>
                </a:lnTo>
                <a:lnTo>
                  <a:pt x="384" y="528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30" name="Freeform 21"/>
          <p:cNvSpPr>
            <a:spLocks/>
          </p:cNvSpPr>
          <p:nvPr/>
        </p:nvSpPr>
        <p:spPr bwMode="auto">
          <a:xfrm>
            <a:off x="4419600" y="3519488"/>
            <a:ext cx="609600" cy="914400"/>
          </a:xfrm>
          <a:custGeom>
            <a:avLst/>
            <a:gdLst>
              <a:gd name="T0" fmla="*/ 967740000 w 384"/>
              <a:gd name="T1" fmla="*/ 0 h 576"/>
              <a:gd name="T2" fmla="*/ 967740000 w 384"/>
              <a:gd name="T3" fmla="*/ 604837500 h 576"/>
              <a:gd name="T4" fmla="*/ 0 w 384"/>
              <a:gd name="T5" fmla="*/ 604837500 h 576"/>
              <a:gd name="T6" fmla="*/ 0 w 384"/>
              <a:gd name="T7" fmla="*/ 145161000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76"/>
              <a:gd name="T14" fmla="*/ 384 w 384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76">
                <a:moveTo>
                  <a:pt x="384" y="0"/>
                </a:moveTo>
                <a:lnTo>
                  <a:pt x="384" y="240"/>
                </a:lnTo>
                <a:lnTo>
                  <a:pt x="0" y="240"/>
                </a:lnTo>
                <a:lnTo>
                  <a:pt x="0" y="57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3031" name="Oval 22"/>
          <p:cNvSpPr>
            <a:spLocks noChangeArrowheads="1"/>
          </p:cNvSpPr>
          <p:nvPr/>
        </p:nvSpPr>
        <p:spPr bwMode="auto">
          <a:xfrm>
            <a:off x="4191000" y="4129088"/>
            <a:ext cx="304800" cy="76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3032" name="Line 23"/>
          <p:cNvSpPr>
            <a:spLocks noChangeShapeType="1"/>
          </p:cNvSpPr>
          <p:nvPr/>
        </p:nvSpPr>
        <p:spPr bwMode="auto">
          <a:xfrm flipH="1" flipV="1">
            <a:off x="4495800" y="4205288"/>
            <a:ext cx="990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4970463" y="4114800"/>
            <a:ext cx="21923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duplicate packet</a:t>
            </a:r>
          </a:p>
        </p:txBody>
      </p:sp>
    </p:spTree>
    <p:extLst>
      <p:ext uri="{BB962C8B-B14F-4D97-AF65-F5344CB8AC3E}">
        <p14:creationId xmlns:p14="http://schemas.microsoft.com/office/powerpoint/2010/main" val="39822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8B84F2-8144-2447-BF3F-8E8DB656304D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Reverse Path Broadcasting (RPB)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648200" cy="4953000"/>
          </a:xfrm>
        </p:spPr>
        <p:txBody>
          <a:bodyPr/>
          <a:lstStyle/>
          <a:p>
            <a:pPr marL="796925" lvl="1" indent="-457200">
              <a:buFont typeface="Helvetica" charset="0"/>
              <a:buNone/>
            </a:pPr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pPr marL="796925" lvl="1" indent="-457200"/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marL="796925" lvl="1" indent="-457200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76200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83820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68580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48967" name="Rectangle 7"/>
          <p:cNvSpPr>
            <a:spLocks noChangeArrowheads="1"/>
          </p:cNvSpPr>
          <p:nvPr/>
        </p:nvSpPr>
        <p:spPr bwMode="auto">
          <a:xfrm>
            <a:off x="6629400" y="28956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x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48968" name="Rectangle 8"/>
          <p:cNvSpPr>
            <a:spLocks noChangeArrowheads="1"/>
          </p:cNvSpPr>
          <p:nvPr/>
        </p:nvSpPr>
        <p:spPr bwMode="auto">
          <a:xfrm>
            <a:off x="8153400" y="28956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y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48969" name="Rectangle 9"/>
          <p:cNvSpPr>
            <a:spLocks noChangeArrowheads="1"/>
          </p:cNvSpPr>
          <p:nvPr/>
        </p:nvSpPr>
        <p:spPr bwMode="auto">
          <a:xfrm>
            <a:off x="7391400" y="41910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z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>
            <a:off x="6629400" y="3733800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>
            <a:off x="7620000" y="3733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48972" name="Oval 12"/>
          <p:cNvSpPr>
            <a:spLocks noChangeArrowheads="1"/>
          </p:cNvSpPr>
          <p:nvPr/>
        </p:nvSpPr>
        <p:spPr bwMode="auto">
          <a:xfrm>
            <a:off x="7391400" y="1981200"/>
            <a:ext cx="381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</a:t>
            </a:r>
          </a:p>
        </p:txBody>
      </p:sp>
      <p:cxnSp>
        <p:nvCxnSpPr>
          <p:cNvPr id="45070" name="AutoShape 13"/>
          <p:cNvCxnSpPr>
            <a:cxnSpLocks noChangeShapeType="1"/>
            <a:stCxn id="1448972" idx="3"/>
            <a:endCxn id="1448967" idx="0"/>
          </p:cNvCxnSpPr>
          <p:nvPr/>
        </p:nvCxnSpPr>
        <p:spPr bwMode="auto">
          <a:xfrm flipH="1">
            <a:off x="6819900" y="2306638"/>
            <a:ext cx="627063" cy="5889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AutoShape 14"/>
          <p:cNvCxnSpPr>
            <a:cxnSpLocks noChangeShapeType="1"/>
            <a:stCxn id="1448972" idx="5"/>
            <a:endCxn id="1448968" idx="0"/>
          </p:cNvCxnSpPr>
          <p:nvPr/>
        </p:nvCxnSpPr>
        <p:spPr bwMode="auto">
          <a:xfrm>
            <a:off x="7716838" y="2306638"/>
            <a:ext cx="627062" cy="5889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2" name="Line 15"/>
          <p:cNvSpPr>
            <a:spLocks noChangeShapeType="1"/>
          </p:cNvSpPr>
          <p:nvPr/>
        </p:nvSpPr>
        <p:spPr bwMode="auto">
          <a:xfrm>
            <a:off x="6629400" y="4876800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93" name="Text Box 16"/>
          <p:cNvSpPr txBox="1">
            <a:spLocks noChangeArrowheads="1"/>
          </p:cNvSpPr>
          <p:nvPr/>
        </p:nvSpPr>
        <p:spPr bwMode="auto">
          <a:xfrm>
            <a:off x="6288088" y="3552825"/>
            <a:ext cx="338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6313488" y="4695825"/>
            <a:ext cx="338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b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5075" name="Text Box 18"/>
          <p:cNvSpPr txBox="1">
            <a:spLocks noChangeArrowheads="1"/>
          </p:cNvSpPr>
          <p:nvPr/>
        </p:nvSpPr>
        <p:spPr bwMode="auto">
          <a:xfrm>
            <a:off x="6843713" y="2347913"/>
            <a:ext cx="293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45076" name="Text Box 19"/>
          <p:cNvSpPr txBox="1">
            <a:spLocks noChangeArrowheads="1"/>
          </p:cNvSpPr>
          <p:nvPr/>
        </p:nvSpPr>
        <p:spPr bwMode="auto">
          <a:xfrm>
            <a:off x="8012113" y="2362200"/>
            <a:ext cx="293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221163" y="3719513"/>
            <a:ext cx="2103437" cy="704850"/>
            <a:chOff x="4221781" y="3719513"/>
            <a:chExt cx="2102819" cy="705321"/>
          </a:xfrm>
        </p:grpSpPr>
        <p:sp>
          <p:nvSpPr>
            <p:cNvPr id="45088" name="Line 20"/>
            <p:cNvSpPr>
              <a:spLocks noChangeShapeType="1"/>
            </p:cNvSpPr>
            <p:nvPr/>
          </p:nvSpPr>
          <p:spPr bwMode="auto">
            <a:xfrm flipV="1">
              <a:off x="6019800" y="3733800"/>
              <a:ext cx="304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0208" name="Text Box 21"/>
            <p:cNvSpPr txBox="1">
              <a:spLocks noChangeArrowheads="1"/>
            </p:cNvSpPr>
            <p:nvPr/>
          </p:nvSpPr>
          <p:spPr bwMode="auto">
            <a:xfrm>
              <a:off x="4221781" y="3719513"/>
              <a:ext cx="1831437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child link of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x</a:t>
              </a:r>
              <a:endParaRPr lang="en-US" dirty="0">
                <a:latin typeface="+mn-lt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for S</a:t>
              </a:r>
            </a:p>
          </p:txBody>
        </p:sp>
      </p:grpSp>
      <p:sp>
        <p:nvSpPr>
          <p:cNvPr id="45078" name="Freeform 22"/>
          <p:cNvSpPr>
            <a:spLocks/>
          </p:cNvSpPr>
          <p:nvPr/>
        </p:nvSpPr>
        <p:spPr bwMode="auto">
          <a:xfrm>
            <a:off x="6934200" y="3352800"/>
            <a:ext cx="609600" cy="838200"/>
          </a:xfrm>
          <a:custGeom>
            <a:avLst/>
            <a:gdLst>
              <a:gd name="T0" fmla="*/ 0 w 384"/>
              <a:gd name="T1" fmla="*/ 0 h 528"/>
              <a:gd name="T2" fmla="*/ 0 w 384"/>
              <a:gd name="T3" fmla="*/ 483870000 h 528"/>
              <a:gd name="T4" fmla="*/ 967740000 w 384"/>
              <a:gd name="T5" fmla="*/ 483870000 h 528"/>
              <a:gd name="T6" fmla="*/ 967740000 w 384"/>
              <a:gd name="T7" fmla="*/ 13306425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528"/>
              <a:gd name="T14" fmla="*/ 384 w 384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528">
                <a:moveTo>
                  <a:pt x="0" y="0"/>
                </a:moveTo>
                <a:lnTo>
                  <a:pt x="0" y="192"/>
                </a:lnTo>
                <a:lnTo>
                  <a:pt x="384" y="192"/>
                </a:lnTo>
                <a:lnTo>
                  <a:pt x="384" y="528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6934200" y="2362200"/>
            <a:ext cx="609600" cy="5334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7620000" y="2362200"/>
            <a:ext cx="6096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429125" y="3003550"/>
            <a:ext cx="2657475" cy="704850"/>
            <a:chOff x="6" y="2640"/>
            <a:chExt cx="1674" cy="444"/>
          </a:xfrm>
        </p:grpSpPr>
        <p:sp>
          <p:nvSpPr>
            <p:cNvPr id="45085" name="Oval 26"/>
            <p:cNvSpPr>
              <a:spLocks noChangeArrowheads="1"/>
            </p:cNvSpPr>
            <p:nvPr/>
          </p:nvSpPr>
          <p:spPr bwMode="auto">
            <a:xfrm>
              <a:off x="1488" y="2928"/>
              <a:ext cx="192" cy="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5086" name="Line 27"/>
            <p:cNvSpPr>
              <a:spLocks noChangeShapeType="1"/>
            </p:cNvSpPr>
            <p:nvPr/>
          </p:nvSpPr>
          <p:spPr bwMode="auto">
            <a:xfrm>
              <a:off x="1056" y="283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0206" name="Text Box 28"/>
            <p:cNvSpPr txBox="1">
              <a:spLocks noChangeArrowheads="1"/>
            </p:cNvSpPr>
            <p:nvPr/>
          </p:nvSpPr>
          <p:spPr bwMode="auto">
            <a:xfrm>
              <a:off x="6" y="2640"/>
              <a:ext cx="1093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forward only</a:t>
              </a:r>
            </a:p>
            <a:p>
              <a:pPr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to child link</a:t>
              </a:r>
            </a:p>
          </p:txBody>
        </p:sp>
      </p:grpSp>
      <p:sp>
        <p:nvSpPr>
          <p:cNvPr id="50202" name="Text Box 21"/>
          <p:cNvSpPr txBox="1">
            <a:spLocks noChangeArrowheads="1"/>
          </p:cNvSpPr>
          <p:nvPr/>
        </p:nvSpPr>
        <p:spPr bwMode="auto">
          <a:xfrm>
            <a:off x="4446588" y="2209800"/>
            <a:ext cx="187801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Parent of </a:t>
            </a:r>
            <a:r>
              <a:rPr lang="en-US" dirty="0" err="1">
                <a:latin typeface="+mn-lt"/>
                <a:ea typeface="+mn-ea"/>
                <a:cs typeface="+mn-cs"/>
              </a:rPr>
              <a:t>z</a:t>
            </a:r>
            <a:r>
              <a:rPr lang="en-US" dirty="0">
                <a:latin typeface="+mn-lt"/>
                <a:ea typeface="+mn-ea"/>
                <a:cs typeface="+mn-cs"/>
              </a:rPr>
              <a:t> on </a:t>
            </a:r>
          </a:p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reverse path</a:t>
            </a:r>
          </a:p>
        </p:txBody>
      </p:sp>
      <p:sp>
        <p:nvSpPr>
          <p:cNvPr id="45083" name="Line 20"/>
          <p:cNvSpPr>
            <a:spLocks noChangeShapeType="1"/>
          </p:cNvSpPr>
          <p:nvPr/>
        </p:nvSpPr>
        <p:spPr bwMode="auto">
          <a:xfrm>
            <a:off x="6248400" y="25146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7200" y="1219200"/>
            <a:ext cx="396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Choose single parent for each link along reverse shortest path to source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Only parent forwards to child link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Identifying parent links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>
                <a:latin typeface="Arial" charset="0"/>
                <a:ea typeface="ＭＳ Ｐゴシック" charset="0"/>
              </a:rPr>
              <a:t>Distance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>
                <a:latin typeface="Arial" charset="0"/>
                <a:ea typeface="ＭＳ Ｐゴシック" charset="0"/>
              </a:rPr>
              <a:t>Lower address as tie-breaker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Even after fixing this, not done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This is still a broadcast algorithm – the traffic goes everywhere </a:t>
            </a:r>
          </a:p>
          <a:p>
            <a:r>
              <a:rPr lang="en-US" dirty="0">
                <a:latin typeface="Arial" charset="0"/>
                <a:cs typeface="Arial" charset="0"/>
              </a:rPr>
              <a:t>Need to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Prune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the tree when there are </a:t>
            </a:r>
            <a:r>
              <a:rPr lang="en-US" dirty="0" err="1">
                <a:latin typeface="Arial" charset="0"/>
                <a:cs typeface="Arial" charset="0"/>
              </a:rPr>
              <a:t>subtrees</a:t>
            </a:r>
            <a:r>
              <a:rPr lang="en-US" dirty="0">
                <a:latin typeface="Arial" charset="0"/>
                <a:cs typeface="Arial" charset="0"/>
              </a:rPr>
              <a:t> with no group </a:t>
            </a:r>
            <a:r>
              <a:rPr lang="en-US" dirty="0" smtClean="0">
                <a:latin typeface="Arial" charset="0"/>
                <a:cs typeface="Arial" charset="0"/>
              </a:rPr>
              <a:t>members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Networks know they have members based on IGMP messages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Add the notion of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leaf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nodes in tree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They start the pruning process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B86CB9-E1E6-2E44-B2E3-01276F3AB1FA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CCBDD8-B1F0-D24B-AF5C-B6A43926D656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Pruning Details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>
                <a:latin typeface="Arial" charset="0"/>
                <a:cs typeface="Arial" charset="0"/>
              </a:rPr>
              <a:t>Prune (Source,Group) at leaf if no members</a:t>
            </a:r>
          </a:p>
          <a:p>
            <a:pPr marL="742950" lvl="1" indent="-285750"/>
            <a:r>
              <a:rPr lang="en-US">
                <a:latin typeface="Arial" charset="0"/>
                <a:ea typeface="Arial" charset="0"/>
                <a:cs typeface="Arial" charset="0"/>
              </a:rPr>
              <a:t>Send Non-Membership Report (NMR) up tree</a:t>
            </a:r>
          </a:p>
          <a:p>
            <a:pPr marL="342900" indent="-342900"/>
            <a:r>
              <a:rPr lang="en-US">
                <a:latin typeface="Arial" charset="0"/>
                <a:cs typeface="Arial" charset="0"/>
              </a:rPr>
              <a:t>If all children of router R send NMR, prune (S,G)</a:t>
            </a:r>
          </a:p>
          <a:p>
            <a:pPr marL="742950" lvl="1" indent="-285750"/>
            <a:r>
              <a:rPr lang="en-US">
                <a:latin typeface="Arial" charset="0"/>
                <a:ea typeface="Arial" charset="0"/>
                <a:cs typeface="Arial" charset="0"/>
              </a:rPr>
              <a:t>Propagate prune for (S,G) to parent R</a:t>
            </a:r>
          </a:p>
          <a:p>
            <a:pPr marL="342900" indent="-342900"/>
            <a:r>
              <a:rPr lang="en-US">
                <a:latin typeface="Arial" charset="0"/>
                <a:cs typeface="Arial" charset="0"/>
              </a:rPr>
              <a:t>On timeout: </a:t>
            </a:r>
          </a:p>
          <a:p>
            <a:pPr marL="742950" lvl="1" indent="-285750"/>
            <a:r>
              <a:rPr lang="en-US">
                <a:latin typeface="Arial" charset="0"/>
                <a:ea typeface="Arial" charset="0"/>
                <a:cs typeface="Arial" charset="0"/>
              </a:rPr>
              <a:t>Prune dropped</a:t>
            </a:r>
          </a:p>
          <a:p>
            <a:pPr marL="742950" lvl="1" indent="-285750"/>
            <a:r>
              <a:rPr lang="en-US">
                <a:latin typeface="Arial" charset="0"/>
                <a:ea typeface="Arial" charset="0"/>
                <a:cs typeface="Arial" charset="0"/>
              </a:rPr>
              <a:t>Flow is reinstated</a:t>
            </a:r>
          </a:p>
          <a:p>
            <a:pPr marL="742950" lvl="1" indent="-285750"/>
            <a:r>
              <a:rPr lang="en-US">
                <a:latin typeface="Arial" charset="0"/>
                <a:ea typeface="Arial" charset="0"/>
                <a:cs typeface="Arial" charset="0"/>
              </a:rPr>
              <a:t>Down stream routers re-prune</a:t>
            </a:r>
          </a:p>
          <a:p>
            <a:pPr marL="342900" indent="-342900"/>
            <a:r>
              <a:rPr lang="en-US">
                <a:latin typeface="Arial" charset="0"/>
                <a:cs typeface="Arial" charset="0"/>
              </a:rPr>
              <a:t>Note: a soft-state approach </a:t>
            </a:r>
          </a:p>
        </p:txBody>
      </p:sp>
    </p:spTree>
    <p:extLst>
      <p:ext uri="{BB962C8B-B14F-4D97-AF65-F5344CB8AC3E}">
        <p14:creationId xmlns:p14="http://schemas.microsoft.com/office/powerpoint/2010/main" val="37951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44ED42-8197-9D46-8742-F8431AABFABF}" type="slidenum">
              <a:rPr lang="en-US" sz="1400" b="0">
                <a:latin typeface="Times New Roman" charset="0"/>
              </a:rPr>
              <a:pPr eaLnBrk="1" hangingPunct="1"/>
              <a:t>26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Distance Vector Multicast Scaling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State requirements: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O(Sources </a:t>
            </a:r>
            <a:r>
              <a:rPr lang="en-US">
                <a:latin typeface="Arial" charset="0"/>
                <a:ea typeface="Arial" charset="0"/>
                <a:cs typeface="Arial" charset="0"/>
                <a:sym typeface="Symbol" charset="0"/>
              </a:rPr>
              <a:t> 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Groups) active state</a:t>
            </a:r>
          </a:p>
          <a:p>
            <a:r>
              <a:rPr lang="en-US">
                <a:latin typeface="Arial" charset="0"/>
                <a:cs typeface="Arial" charset="0"/>
              </a:rPr>
              <a:t>How to get better scaling?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Hierarchical Multicast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Core-based Trees</a:t>
            </a:r>
          </a:p>
        </p:txBody>
      </p:sp>
    </p:spTree>
    <p:extLst>
      <p:ext uri="{BB962C8B-B14F-4D97-AF65-F5344CB8AC3E}">
        <p14:creationId xmlns:p14="http://schemas.microsoft.com/office/powerpoint/2010/main" val="39281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Core-Based Trees (CBT)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Pick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 err="1">
                <a:latin typeface="Arial" charset="0"/>
                <a:cs typeface="Arial" charset="0"/>
              </a:rPr>
              <a:t>rendevouz</a:t>
            </a:r>
            <a:r>
              <a:rPr lang="en-US" dirty="0">
                <a:latin typeface="Arial" charset="0"/>
                <a:cs typeface="Arial" charset="0"/>
              </a:rPr>
              <a:t> point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for the group (called core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2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Build tree from all members to that core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Shared tree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3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More scalable: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Reduces routing table state from O(S x G) to O(G)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16710C-3184-1645-9B25-3C9182AC1C29}" type="slidenum">
              <a:rPr lang="en-US" sz="1400" b="0">
                <a:latin typeface="Times New Roman" charset="0"/>
              </a:rPr>
              <a:pPr eaLnBrk="1" hangingPunct="1"/>
              <a:t>27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AB73A62-D268-4F4A-B0EA-2B3FAC731B71}" type="slidenum">
              <a:rPr lang="en-US" sz="1400" b="0">
                <a:latin typeface="Times New Roman" charset="0"/>
              </a:rPr>
              <a:pPr eaLnBrk="1" hangingPunct="1"/>
              <a:t>28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Use Shared Tree for Delivery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1676400"/>
            <a:ext cx="6632575" cy="788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Group members: M1, M2, M3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M1 sends data</a:t>
            </a:r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4267200" y="29860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57" name="Rectangle 5"/>
          <p:cNvSpPr>
            <a:spLocks noChangeArrowheads="1"/>
          </p:cNvSpPr>
          <p:nvPr/>
        </p:nvSpPr>
        <p:spPr bwMode="auto">
          <a:xfrm>
            <a:off x="4267200" y="38242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58" name="Rectangle 6"/>
          <p:cNvSpPr>
            <a:spLocks noChangeArrowheads="1"/>
          </p:cNvSpPr>
          <p:nvPr/>
        </p:nvSpPr>
        <p:spPr bwMode="auto">
          <a:xfrm>
            <a:off x="5562600" y="39766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59" name="Rectangle 7"/>
          <p:cNvSpPr>
            <a:spLocks noChangeArrowheads="1"/>
          </p:cNvSpPr>
          <p:nvPr/>
        </p:nvSpPr>
        <p:spPr bwMode="auto">
          <a:xfrm>
            <a:off x="5715000" y="30622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60" name="Rectangle 8"/>
          <p:cNvSpPr>
            <a:spLocks noChangeArrowheads="1"/>
          </p:cNvSpPr>
          <p:nvPr/>
        </p:nvSpPr>
        <p:spPr bwMode="auto">
          <a:xfrm>
            <a:off x="4953000" y="26050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61" name="Rectangle 9"/>
          <p:cNvSpPr>
            <a:spLocks noChangeArrowheads="1"/>
          </p:cNvSpPr>
          <p:nvPr/>
        </p:nvSpPr>
        <p:spPr bwMode="auto">
          <a:xfrm>
            <a:off x="3733800" y="46624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62" name="Rectangle 10"/>
          <p:cNvSpPr>
            <a:spLocks noChangeArrowheads="1"/>
          </p:cNvSpPr>
          <p:nvPr/>
        </p:nvSpPr>
        <p:spPr bwMode="auto">
          <a:xfrm>
            <a:off x="6858000" y="47386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63" name="Rectangle 11"/>
          <p:cNvSpPr>
            <a:spLocks noChangeArrowheads="1"/>
          </p:cNvSpPr>
          <p:nvPr/>
        </p:nvSpPr>
        <p:spPr bwMode="auto">
          <a:xfrm>
            <a:off x="2438400" y="29860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sp>
        <p:nvSpPr>
          <p:cNvPr id="1457164" name="Rectangle 12"/>
          <p:cNvSpPr>
            <a:spLocks noChangeArrowheads="1"/>
          </p:cNvSpPr>
          <p:nvPr/>
        </p:nvSpPr>
        <p:spPr bwMode="auto">
          <a:xfrm>
            <a:off x="6096000" y="2376488"/>
            <a:ext cx="304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cxnSp>
        <p:nvCxnSpPr>
          <p:cNvPr id="53262" name="AutoShape 13"/>
          <p:cNvCxnSpPr>
            <a:cxnSpLocks noChangeShapeType="1"/>
            <a:stCxn id="1457160" idx="3"/>
            <a:endCxn id="1457164" idx="1"/>
          </p:cNvCxnSpPr>
          <p:nvPr/>
        </p:nvCxnSpPr>
        <p:spPr bwMode="auto">
          <a:xfrm flipV="1">
            <a:off x="5257800" y="2528888"/>
            <a:ext cx="8382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3" name="AutoShape 14"/>
          <p:cNvCxnSpPr>
            <a:cxnSpLocks noChangeShapeType="1"/>
            <a:stCxn id="1457160" idx="3"/>
            <a:endCxn id="1457159" idx="1"/>
          </p:cNvCxnSpPr>
          <p:nvPr/>
        </p:nvCxnSpPr>
        <p:spPr bwMode="auto">
          <a:xfrm>
            <a:off x="5257800" y="2757488"/>
            <a:ext cx="4572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4" name="AutoShape 15"/>
          <p:cNvCxnSpPr>
            <a:cxnSpLocks noChangeShapeType="1"/>
            <a:stCxn id="1457160" idx="1"/>
            <a:endCxn id="1457156" idx="3"/>
          </p:cNvCxnSpPr>
          <p:nvPr/>
        </p:nvCxnSpPr>
        <p:spPr bwMode="auto">
          <a:xfrm flipH="1">
            <a:off x="4572000" y="2757488"/>
            <a:ext cx="3810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5" name="AutoShape 16"/>
          <p:cNvCxnSpPr>
            <a:cxnSpLocks noChangeShapeType="1"/>
            <a:stCxn id="1457156" idx="2"/>
            <a:endCxn id="1457157" idx="0"/>
          </p:cNvCxnSpPr>
          <p:nvPr/>
        </p:nvCxnSpPr>
        <p:spPr bwMode="auto">
          <a:xfrm>
            <a:off x="4419600" y="3290888"/>
            <a:ext cx="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6" name="AutoShape 17"/>
          <p:cNvCxnSpPr>
            <a:cxnSpLocks noChangeShapeType="1"/>
            <a:stCxn id="1457157" idx="3"/>
            <a:endCxn id="1457158" idx="1"/>
          </p:cNvCxnSpPr>
          <p:nvPr/>
        </p:nvCxnSpPr>
        <p:spPr bwMode="auto">
          <a:xfrm>
            <a:off x="4572000" y="3976688"/>
            <a:ext cx="9906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7" name="AutoShape 18"/>
          <p:cNvCxnSpPr>
            <a:cxnSpLocks noChangeShapeType="1"/>
            <a:stCxn id="1457158" idx="0"/>
            <a:endCxn id="1457159" idx="2"/>
          </p:cNvCxnSpPr>
          <p:nvPr/>
        </p:nvCxnSpPr>
        <p:spPr bwMode="auto">
          <a:xfrm flipV="1">
            <a:off x="5715000" y="3367088"/>
            <a:ext cx="152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8" name="AutoShape 19"/>
          <p:cNvCxnSpPr>
            <a:cxnSpLocks noChangeShapeType="1"/>
            <a:stCxn id="1457163" idx="3"/>
            <a:endCxn id="1457156" idx="1"/>
          </p:cNvCxnSpPr>
          <p:nvPr/>
        </p:nvCxnSpPr>
        <p:spPr bwMode="auto">
          <a:xfrm>
            <a:off x="2743200" y="3138488"/>
            <a:ext cx="1524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9" name="AutoShape 20"/>
          <p:cNvCxnSpPr>
            <a:cxnSpLocks noChangeShapeType="1"/>
            <a:stCxn id="1457161" idx="0"/>
            <a:endCxn id="1457157" idx="1"/>
          </p:cNvCxnSpPr>
          <p:nvPr/>
        </p:nvCxnSpPr>
        <p:spPr bwMode="auto">
          <a:xfrm flipV="1">
            <a:off x="3886200" y="3976688"/>
            <a:ext cx="3810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0" name="AutoShape 21"/>
          <p:cNvCxnSpPr>
            <a:cxnSpLocks noChangeShapeType="1"/>
            <a:stCxn id="1457162" idx="1"/>
            <a:endCxn id="1457158" idx="3"/>
          </p:cNvCxnSpPr>
          <p:nvPr/>
        </p:nvCxnSpPr>
        <p:spPr bwMode="auto">
          <a:xfrm flipH="1" flipV="1">
            <a:off x="5867400" y="4129088"/>
            <a:ext cx="9906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7174" name="Text Box 22"/>
          <p:cNvSpPr txBox="1">
            <a:spLocks noChangeArrowheads="1"/>
          </p:cNvSpPr>
          <p:nvPr/>
        </p:nvSpPr>
        <p:spPr bwMode="auto">
          <a:xfrm>
            <a:off x="6096000" y="2286000"/>
            <a:ext cx="7445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</a:rPr>
              <a:t>root</a:t>
            </a:r>
          </a:p>
        </p:txBody>
      </p:sp>
      <p:sp>
        <p:nvSpPr>
          <p:cNvPr id="53272" name="Freeform 23"/>
          <p:cNvSpPr>
            <a:spLocks/>
          </p:cNvSpPr>
          <p:nvPr/>
        </p:nvSpPr>
        <p:spPr bwMode="auto">
          <a:xfrm>
            <a:off x="2743200" y="2452688"/>
            <a:ext cx="3352800" cy="609600"/>
          </a:xfrm>
          <a:custGeom>
            <a:avLst/>
            <a:gdLst>
              <a:gd name="T0" fmla="*/ 0 w 2112"/>
              <a:gd name="T1" fmla="*/ 384 h 384"/>
              <a:gd name="T2" fmla="*/ 1152 w 2112"/>
              <a:gd name="T3" fmla="*/ 384 h 384"/>
              <a:gd name="T4" fmla="*/ 1392 w 2112"/>
              <a:gd name="T5" fmla="*/ 144 h 384"/>
              <a:gd name="T6" fmla="*/ 1584 w 2112"/>
              <a:gd name="T7" fmla="*/ 144 h 384"/>
              <a:gd name="T8" fmla="*/ 2112 w 2112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384"/>
              <a:gd name="T17" fmla="*/ 2112 w 21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384">
                <a:moveTo>
                  <a:pt x="0" y="384"/>
                </a:moveTo>
                <a:lnTo>
                  <a:pt x="1152" y="384"/>
                </a:lnTo>
                <a:lnTo>
                  <a:pt x="1392" y="144"/>
                </a:lnTo>
                <a:lnTo>
                  <a:pt x="1584" y="144"/>
                </a:lnTo>
                <a:lnTo>
                  <a:pt x="2112" y="0"/>
                </a:lnTo>
              </a:path>
            </a:pathLst>
          </a:cu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73" name="Freeform 24"/>
          <p:cNvSpPr>
            <a:spLocks/>
          </p:cNvSpPr>
          <p:nvPr/>
        </p:nvSpPr>
        <p:spPr bwMode="auto">
          <a:xfrm>
            <a:off x="3962400" y="3290888"/>
            <a:ext cx="533400" cy="1371600"/>
          </a:xfrm>
          <a:custGeom>
            <a:avLst/>
            <a:gdLst>
              <a:gd name="T0" fmla="*/ 0 w 336"/>
              <a:gd name="T1" fmla="*/ 864 h 864"/>
              <a:gd name="T2" fmla="*/ 192 w 336"/>
              <a:gd name="T3" fmla="*/ 528 h 864"/>
              <a:gd name="T4" fmla="*/ 336 w 336"/>
              <a:gd name="T5" fmla="*/ 336 h 864"/>
              <a:gd name="T6" fmla="*/ 336 w 336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864"/>
              <a:gd name="T14" fmla="*/ 336 w 336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864">
                <a:moveTo>
                  <a:pt x="0" y="864"/>
                </a:moveTo>
                <a:lnTo>
                  <a:pt x="192" y="528"/>
                </a:lnTo>
                <a:lnTo>
                  <a:pt x="336" y="336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74" name="Freeform 25"/>
          <p:cNvSpPr>
            <a:spLocks/>
          </p:cNvSpPr>
          <p:nvPr/>
        </p:nvSpPr>
        <p:spPr bwMode="auto">
          <a:xfrm>
            <a:off x="5257800" y="2681288"/>
            <a:ext cx="1600200" cy="2133600"/>
          </a:xfrm>
          <a:custGeom>
            <a:avLst/>
            <a:gdLst>
              <a:gd name="T0" fmla="*/ 1008 w 1008"/>
              <a:gd name="T1" fmla="*/ 1344 h 1344"/>
              <a:gd name="T2" fmla="*/ 336 w 1008"/>
              <a:gd name="T3" fmla="*/ 816 h 1344"/>
              <a:gd name="T4" fmla="*/ 432 w 1008"/>
              <a:gd name="T5" fmla="*/ 432 h 1344"/>
              <a:gd name="T6" fmla="*/ 432 w 1008"/>
              <a:gd name="T7" fmla="*/ 336 h 1344"/>
              <a:gd name="T8" fmla="*/ 0 w 1008"/>
              <a:gd name="T9" fmla="*/ 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1344"/>
              <a:gd name="T17" fmla="*/ 1008 w 1008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1344">
                <a:moveTo>
                  <a:pt x="1008" y="1344"/>
                </a:moveTo>
                <a:lnTo>
                  <a:pt x="336" y="816"/>
                </a:lnTo>
                <a:lnTo>
                  <a:pt x="432" y="432"/>
                </a:lnTo>
                <a:lnTo>
                  <a:pt x="432" y="33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7178" name="Text Box 26"/>
          <p:cNvSpPr txBox="1">
            <a:spLocks noChangeArrowheads="1"/>
          </p:cNvSpPr>
          <p:nvPr/>
        </p:nvSpPr>
        <p:spPr bwMode="auto">
          <a:xfrm>
            <a:off x="2357438" y="2998788"/>
            <a:ext cx="431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Arial" charset="0"/>
              </a:rPr>
              <a:t>M1</a:t>
            </a:r>
          </a:p>
        </p:txBody>
      </p:sp>
      <p:sp>
        <p:nvSpPr>
          <p:cNvPr id="1457179" name="Text Box 27"/>
          <p:cNvSpPr txBox="1">
            <a:spLocks noChangeArrowheads="1"/>
          </p:cNvSpPr>
          <p:nvPr/>
        </p:nvSpPr>
        <p:spPr bwMode="auto">
          <a:xfrm>
            <a:off x="3652838" y="4665663"/>
            <a:ext cx="431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Arial" charset="0"/>
              </a:rPr>
              <a:t>M2</a:t>
            </a:r>
          </a:p>
        </p:txBody>
      </p:sp>
      <p:sp>
        <p:nvSpPr>
          <p:cNvPr id="1457180" name="Text Box 28"/>
          <p:cNvSpPr txBox="1">
            <a:spLocks noChangeArrowheads="1"/>
          </p:cNvSpPr>
          <p:nvPr/>
        </p:nvSpPr>
        <p:spPr bwMode="auto">
          <a:xfrm>
            <a:off x="6777038" y="4738688"/>
            <a:ext cx="431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Arial" charset="0"/>
              </a:rPr>
              <a:t>M3</a:t>
            </a:r>
          </a:p>
        </p:txBody>
      </p:sp>
      <p:sp>
        <p:nvSpPr>
          <p:cNvPr id="1457181" name="Line 29"/>
          <p:cNvSpPr>
            <a:spLocks noChangeShapeType="1"/>
          </p:cNvSpPr>
          <p:nvPr/>
        </p:nvSpPr>
        <p:spPr bwMode="auto">
          <a:xfrm>
            <a:off x="2741613" y="3209925"/>
            <a:ext cx="15271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7182" name="Line 30"/>
          <p:cNvSpPr>
            <a:spLocks noChangeShapeType="1"/>
          </p:cNvSpPr>
          <p:nvPr/>
        </p:nvSpPr>
        <p:spPr bwMode="auto">
          <a:xfrm>
            <a:off x="4343400" y="3290888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7183" name="Line 31"/>
          <p:cNvSpPr>
            <a:spLocks noChangeShapeType="1"/>
          </p:cNvSpPr>
          <p:nvPr/>
        </p:nvSpPr>
        <p:spPr bwMode="auto">
          <a:xfrm flipH="1">
            <a:off x="3810000" y="3900488"/>
            <a:ext cx="45720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7184" name="Line 32"/>
          <p:cNvSpPr>
            <a:spLocks noChangeShapeType="1"/>
          </p:cNvSpPr>
          <p:nvPr/>
        </p:nvSpPr>
        <p:spPr bwMode="auto">
          <a:xfrm flipV="1">
            <a:off x="4572000" y="2605088"/>
            <a:ext cx="3810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7185" name="Line 33"/>
          <p:cNvSpPr>
            <a:spLocks noChangeShapeType="1"/>
          </p:cNvSpPr>
          <p:nvPr/>
        </p:nvSpPr>
        <p:spPr bwMode="auto">
          <a:xfrm>
            <a:off x="5257800" y="2909888"/>
            <a:ext cx="4572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7186" name="Line 34"/>
          <p:cNvSpPr>
            <a:spLocks noChangeShapeType="1"/>
          </p:cNvSpPr>
          <p:nvPr/>
        </p:nvSpPr>
        <p:spPr bwMode="auto">
          <a:xfrm flipH="1">
            <a:off x="5638800" y="3367088"/>
            <a:ext cx="1524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84" name="Line 35"/>
          <p:cNvSpPr>
            <a:spLocks noChangeShapeType="1"/>
          </p:cNvSpPr>
          <p:nvPr/>
        </p:nvSpPr>
        <p:spPr bwMode="auto">
          <a:xfrm>
            <a:off x="762000" y="5638800"/>
            <a:ext cx="381000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85" name="Line 36"/>
          <p:cNvSpPr>
            <a:spLocks noChangeShapeType="1"/>
          </p:cNvSpPr>
          <p:nvPr/>
        </p:nvSpPr>
        <p:spPr bwMode="auto">
          <a:xfrm>
            <a:off x="762000" y="5867400"/>
            <a:ext cx="381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7189" name="Text Box 37"/>
          <p:cNvSpPr txBox="1">
            <a:spLocks noChangeArrowheads="1"/>
          </p:cNvSpPr>
          <p:nvPr/>
        </p:nvSpPr>
        <p:spPr bwMode="auto">
          <a:xfrm>
            <a:off x="1052513" y="5410200"/>
            <a:ext cx="283368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  <a:ea typeface="Arial" charset="0"/>
              </a:rPr>
              <a:t>control (join) messages</a:t>
            </a:r>
          </a:p>
        </p:txBody>
      </p:sp>
      <p:sp>
        <p:nvSpPr>
          <p:cNvPr id="1457190" name="Text Box 38"/>
          <p:cNvSpPr txBox="1">
            <a:spLocks noChangeArrowheads="1"/>
          </p:cNvSpPr>
          <p:nvPr/>
        </p:nvSpPr>
        <p:spPr bwMode="auto">
          <a:xfrm>
            <a:off x="1098550" y="5686425"/>
            <a:ext cx="6826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  <a:ea typeface="Arial" charset="0"/>
              </a:rPr>
              <a:t>data</a:t>
            </a:r>
          </a:p>
        </p:txBody>
      </p:sp>
      <p:sp>
        <p:nvSpPr>
          <p:cNvPr id="53288" name="Rectangle 39"/>
          <p:cNvSpPr>
            <a:spLocks noChangeArrowheads="1"/>
          </p:cNvSpPr>
          <p:nvPr/>
        </p:nvSpPr>
        <p:spPr bwMode="auto">
          <a:xfrm>
            <a:off x="533400" y="5410200"/>
            <a:ext cx="4114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457192" name="Line 40"/>
          <p:cNvSpPr>
            <a:spLocks noChangeShapeType="1"/>
          </p:cNvSpPr>
          <p:nvPr/>
        </p:nvSpPr>
        <p:spPr bwMode="auto">
          <a:xfrm>
            <a:off x="5867400" y="4191000"/>
            <a:ext cx="990600" cy="838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5257800" y="2376488"/>
            <a:ext cx="8382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81" grpId="0" animBg="1"/>
      <p:bldP spid="1457182" grpId="0" animBg="1"/>
      <p:bldP spid="1457183" grpId="0" animBg="1"/>
      <p:bldP spid="1457184" grpId="0" animBg="1"/>
      <p:bldP spid="1457185" grpId="0" animBg="1"/>
      <p:bldP spid="1457186" grpId="0" animBg="1"/>
      <p:bldP spid="1457192" grpId="0" animBg="1"/>
      <p:bldP spid="42" grpId="0" animBg="1"/>
      <p:bldP spid="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Core-Based Tree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tree from all members to core or root</a:t>
            </a:r>
          </a:p>
          <a:p>
            <a:pPr lvl="1"/>
            <a:r>
              <a:rPr lang="en-US" dirty="0" smtClean="0"/>
              <a:t>Spanning tree of members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Packets are broadcast on tree</a:t>
            </a:r>
          </a:p>
          <a:p>
            <a:pPr lvl="1"/>
            <a:r>
              <a:rPr lang="en-US" dirty="0" smtClean="0"/>
              <a:t>We know how to broadcast on trees</a:t>
            </a:r>
          </a:p>
          <a:p>
            <a:pPr lvl="1"/>
            <a:endParaRPr lang="en-US" dirty="0"/>
          </a:p>
          <a:p>
            <a:r>
              <a:rPr lang="en-US" dirty="0" smtClean="0"/>
              <a:t>Requires knowing root per group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Lecture: Dim Sum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dirty="0"/>
              <a:t>-of-Service</a:t>
            </a:r>
          </a:p>
          <a:p>
            <a:r>
              <a:rPr lang="en-US" dirty="0" smtClean="0"/>
              <a:t>Multicast</a:t>
            </a:r>
          </a:p>
          <a:p>
            <a:pPr marL="0" indent="0">
              <a:buNone/>
            </a:pPr>
            <a:r>
              <a:rPr lang="en-US" i="1" dirty="0" smtClean="0"/>
              <a:t>	Announcements…</a:t>
            </a:r>
            <a:endParaRPr lang="en-US" i="1" dirty="0" smtClean="0"/>
          </a:p>
          <a:p>
            <a:r>
              <a:rPr lang="en-US" dirty="0"/>
              <a:t>Wireless addendum</a:t>
            </a:r>
          </a:p>
          <a:p>
            <a:r>
              <a:rPr lang="en-US" dirty="0"/>
              <a:t>Advanced CC addendum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4BAD8B-C4CC-7748-A5D1-4D3BF8EE0A27}" type="slidenum">
              <a:rPr lang="en-US" sz="1400" b="0">
                <a:latin typeface="Times New Roman" charset="0"/>
              </a:rPr>
              <a:pPr eaLnBrk="1" hangingPunct="1"/>
              <a:t>30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Barriers to Multicast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Hard to change IP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Multicast means changes to IP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Details of multicast were very hard to get right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Not always consistent with ISP economic model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Charging done at edge, but single packet from edge can explode into millions of packets within network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16" presetClass="entr" presetSubtype="8102376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301616" presetClass="entr" presetSubtype="8102376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301616" presetClass="entr" presetSubtype="8102376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01616" presetClass="entr" presetSubtype="8102376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01616" presetClass="entr" presetSubtype="8102376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0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</a:t>
            </a:r>
            <a:r>
              <a:rPr lang="en-US" dirty="0" err="1" smtClean="0"/>
              <a:t>vs</a:t>
            </a:r>
            <a:r>
              <a:rPr lang="en-US" dirty="0" smtClean="0"/>
              <a:t>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delivery need not be simultaneous, caching (as in CDNs) works well, and needs no change to IP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93A8A1-2222-6046-BB2B-85AC5114E59A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Announcements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on Homework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links in the homework are full duplex.</a:t>
            </a:r>
          </a:p>
          <a:p>
            <a:pPr lvl="1"/>
            <a:r>
              <a:rPr lang="en-US" dirty="0" smtClean="0"/>
              <a:t>Can send full line rate in both directions simultaneously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HW4 </a:t>
            </a:r>
            <a:r>
              <a:rPr lang="en-US" dirty="0" smtClean="0"/>
              <a:t>will just be a </a:t>
            </a:r>
            <a:r>
              <a:rPr lang="en-US" dirty="0" err="1" smtClean="0"/>
              <a:t>nongraded</a:t>
            </a:r>
            <a:r>
              <a:rPr lang="en-US" dirty="0" smtClean="0"/>
              <a:t> worksheet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Review sessions </a:t>
            </a:r>
            <a:r>
              <a:rPr lang="en-US" dirty="0" smtClean="0"/>
              <a:t>(</a:t>
            </a:r>
            <a:r>
              <a:rPr lang="en-US" dirty="0" smtClean="0"/>
              <a:t>i.e., extended office hours) </a:t>
            </a:r>
            <a:r>
              <a:rPr lang="en-US" dirty="0" smtClean="0"/>
              <a:t>will </a:t>
            </a:r>
            <a:r>
              <a:rPr lang="en-US" dirty="0" smtClean="0"/>
              <a:t>be scheduled during class time of reading </a:t>
            </a:r>
            <a:r>
              <a:rPr lang="en-US" dirty="0" smtClean="0"/>
              <a:t>week</a:t>
            </a:r>
          </a:p>
          <a:p>
            <a:pPr lvl="1"/>
            <a:r>
              <a:rPr lang="en-US" dirty="0" smtClean="0"/>
              <a:t>Will ask you to send in questions beforehand….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In response to several </a:t>
            </a:r>
            <a:r>
              <a:rPr lang="en-US" dirty="0" smtClean="0"/>
              <a:t>queries, </a:t>
            </a:r>
            <a:r>
              <a:rPr lang="en-US" dirty="0" smtClean="0"/>
              <a:t>sometime after the SDN lecture I will give a short (and very informal) talk on my experience with </a:t>
            </a:r>
            <a:r>
              <a:rPr lang="en-US" dirty="0" err="1" smtClean="0"/>
              <a:t>Nicira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93A8A1-2222-6046-BB2B-85AC5114E59A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Wireless Review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MACA proposal: basis for RTS/CTS in lecture</a:t>
            </a:r>
          </a:p>
          <a:p>
            <a:pPr lvl="1"/>
            <a:r>
              <a:rPr lang="en-US" dirty="0" smtClean="0"/>
              <a:t>MACA proposed as replacement for carrier sense</a:t>
            </a:r>
          </a:p>
          <a:p>
            <a:pPr lvl="1"/>
            <a:r>
              <a:rPr lang="en-US" dirty="0" smtClean="0"/>
              <a:t>Contention is at receiver, but CS detects sender!</a:t>
            </a:r>
          </a:p>
          <a:p>
            <a:r>
              <a:rPr lang="en-US" dirty="0" smtClean="0"/>
              <a:t>MACAW paper: extended and altered MACA</a:t>
            </a:r>
          </a:p>
          <a:p>
            <a:pPr lvl="1"/>
            <a:r>
              <a:rPr lang="en-US" b="1" dirty="0" smtClean="0"/>
              <a:t>Implications of data </a:t>
            </a:r>
            <a:r>
              <a:rPr lang="en-US" b="1" dirty="0" err="1" smtClean="0"/>
              <a:t>ACKing</a:t>
            </a:r>
            <a:endParaRPr lang="en-US" b="1" dirty="0" smtClean="0"/>
          </a:p>
          <a:p>
            <a:pPr lvl="1"/>
            <a:r>
              <a:rPr lang="en-US" dirty="0" smtClean="0"/>
              <a:t>Introducing DS in exchange: RTS-CTS-DS-Data-ACK</a:t>
            </a:r>
          </a:p>
          <a:p>
            <a:pPr lvl="2"/>
            <a:r>
              <a:rPr lang="en-US" dirty="0" smtClean="0"/>
              <a:t>Shut up when hear DS or </a:t>
            </a:r>
            <a:r>
              <a:rPr lang="en-US" dirty="0" smtClean="0"/>
              <a:t>CTS (DS sort of like carrier sense)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ther clever but unused extensions for fairness, etc.</a:t>
            </a:r>
          </a:p>
          <a:p>
            <a:r>
              <a:rPr lang="en-US" dirty="0" smtClean="0"/>
              <a:t>802.11: uses carrier sense </a:t>
            </a:r>
            <a:r>
              <a:rPr lang="en-US" i="1" dirty="0" smtClean="0"/>
              <a:t>and</a:t>
            </a:r>
            <a:r>
              <a:rPr lang="en-US" dirty="0" smtClean="0"/>
              <a:t> RTS/CTS</a:t>
            </a:r>
          </a:p>
          <a:p>
            <a:pPr lvl="1"/>
            <a:r>
              <a:rPr lang="en-US" dirty="0" smtClean="0"/>
              <a:t>RTS/CTS often turned off, just use carrier sense</a:t>
            </a:r>
          </a:p>
          <a:p>
            <a:pPr lvl="1"/>
            <a:r>
              <a:rPr lang="en-US" dirty="0" smtClean="0"/>
              <a:t>When RTS/CTS turned on, shut up when hear either</a:t>
            </a:r>
          </a:p>
          <a:p>
            <a:pPr lvl="1"/>
            <a:r>
              <a:rPr lang="en-US" dirty="0" smtClean="0"/>
              <a:t>RTS/CTS augments carrier sense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Isn’t MACA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what we now discuss, by repeating a few slides from previous lecture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 what follows, we assume that basic reception is symmetric (if no interference):</a:t>
            </a:r>
          </a:p>
          <a:p>
            <a:pPr lvl="1"/>
            <a:r>
              <a:rPr lang="en-US" dirty="0" smtClean="0"/>
              <a:t>If A </a:t>
            </a:r>
            <a:r>
              <a:rPr lang="en-US" dirty="0" smtClean="0"/>
              <a:t>is in range of </a:t>
            </a:r>
            <a:r>
              <a:rPr lang="en-US" dirty="0" smtClean="0"/>
              <a:t>B, then B </a:t>
            </a:r>
            <a:r>
              <a:rPr lang="en-US" dirty="0" smtClean="0"/>
              <a:t>is in range of A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Any asymmetries in reception reflect interference from other senders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A3543199-1F37-4B5F-BCAA-309D3F2ED7F4}" type="slidenum">
              <a:rPr lang="en-US" sz="1400" b="0">
                <a:latin typeface="Times New Roman" pitchFamily="18" charset="0"/>
              </a:rPr>
              <a:pPr eaLnBrk="1" hangingPunct="1"/>
              <a:t>38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8458200" cy="5486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A, C can both send to B but </a:t>
            </a:r>
            <a:r>
              <a:rPr lang="en-US" dirty="0" smtClean="0">
                <a:solidFill>
                  <a:srgbClr val="FF0000"/>
                </a:solidFill>
              </a:rPr>
              <a:t>can’</a:t>
            </a:r>
            <a:r>
              <a:rPr lang="en-US" altLang="ja-JP" dirty="0" smtClean="0">
                <a:solidFill>
                  <a:srgbClr val="FF0000"/>
                </a:solidFill>
              </a:rPr>
              <a:t>t hear each other</a:t>
            </a:r>
            <a:endParaRPr lang="en-US" altLang="ja-JP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A is a </a:t>
            </a:r>
            <a:r>
              <a:rPr lang="en-US" i="1" dirty="0" smtClean="0"/>
              <a:t>hidden terminal</a:t>
            </a:r>
            <a:r>
              <a:rPr lang="en-US" dirty="0" smtClean="0"/>
              <a:t> for C and vice versa</a:t>
            </a:r>
          </a:p>
          <a:p>
            <a:pPr marL="2747962" lvl="6" indent="-34290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Carrier Sense by itself will be </a:t>
            </a:r>
            <a:r>
              <a:rPr lang="en-US" dirty="0" smtClean="0">
                <a:solidFill>
                  <a:srgbClr val="FF0000"/>
                </a:solidFill>
              </a:rPr>
              <a:t>ineffective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If A is already sending to B, C won’t know to defer…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0"/>
            <a:ext cx="9144000" cy="6858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Hidden Terminals: Why MACA is Needed</a:t>
            </a:r>
          </a:p>
        </p:txBody>
      </p:sp>
      <p:sp>
        <p:nvSpPr>
          <p:cNvPr id="943107" name="Oval 3"/>
          <p:cNvSpPr>
            <a:spLocks noChangeArrowheads="1"/>
          </p:cNvSpPr>
          <p:nvPr/>
        </p:nvSpPr>
        <p:spPr bwMode="auto">
          <a:xfrm>
            <a:off x="3733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en-US"/>
          </a:p>
        </p:txBody>
      </p:sp>
      <p:sp>
        <p:nvSpPr>
          <p:cNvPr id="943109" name="Oval 5"/>
          <p:cNvSpPr>
            <a:spLocks noChangeArrowheads="1"/>
          </p:cNvSpPr>
          <p:nvPr/>
        </p:nvSpPr>
        <p:spPr bwMode="auto">
          <a:xfrm>
            <a:off x="1447800" y="1905000"/>
            <a:ext cx="3200400" cy="17526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en-US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2849563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A</a:t>
            </a: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4038600" y="2586038"/>
            <a:ext cx="396875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B</a:t>
            </a: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5148263" y="2586038"/>
            <a:ext cx="414337" cy="466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/>
              <a:t>C</a:t>
            </a:r>
          </a:p>
        </p:txBody>
      </p:sp>
      <p:sp>
        <p:nvSpPr>
          <p:cNvPr id="943113" name="Line 9"/>
          <p:cNvSpPr>
            <a:spLocks noChangeShapeType="1"/>
          </p:cNvSpPr>
          <p:nvPr/>
        </p:nvSpPr>
        <p:spPr bwMode="auto">
          <a:xfrm>
            <a:off x="32004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4" name="Line 10"/>
          <p:cNvSpPr>
            <a:spLocks noChangeShapeType="1"/>
          </p:cNvSpPr>
          <p:nvPr/>
        </p:nvSpPr>
        <p:spPr bwMode="auto">
          <a:xfrm flipH="1">
            <a:off x="4419600" y="2819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5" name="Line 11"/>
          <p:cNvSpPr>
            <a:spLocks noChangeShapeType="1"/>
          </p:cNvSpPr>
          <p:nvPr/>
        </p:nvSpPr>
        <p:spPr bwMode="auto">
          <a:xfrm>
            <a:off x="3810000" y="37338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3116" name="Text Box 12"/>
          <p:cNvSpPr txBox="1">
            <a:spLocks noChangeArrowheads="1"/>
          </p:cNvSpPr>
          <p:nvPr/>
        </p:nvSpPr>
        <p:spPr bwMode="auto">
          <a:xfrm>
            <a:off x="4344988" y="365760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0"/>
              <a:t>transmit range</a:t>
            </a:r>
          </a:p>
        </p:txBody>
      </p:sp>
    </p:spTree>
    <p:extLst>
      <p:ext uri="{BB962C8B-B14F-4D97-AF65-F5344CB8AC3E}">
        <p14:creationId xmlns:p14="http://schemas.microsoft.com/office/powerpoint/2010/main" val="37226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animBg="1"/>
      <p:bldP spid="943109" grpId="0" animBg="1"/>
      <p:bldP spid="943113" grpId="0" animBg="1"/>
      <p:bldP spid="943114" grpId="0" animBg="1"/>
      <p:bldP spid="943115" grpId="0" animBg="1"/>
      <p:bldP spid="9431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C181E01D-3A35-478E-A999-6FE79969FDED}" type="slidenum">
              <a:rPr lang="en-US" sz="1400" b="0">
                <a:latin typeface="Times New Roman" pitchFamily="18" charset="0"/>
              </a:rPr>
              <a:pPr eaLnBrk="1" hangingPunct="1"/>
              <a:t>39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Exposed Terminals: Alleged Flaw in CS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574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3300"/>
                </a:solidFill>
              </a:rPr>
              <a:t>Exposed node</a:t>
            </a:r>
            <a:r>
              <a:rPr lang="en-US" dirty="0" smtClean="0"/>
              <a:t>: using carrier sense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B sends a packet to A</a:t>
            </a:r>
            <a:endParaRPr lang="en-US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C hears this and decides not to send a packet to 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i="1" dirty="0"/>
              <a:t>D</a:t>
            </a:r>
            <a:r>
              <a:rPr lang="en-US" i="1" dirty="0" smtClean="0"/>
              <a:t>espite the fact that this will not cause interference!</a:t>
            </a:r>
          </a:p>
          <a:p>
            <a:pPr lvl="6">
              <a:lnSpc>
                <a:spcPct val="90000"/>
              </a:lnSpc>
              <a:buFont typeface="Arial" pitchFamily="34" charset="0"/>
              <a:buChar char="•"/>
            </a:pPr>
            <a:endParaRPr lang="en-US" i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Carrier sense prevents successful transmission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2953221" name="Oval 4"/>
          <p:cNvSpPr>
            <a:spLocks noChangeArrowheads="1"/>
          </p:cNvSpPr>
          <p:nvPr/>
        </p:nvSpPr>
        <p:spPr bwMode="auto">
          <a:xfrm>
            <a:off x="3940175" y="1524000"/>
            <a:ext cx="1981200" cy="1905000"/>
          </a:xfrm>
          <a:prstGeom prst="ellipse">
            <a:avLst/>
          </a:prstGeom>
          <a:solidFill>
            <a:srgbClr val="99CCFF"/>
          </a:solidFill>
          <a:ln w="12700">
            <a:solidFill>
              <a:srgbClr val="99CCFF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53222" name="Oval 5"/>
          <p:cNvSpPr>
            <a:spLocks noChangeArrowheads="1"/>
          </p:cNvSpPr>
          <p:nvPr/>
        </p:nvSpPr>
        <p:spPr bwMode="auto">
          <a:xfrm>
            <a:off x="3025775" y="1524000"/>
            <a:ext cx="1981200" cy="1905000"/>
          </a:xfrm>
          <a:prstGeom prst="ellipse">
            <a:avLst/>
          </a:prstGeom>
          <a:solidFill>
            <a:srgbClr val="00B0F0">
              <a:alpha val="50195"/>
            </a:srgb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3101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40163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48545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5768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30146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39290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4697413" y="2181225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5616575" y="2133600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2953231" name="Line 14"/>
          <p:cNvSpPr>
            <a:spLocks noChangeShapeType="1"/>
          </p:cNvSpPr>
          <p:nvPr/>
        </p:nvSpPr>
        <p:spPr bwMode="auto">
          <a:xfrm flipV="1">
            <a:off x="4930775" y="1752600"/>
            <a:ext cx="6858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53232" name="Line 15"/>
          <p:cNvSpPr>
            <a:spLocks noChangeShapeType="1"/>
          </p:cNvSpPr>
          <p:nvPr/>
        </p:nvSpPr>
        <p:spPr bwMode="auto">
          <a:xfrm flipH="1" flipV="1">
            <a:off x="3178175" y="19812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utoUpdateAnimBg="0"/>
      <p:bldP spid="2953221" grpId="0" animBg="1"/>
      <p:bldP spid="2953222" grpId="0" animBg="1"/>
      <p:bldP spid="2953231" grpId="0" animBg="1"/>
      <p:bldP spid="2953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93A8A1-2222-6046-BB2B-85AC5114E59A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610600" cy="1470025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Extending the Internet Service Model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in MACA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concept of a global collision</a:t>
            </a:r>
          </a:p>
          <a:p>
            <a:pPr lvl="1"/>
            <a:r>
              <a:rPr lang="en-US" dirty="0"/>
              <a:t>Different receivers hear different signals</a:t>
            </a:r>
          </a:p>
          <a:p>
            <a:pPr lvl="1"/>
            <a:r>
              <a:rPr lang="en-US" dirty="0"/>
              <a:t>Different senders reach different </a:t>
            </a:r>
            <a:r>
              <a:rPr lang="en-US" dirty="0" smtClean="0"/>
              <a:t>receivers</a:t>
            </a:r>
          </a:p>
          <a:p>
            <a:pPr lvl="8"/>
            <a:endParaRPr lang="en-US" dirty="0"/>
          </a:p>
          <a:p>
            <a:r>
              <a:rPr lang="en-US" dirty="0"/>
              <a:t>Collisions are at receiver, not sender</a:t>
            </a:r>
          </a:p>
          <a:p>
            <a:pPr lvl="1"/>
            <a:r>
              <a:rPr lang="en-US" dirty="0"/>
              <a:t>Only care if receiver can hear the sender clearly</a:t>
            </a:r>
          </a:p>
          <a:p>
            <a:pPr lvl="1"/>
            <a:r>
              <a:rPr lang="en-US" dirty="0"/>
              <a:t>It does not matter if sender can hear someone else</a:t>
            </a:r>
          </a:p>
          <a:p>
            <a:pPr lvl="1"/>
            <a:r>
              <a:rPr lang="en-US" dirty="0"/>
              <a:t>As long as that signal does not interfere with </a:t>
            </a:r>
            <a:r>
              <a:rPr lang="en-US" dirty="0" smtClean="0"/>
              <a:t>receiver</a:t>
            </a:r>
          </a:p>
          <a:p>
            <a:pPr lvl="8"/>
            <a:endParaRPr lang="en-US" dirty="0"/>
          </a:p>
          <a:p>
            <a:r>
              <a:rPr lang="en-US" dirty="0"/>
              <a:t>Goal of protocol:</a:t>
            </a:r>
          </a:p>
          <a:p>
            <a:pPr lvl="1"/>
            <a:r>
              <a:rPr lang="en-US" dirty="0"/>
              <a:t>Detect if receiver can hear sender</a:t>
            </a:r>
          </a:p>
          <a:p>
            <a:pPr lvl="1"/>
            <a:r>
              <a:rPr lang="en-US" dirty="0"/>
              <a:t>Tell senders who might interfere with receiver to shut 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Analysis Ignore?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should be </a:t>
            </a:r>
            <a:r>
              <a:rPr lang="en-US" dirty="0" err="1" smtClean="0"/>
              <a:t>ACKed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In wireless settings, data can be easily lost</a:t>
            </a:r>
          </a:p>
          <a:p>
            <a:pPr lvl="1"/>
            <a:r>
              <a:rPr lang="en-US" dirty="0" smtClean="0"/>
              <a:t>Need to give sender signal that data was received</a:t>
            </a:r>
          </a:p>
          <a:p>
            <a:pPr lvl="6"/>
            <a:endParaRPr lang="en-US" dirty="0"/>
          </a:p>
          <a:p>
            <a:r>
              <a:rPr lang="en-US" dirty="0" smtClean="0"/>
              <a:t>How does that change story?</a:t>
            </a:r>
          </a:p>
          <a:p>
            <a:pPr lvl="4"/>
            <a:endParaRPr lang="en-US" dirty="0"/>
          </a:p>
          <a:p>
            <a:r>
              <a:rPr lang="en-US" dirty="0" smtClean="0"/>
              <a:t>Connection is now two-way!</a:t>
            </a:r>
          </a:p>
          <a:p>
            <a:pPr lvl="1"/>
            <a:r>
              <a:rPr lang="en-US" dirty="0" smtClean="0"/>
              <a:t>Congestion is at both sender and receiver</a:t>
            </a:r>
          </a:p>
          <a:p>
            <a:pPr lvl="1"/>
            <a:r>
              <a:rPr lang="en-US" dirty="0" smtClean="0"/>
              <a:t>Carrier-sense is good for detecting the former</a:t>
            </a:r>
          </a:p>
          <a:p>
            <a:pPr lvl="1"/>
            <a:r>
              <a:rPr lang="en-US" dirty="0" smtClean="0"/>
              <a:t>MACA is good for detecting the latter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/>
            <a:fld id="{C181E01D-3A35-478E-A999-6FE79969FDED}" type="slidenum">
              <a:rPr lang="en-US" sz="1400" b="0">
                <a:latin typeface="Times New Roman" pitchFamily="18" charset="0"/>
              </a:rPr>
              <a:pPr eaLnBrk="1" hangingPunct="1"/>
              <a:t>42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Exposed Terminals Revisited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574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3300"/>
                </a:solidFill>
              </a:rPr>
              <a:t>Exposed node</a:t>
            </a:r>
            <a:r>
              <a:rPr lang="en-US" dirty="0" smtClean="0"/>
              <a:t>: with only MACA, both B and C send</a:t>
            </a: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endParaRPr lang="en-US" i="1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i="1" dirty="0" smtClean="0"/>
              <a:t>But when A or D send ACKs, they won’t be heard!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endParaRPr lang="en-US" i="1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i="1" dirty="0"/>
              <a:t>C</a:t>
            </a:r>
            <a:r>
              <a:rPr lang="en-US" i="1" dirty="0" smtClean="0"/>
              <a:t>arrier-sense prevents B, C sending at same time</a:t>
            </a:r>
          </a:p>
        </p:txBody>
      </p:sp>
      <p:sp>
        <p:nvSpPr>
          <p:cNvPr id="2953221" name="Oval 4"/>
          <p:cNvSpPr>
            <a:spLocks noChangeArrowheads="1"/>
          </p:cNvSpPr>
          <p:nvPr/>
        </p:nvSpPr>
        <p:spPr bwMode="auto">
          <a:xfrm>
            <a:off x="3940175" y="1524000"/>
            <a:ext cx="1981200" cy="1905000"/>
          </a:xfrm>
          <a:prstGeom prst="ellipse">
            <a:avLst/>
          </a:prstGeom>
          <a:solidFill>
            <a:srgbClr val="99CCFF"/>
          </a:solidFill>
          <a:ln w="12700">
            <a:solidFill>
              <a:srgbClr val="99CCFF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53222" name="Oval 5"/>
          <p:cNvSpPr>
            <a:spLocks noChangeArrowheads="1"/>
          </p:cNvSpPr>
          <p:nvPr/>
        </p:nvSpPr>
        <p:spPr bwMode="auto">
          <a:xfrm>
            <a:off x="3025775" y="1524000"/>
            <a:ext cx="1981200" cy="1905000"/>
          </a:xfrm>
          <a:prstGeom prst="ellipse">
            <a:avLst/>
          </a:prstGeom>
          <a:solidFill>
            <a:srgbClr val="00B0F0">
              <a:alpha val="50195"/>
            </a:srgb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3101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40163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48545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5768975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endParaRPr lang="en-US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30146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A</a:t>
            </a: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3929063" y="2181225"/>
            <a:ext cx="3159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B</a:t>
            </a: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4697413" y="2181225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C</a:t>
            </a: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5616575" y="2133600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algn="r" eaLnBrk="0" hangingPunct="0"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0"/>
              <a:t>D</a:t>
            </a:r>
          </a:p>
        </p:txBody>
      </p:sp>
      <p:sp>
        <p:nvSpPr>
          <p:cNvPr id="2953231" name="Line 14"/>
          <p:cNvSpPr>
            <a:spLocks noChangeShapeType="1"/>
          </p:cNvSpPr>
          <p:nvPr/>
        </p:nvSpPr>
        <p:spPr bwMode="auto">
          <a:xfrm flipV="1">
            <a:off x="4930775" y="1752600"/>
            <a:ext cx="6858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53232" name="Line 15"/>
          <p:cNvSpPr>
            <a:spLocks noChangeShapeType="1"/>
          </p:cNvSpPr>
          <p:nvPr/>
        </p:nvSpPr>
        <p:spPr bwMode="auto">
          <a:xfrm flipH="1" flipV="1">
            <a:off x="3178175" y="19812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 autoUpdateAnimBg="0"/>
      <p:bldP spid="2953221" grpId="0" animBg="1"/>
      <p:bldP spid="2953222" grpId="0" animBg="1"/>
      <p:bldP spid="2953231" grpId="0" animBg="1"/>
      <p:bldP spid="29532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Overview (oversimplified)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carrier </a:t>
            </a:r>
            <a:r>
              <a:rPr lang="en-US" dirty="0"/>
              <a:t>sense </a:t>
            </a:r>
            <a:r>
              <a:rPr lang="en-US" i="1" dirty="0"/>
              <a:t>and</a:t>
            </a:r>
            <a:r>
              <a:rPr lang="en-US" dirty="0"/>
              <a:t> RTS/CTS</a:t>
            </a:r>
          </a:p>
          <a:p>
            <a:pPr lvl="1"/>
            <a:r>
              <a:rPr lang="en-US" dirty="0"/>
              <a:t>RTS/CTS often turned off, just use carrier </a:t>
            </a:r>
            <a:r>
              <a:rPr lang="en-US" dirty="0" smtClean="0"/>
              <a:t>sense</a:t>
            </a:r>
          </a:p>
          <a:p>
            <a:pPr lvl="1"/>
            <a:endParaRPr lang="en-US" dirty="0"/>
          </a:p>
          <a:p>
            <a:r>
              <a:rPr lang="en-US" dirty="0" smtClean="0"/>
              <a:t>If RTS</a:t>
            </a:r>
            <a:r>
              <a:rPr lang="en-US" dirty="0"/>
              <a:t>/CTS turned on, shut up when hear </a:t>
            </a:r>
            <a:r>
              <a:rPr lang="en-US" dirty="0" smtClean="0"/>
              <a:t>either</a:t>
            </a:r>
          </a:p>
          <a:p>
            <a:pPr lvl="1"/>
            <a:r>
              <a:rPr lang="en-US" dirty="0" smtClean="0"/>
              <a:t>CTS</a:t>
            </a:r>
          </a:p>
          <a:p>
            <a:pPr lvl="1"/>
            <a:r>
              <a:rPr lang="en-US" dirty="0" smtClean="0"/>
              <a:t>Or current transmission (carrier sense)</a:t>
            </a:r>
          </a:p>
          <a:p>
            <a:pPr lvl="1"/>
            <a:endParaRPr lang="en-US" dirty="0"/>
          </a:p>
          <a:p>
            <a:r>
              <a:rPr lang="en-US" dirty="0" smtClean="0"/>
              <a:t>What if hear only RTS, no CTS or transmission?</a:t>
            </a:r>
            <a:endParaRPr lang="en-US" dirty="0"/>
          </a:p>
          <a:p>
            <a:pPr lvl="1"/>
            <a:r>
              <a:rPr lang="en-US" dirty="0" smtClean="0"/>
              <a:t>You can send (after waiting small period)</a:t>
            </a:r>
          </a:p>
          <a:p>
            <a:pPr lvl="2"/>
            <a:r>
              <a:rPr lang="en-US" dirty="0" smtClean="0"/>
              <a:t>CTS probably wasn’t sent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DDC3D-FB0B-4942-A582-B9EC443004B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on the Final?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awareness of wireless (</a:t>
            </a:r>
            <a:r>
              <a:rPr lang="en-US" dirty="0" smtClean="0"/>
              <a:t>lecture, section)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Reasoning about a given protocol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we used the following algorithm, what would happen?</a:t>
            </a:r>
          </a:p>
          <a:p>
            <a:pPr lvl="5"/>
            <a:endParaRPr lang="en-US" dirty="0"/>
          </a:p>
          <a:p>
            <a:r>
              <a:rPr lang="en-US" dirty="0" smtClean="0"/>
              <a:t>You are </a:t>
            </a:r>
            <a:r>
              <a:rPr lang="en-US" b="1" dirty="0" smtClean="0"/>
              <a:t>not</a:t>
            </a:r>
            <a:r>
              <a:rPr lang="en-US" dirty="0" smtClean="0"/>
              <a:t> expected to know which algorithm to use; we will tell you explicitly:</a:t>
            </a:r>
          </a:p>
          <a:p>
            <a:pPr lvl="1"/>
            <a:r>
              <a:rPr lang="en-US" dirty="0" smtClean="0"/>
              <a:t>RTS/CTS</a:t>
            </a:r>
          </a:p>
          <a:p>
            <a:pPr lvl="1"/>
            <a:r>
              <a:rPr lang="en-US" dirty="0" smtClean="0"/>
              <a:t>Carrier Sense</a:t>
            </a:r>
          </a:p>
          <a:p>
            <a:pPr lvl="1"/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93A8A1-2222-6046-BB2B-85AC5114E59A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Back to Congestion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Advanced 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486400"/>
          </a:xfrm>
        </p:spPr>
        <p:txBody>
          <a:bodyPr/>
          <a:lstStyle/>
          <a:p>
            <a:r>
              <a:rPr lang="en-US" dirty="0" smtClean="0"/>
              <a:t>Full queues: 			RED</a:t>
            </a:r>
          </a:p>
          <a:p>
            <a:r>
              <a:rPr lang="en-US" dirty="0" smtClean="0"/>
              <a:t>Non-congestion losses: 	ECN</a:t>
            </a:r>
          </a:p>
          <a:p>
            <a:r>
              <a:rPr lang="en-US" dirty="0" smtClean="0"/>
              <a:t>High-speeds:			Alter constants: HSTCP</a:t>
            </a:r>
          </a:p>
          <a:p>
            <a:r>
              <a:rPr lang="en-US" dirty="0" smtClean="0"/>
              <a:t>Fairness:				Need isolation</a:t>
            </a:r>
            <a:endParaRPr lang="en-US" dirty="0"/>
          </a:p>
          <a:p>
            <a:r>
              <a:rPr lang="en-US" dirty="0" smtClean="0"/>
              <a:t>Min. </a:t>
            </a:r>
            <a:r>
              <a:rPr lang="en-US" dirty="0"/>
              <a:t>f</a:t>
            </a:r>
            <a:r>
              <a:rPr lang="en-US" dirty="0" smtClean="0"/>
              <a:t>low </a:t>
            </a:r>
            <a:r>
              <a:rPr lang="en-US" dirty="0"/>
              <a:t>completion </a:t>
            </a:r>
            <a:r>
              <a:rPr lang="en-US" dirty="0" smtClean="0"/>
              <a:t>time:	Need better adjustment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Router-Assisted CC:		</a:t>
            </a:r>
            <a:r>
              <a:rPr lang="en-US" i="1" dirty="0" smtClean="0"/>
              <a:t>Isolation</a:t>
            </a:r>
            <a:r>
              <a:rPr lang="en-US" dirty="0" smtClean="0"/>
              <a:t>: WFQ, AFD					</a:t>
            </a:r>
            <a:r>
              <a:rPr lang="en-US" i="1" dirty="0" smtClean="0"/>
              <a:t>Adjustment</a:t>
            </a:r>
            <a:r>
              <a:rPr lang="en-US" dirty="0" smtClean="0"/>
              <a:t>: RCP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Why is Scott a Moron?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Or why does Bob Briscoe think so?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equal </a:t>
            </a:r>
            <a:r>
              <a:rPr lang="en-US" dirty="0"/>
              <a:t>shares to </a:t>
            </a:r>
            <a:r>
              <a:rPr lang="en-US" dirty="0" smtClean="0"/>
              <a:t>“</a:t>
            </a:r>
            <a:r>
              <a:rPr lang="en-US" dirty="0"/>
              <a:t>flows” is silly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you have 8 flows (to different destinations), and I have 4…</a:t>
            </a:r>
          </a:p>
          <a:p>
            <a:pPr lvl="1"/>
            <a:r>
              <a:rPr lang="en-US" dirty="0" smtClean="0"/>
              <a:t>Why should you get twice the bandwidth?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if your flow goes over 4 congested hops, and mine only goes over 1?</a:t>
            </a:r>
          </a:p>
          <a:p>
            <a:pPr lvl="1"/>
            <a:r>
              <a:rPr lang="en-US" dirty="0" smtClean="0"/>
              <a:t>Why not penalize you for using more scarce bandwidth?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And what is a flow anyway?</a:t>
            </a:r>
          </a:p>
          <a:p>
            <a:pPr lvl="1"/>
            <a:r>
              <a:rPr lang="en-US" dirty="0" smtClean="0"/>
              <a:t>TCP connection</a:t>
            </a:r>
          </a:p>
          <a:p>
            <a:pPr lvl="1"/>
            <a:r>
              <a:rPr lang="en-US" dirty="0" smtClean="0"/>
              <a:t>Source-Destination pair?</a:t>
            </a:r>
          </a:p>
          <a:p>
            <a:pPr lvl="1"/>
            <a:r>
              <a:rPr lang="en-US" dirty="0" smtClean="0"/>
              <a:t>Source?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5525" y="1619250"/>
            <a:ext cx="5732463" cy="917575"/>
          </a:xfrm>
        </p:spPr>
        <p:txBody>
          <a:bodyPr/>
          <a:lstStyle/>
          <a:p>
            <a:r>
              <a:rPr lang="en-GB" sz="3200"/>
              <a:t>flow rate fairness</a:t>
            </a:r>
            <a:br>
              <a:rPr lang="en-GB" sz="3200"/>
            </a:br>
            <a:r>
              <a:rPr lang="en-GB" sz="3200"/>
              <a:t>dismantling a religion</a:t>
            </a:r>
            <a:br>
              <a:rPr lang="en-GB" sz="3200"/>
            </a:br>
            <a:r>
              <a:rPr lang="en-GB" sz="2000"/>
              <a:t>&lt;</a:t>
            </a:r>
            <a:r>
              <a:rPr lang="en-GB" sz="2000">
                <a:hlinkClick r:id="rId3"/>
              </a:rPr>
              <a:t>draft-briscoe-tsvarea-fair-01.pdf</a:t>
            </a:r>
            <a:r>
              <a:rPr lang="en-GB" sz="2000"/>
              <a:t>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60625" y="5416550"/>
            <a:ext cx="3116263" cy="892175"/>
          </a:xfrm>
        </p:spPr>
        <p:txBody>
          <a:bodyPr/>
          <a:lstStyle/>
          <a:p>
            <a:r>
              <a:rPr lang="en-GB"/>
              <a:t>Bob Briscoe</a:t>
            </a:r>
          </a:p>
          <a:p>
            <a:r>
              <a:rPr lang="en-GB"/>
              <a:t>Chief Researcher, BT Group</a:t>
            </a:r>
          </a:p>
          <a:p>
            <a:r>
              <a:rPr lang="en-GB"/>
              <a:t>IETF-68 tsvwg Mar 2007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71775" y="3203575"/>
            <a:ext cx="5761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l" eaLnBrk="0" hangingPunct="0"/>
            <a:r>
              <a:rPr lang="en-GB" smtClean="0">
                <a:solidFill>
                  <a:srgbClr val="FFFFFF"/>
                </a:solidFill>
                <a:latin typeface="Arial" charset="0"/>
                <a:cs typeface="Arial" charset="0"/>
              </a:rPr>
              <a:t>status: </a:t>
            </a:r>
            <a:r>
              <a:rPr lang="en-GB" b="0" smtClean="0">
                <a:solidFill>
                  <a:srgbClr val="FFFFFF"/>
                </a:solidFill>
                <a:latin typeface="Arial" charset="0"/>
                <a:cs typeface="Arial" charset="0"/>
              </a:rPr>
              <a:t>		individual draft</a:t>
            </a:r>
          </a:p>
          <a:p>
            <a:pPr algn="l" eaLnBrk="0" hangingPunct="0"/>
            <a:r>
              <a:rPr lang="en-GB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final intent:</a:t>
            </a:r>
            <a:r>
              <a:rPr lang="en-GB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	informational</a:t>
            </a:r>
          </a:p>
          <a:p>
            <a:pPr algn="l" eaLnBrk="0" hangingPunct="0"/>
            <a:r>
              <a:rPr lang="en-GB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intent next:</a:t>
            </a:r>
            <a:r>
              <a:rPr lang="en-GB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	tsvwg WG item after (or at) next draft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Service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Best-Effort: everyone gets the same service</a:t>
            </a:r>
          </a:p>
          <a:p>
            <a:pPr lvl="1"/>
            <a:r>
              <a:rPr lang="en-US" dirty="0" smtClean="0"/>
              <a:t>No guarantees</a:t>
            </a:r>
          </a:p>
          <a:p>
            <a:pPr lvl="1"/>
            <a:endParaRPr lang="en-US" dirty="0"/>
          </a:p>
          <a:p>
            <a:r>
              <a:rPr lang="en-US" dirty="0" smtClean="0"/>
              <a:t>Unicast: each packet goes to single destination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ECN as congestion markers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Whenever I get ECN bit set, I have to pay $$$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 debate over what a flow is, or what fair is…</a:t>
            </a:r>
          </a:p>
          <a:p>
            <a:pPr lvl="1"/>
            <a:r>
              <a:rPr lang="en-US" dirty="0" smtClean="0"/>
              <a:t>Just send your packets and pay your bill</a:t>
            </a:r>
          </a:p>
          <a:p>
            <a:pPr lvl="1"/>
            <a:endParaRPr lang="en-US" dirty="0"/>
          </a:p>
          <a:p>
            <a:r>
              <a:rPr lang="en-US" dirty="0" smtClean="0"/>
              <a:t>Can avoid charges by sending when no congestion</a:t>
            </a:r>
          </a:p>
          <a:p>
            <a:pPr lvl="2"/>
            <a:endParaRPr lang="en-US" dirty="0"/>
          </a:p>
          <a:p>
            <a:r>
              <a:rPr lang="en-US" dirty="0"/>
              <a:t>Idea started by Frank Kelly, backed by much math</a:t>
            </a:r>
          </a:p>
          <a:p>
            <a:pPr lvl="1"/>
            <a:r>
              <a:rPr lang="en-US" dirty="0"/>
              <a:t>Great idea: simple, elegant, </a:t>
            </a:r>
            <a:r>
              <a:rPr lang="en-US" dirty="0" smtClean="0"/>
              <a:t>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isn’t this the obvious thing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really want to sell links to highest bidder?</a:t>
            </a:r>
          </a:p>
          <a:p>
            <a:pPr lvl="1"/>
            <a:r>
              <a:rPr lang="en-US" dirty="0" smtClean="0"/>
              <a:t>Will you ever bandwidth when Bill Gates is sending?</a:t>
            </a:r>
          </a:p>
          <a:p>
            <a:pPr lvl="1"/>
            <a:r>
              <a:rPr lang="en-US" dirty="0" smtClean="0"/>
              <a:t>He just sends as fast as he can, and pays the bill</a:t>
            </a:r>
          </a:p>
          <a:p>
            <a:pPr lvl="1"/>
            <a:endParaRPr lang="en-US" dirty="0"/>
          </a:p>
          <a:p>
            <a:r>
              <a:rPr lang="en-US" dirty="0" smtClean="0"/>
              <a:t>Can we embed economics at such a low level?</a:t>
            </a:r>
          </a:p>
          <a:p>
            <a:pPr lvl="1"/>
            <a:r>
              <a:rPr lang="en-US" dirty="0" smtClean="0"/>
              <a:t>Charging mechanisms usually at higher levels</a:t>
            </a:r>
          </a:p>
          <a:p>
            <a:pPr lvl="7"/>
            <a:endParaRPr lang="en-US" dirty="0"/>
          </a:p>
          <a:p>
            <a:r>
              <a:rPr lang="en-US" dirty="0" smtClean="0"/>
              <a:t>Is this the main problem with congestion control?</a:t>
            </a:r>
          </a:p>
          <a:p>
            <a:pPr lvl="1"/>
            <a:r>
              <a:rPr lang="en-US" dirty="0" smtClean="0"/>
              <a:t>Is this a problem worth solving? Bandwidth caps work…</a:t>
            </a:r>
          </a:p>
          <a:p>
            <a:pPr lvl="6"/>
            <a:endParaRPr lang="en-US" dirty="0"/>
          </a:p>
          <a:p>
            <a:r>
              <a:rPr lang="en-US" dirty="0" smtClean="0"/>
              <a:t>This approach is fundamentally right…</a:t>
            </a:r>
          </a:p>
          <a:p>
            <a:pPr lvl="1"/>
            <a:r>
              <a:rPr lang="en-US" dirty="0" smtClean="0"/>
              <a:t>…but perhaps not practically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4F1F930-A380-484A-94DB-816DA06B609D}" type="slidenum">
              <a:rPr lang="en-US" sz="1400" b="0">
                <a:latin typeface="Times New Roman" charset="0"/>
              </a:rPr>
              <a:pPr eaLnBrk="1" hangingPunct="1"/>
              <a:t>52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Datacenter Networks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them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scale: </a:t>
            </a:r>
          </a:p>
          <a:p>
            <a:pPr lvl="1"/>
            <a:r>
              <a:rPr lang="en-US" dirty="0" smtClean="0"/>
              <a:t>100,000s of servers in one location</a:t>
            </a:r>
          </a:p>
          <a:p>
            <a:r>
              <a:rPr lang="en-US" dirty="0" smtClean="0"/>
              <a:t>Limited geographic scope:</a:t>
            </a:r>
          </a:p>
          <a:p>
            <a:pPr lvl="1"/>
            <a:r>
              <a:rPr lang="en-US" dirty="0" smtClean="0"/>
              <a:t>High bandwidth (10Gbps)</a:t>
            </a:r>
          </a:p>
          <a:p>
            <a:pPr lvl="1"/>
            <a:r>
              <a:rPr lang="en-US" dirty="0" smtClean="0"/>
              <a:t>Very low RTT</a:t>
            </a:r>
          </a:p>
          <a:p>
            <a:r>
              <a:rPr lang="en-US" dirty="0" smtClean="0"/>
              <a:t>Extreme latency requirements (especially the tail)</a:t>
            </a:r>
          </a:p>
          <a:p>
            <a:pPr lvl="1"/>
            <a:r>
              <a:rPr lang="en-US" dirty="0" smtClean="0"/>
              <a:t>With real money on the line</a:t>
            </a:r>
          </a:p>
          <a:p>
            <a:r>
              <a:rPr lang="en-US" dirty="0" smtClean="0"/>
              <a:t>Single administrative domain</a:t>
            </a:r>
          </a:p>
          <a:p>
            <a:pPr lvl="1"/>
            <a:r>
              <a:rPr lang="en-US" dirty="0" smtClean="0"/>
              <a:t>No need to follow standards, or play nice with others</a:t>
            </a:r>
          </a:p>
          <a:p>
            <a:r>
              <a:rPr lang="en-US" dirty="0" smtClean="0"/>
              <a:t>Often “green field” deployment</a:t>
            </a:r>
          </a:p>
          <a:p>
            <a:pPr lvl="1"/>
            <a:r>
              <a:rPr lang="en-US" dirty="0" smtClean="0"/>
              <a:t>So can “start from scratch”…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means….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design “from scratch”</a:t>
            </a:r>
          </a:p>
          <a:p>
            <a:pPr lvl="4"/>
            <a:endParaRPr lang="en-US" dirty="0"/>
          </a:p>
          <a:p>
            <a:r>
              <a:rPr lang="en-US" dirty="0" smtClean="0"/>
              <a:t>Can assume very low latencies</a:t>
            </a:r>
          </a:p>
          <a:p>
            <a:pPr lvl="4"/>
            <a:endParaRPr lang="en-US" dirty="0"/>
          </a:p>
          <a:p>
            <a:r>
              <a:rPr lang="en-US" dirty="0" smtClean="0"/>
              <a:t>Need to ensure very low queuing delays</a:t>
            </a:r>
          </a:p>
          <a:p>
            <a:pPr lvl="1"/>
            <a:r>
              <a:rPr lang="en-US" dirty="0" smtClean="0"/>
              <a:t>Both the average, and the tail….</a:t>
            </a:r>
          </a:p>
          <a:p>
            <a:pPr lvl="1"/>
            <a:r>
              <a:rPr lang="en-US" dirty="0" smtClean="0"/>
              <a:t>TCP terrible at this, even with RED</a:t>
            </a:r>
          </a:p>
          <a:p>
            <a:pPr lvl="2"/>
            <a:endParaRPr lang="en-US" dirty="0"/>
          </a:p>
          <a:p>
            <a:r>
              <a:rPr lang="en-US" dirty="0" smtClean="0"/>
              <a:t>Can assume plentiful bandwidth internally</a:t>
            </a:r>
          </a:p>
          <a:p>
            <a:pPr lvl="5"/>
            <a:endParaRPr lang="en-US" dirty="0"/>
          </a:p>
          <a:p>
            <a:r>
              <a:rPr lang="en-US" dirty="0" smtClean="0"/>
              <a:t>As usual, flows can be elephants or mice</a:t>
            </a:r>
          </a:p>
          <a:p>
            <a:pPr lvl="1"/>
            <a:r>
              <a:rPr lang="en-US" dirty="0" smtClean="0"/>
              <a:t>Most flows small, most bytes in large flows…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905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Deconstructing Datacenter Packet Transport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Mohammad </a:t>
            </a:r>
            <a:r>
              <a:rPr lang="en-US" sz="2200" b="1" dirty="0" err="1" smtClean="0"/>
              <a:t>Alizadeh</a:t>
            </a:r>
            <a:r>
              <a:rPr lang="en-US" sz="2200" dirty="0" smtClean="0"/>
              <a:t>, </a:t>
            </a:r>
            <a:r>
              <a:rPr lang="en-US" sz="2200" dirty="0" err="1" smtClean="0"/>
              <a:t>Shuang</a:t>
            </a:r>
            <a:r>
              <a:rPr lang="en-US" sz="2200" dirty="0" smtClean="0"/>
              <a:t> Yang, </a:t>
            </a:r>
            <a:r>
              <a:rPr lang="en-US" sz="2200" dirty="0" err="1" smtClean="0"/>
              <a:t>Sachin</a:t>
            </a:r>
            <a:r>
              <a:rPr lang="en-US" sz="2200" dirty="0" smtClean="0"/>
              <a:t> </a:t>
            </a:r>
            <a:r>
              <a:rPr lang="en-US" sz="2200" dirty="0" err="1" smtClean="0"/>
              <a:t>Katti</a:t>
            </a:r>
            <a:r>
              <a:rPr lang="en-US" sz="2200" dirty="0" smtClean="0"/>
              <a:t>, </a:t>
            </a:r>
          </a:p>
          <a:p>
            <a:r>
              <a:rPr lang="en-US" sz="2200" dirty="0" smtClean="0"/>
              <a:t>Nick </a:t>
            </a:r>
            <a:r>
              <a:rPr lang="en-US" sz="2200" dirty="0" err="1" smtClean="0"/>
              <a:t>McKeown</a:t>
            </a:r>
            <a:r>
              <a:rPr lang="en-US" sz="2200" dirty="0" smtClean="0"/>
              <a:t>, </a:t>
            </a:r>
            <a:r>
              <a:rPr lang="en-US" sz="2200" dirty="0" err="1" smtClean="0"/>
              <a:t>Balaji</a:t>
            </a:r>
            <a:r>
              <a:rPr lang="en-US" sz="2200" dirty="0" smtClean="0"/>
              <a:t> </a:t>
            </a:r>
            <a:r>
              <a:rPr lang="en-US" sz="2200" dirty="0" err="1" smtClean="0"/>
              <a:t>Prabhakar</a:t>
            </a:r>
            <a:r>
              <a:rPr lang="en-US" sz="2200" dirty="0" smtClean="0"/>
              <a:t>, Scott </a:t>
            </a:r>
            <a:r>
              <a:rPr lang="en-US" sz="2200" dirty="0" err="1" smtClean="0"/>
              <a:t>Shenker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Stanford University	             U.C. Berkeley/ICSI</a:t>
            </a: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52" y="1954468"/>
            <a:ext cx="4808548" cy="5055932"/>
          </a:xfrm>
        </p:spPr>
        <p:txBody>
          <a:bodyPr>
            <a:normAutofit/>
          </a:bodyPr>
          <a:lstStyle/>
          <a:p>
            <a:r>
              <a:rPr lang="en-US" dirty="0" smtClean="0"/>
              <a:t>Latency is King</a:t>
            </a:r>
          </a:p>
          <a:p>
            <a:pPr lvl="1"/>
            <a:r>
              <a:rPr lang="en-US" dirty="0" smtClean="0"/>
              <a:t>Web app </a:t>
            </a:r>
            <a:r>
              <a:rPr lang="en-US" dirty="0" smtClean="0">
                <a:solidFill>
                  <a:srgbClr val="000000"/>
                </a:solidFill>
              </a:rPr>
              <a:t>response time </a:t>
            </a:r>
            <a:r>
              <a:rPr lang="en-US" dirty="0" smtClean="0"/>
              <a:t>depends on completion of 100s of small RPCs</a:t>
            </a:r>
          </a:p>
          <a:p>
            <a:pPr lvl="1"/>
            <a:r>
              <a:rPr lang="en-US" dirty="0" smtClean="0"/>
              <a:t>Tail of distribution is particularly important</a:t>
            </a:r>
            <a:endParaRPr lang="en-US" dirty="0"/>
          </a:p>
          <a:p>
            <a:r>
              <a:rPr lang="en-US" dirty="0" smtClean="0"/>
              <a:t>But, traffic also diverse</a:t>
            </a:r>
          </a:p>
          <a:p>
            <a:pPr lvl="1"/>
            <a:r>
              <a:rPr lang="en-US" dirty="0" smtClean="0"/>
              <a:t>Mice AND Elephants</a:t>
            </a:r>
          </a:p>
          <a:p>
            <a:pPr lvl="1"/>
            <a:r>
              <a:rPr lang="en-US" dirty="0" smtClean="0"/>
              <a:t>Often, elephants are the root cause of latency</a:t>
            </a:r>
            <a:endParaRPr lang="en-US" dirty="0" smtClean="0">
              <a:solidFill>
                <a:schemeClr val="accent2"/>
              </a:solidFill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4982419" y="1725868"/>
            <a:ext cx="3903743" cy="4549348"/>
            <a:chOff x="5029199" y="1078468"/>
            <a:chExt cx="3903743" cy="4549348"/>
          </a:xfrm>
        </p:grpSpPr>
        <p:sp>
          <p:nvSpPr>
            <p:cNvPr id="231" name="Rounded Rectangle 230"/>
            <p:cNvSpPr/>
            <p:nvPr/>
          </p:nvSpPr>
          <p:spPr>
            <a:xfrm>
              <a:off x="5029199" y="1471891"/>
              <a:ext cx="3903743" cy="4155925"/>
            </a:xfrm>
            <a:prstGeom prst="roundRect">
              <a:avLst>
                <a:gd name="adj" fmla="val 990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prstClr val="black"/>
                </a:solidFill>
                <a:latin typeface="Calibri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Text Box 42"/>
            <p:cNvSpPr txBox="1">
              <a:spLocks noChangeArrowheads="1"/>
            </p:cNvSpPr>
            <p:nvPr/>
          </p:nvSpPr>
          <p:spPr bwMode="auto">
            <a:xfrm>
              <a:off x="5257800" y="1078468"/>
              <a:ext cx="36179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ea typeface="+mn-ea"/>
                  <a:cs typeface="+mn-cs"/>
                </a:rPr>
                <a:t>Large-scale Web Application</a:t>
              </a:r>
              <a:endParaRPr lang="en-US" sz="18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638800" y="2929212"/>
            <a:ext cx="3352800" cy="2490429"/>
            <a:chOff x="5715000" y="2286000"/>
            <a:chExt cx="3352800" cy="2490429"/>
          </a:xfrm>
        </p:grpSpPr>
        <p:cxnSp>
          <p:nvCxnSpPr>
            <p:cNvPr id="235" name="Straight Connector 234"/>
            <p:cNvCxnSpPr/>
            <p:nvPr/>
          </p:nvCxnSpPr>
          <p:spPr>
            <a:xfrm flipV="1">
              <a:off x="6393043" y="3116945"/>
              <a:ext cx="938031" cy="77923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6348307" y="2438400"/>
              <a:ext cx="433493" cy="6858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6858000" y="2514600"/>
              <a:ext cx="457200" cy="62402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6292024" y="3910613"/>
              <a:ext cx="519525" cy="86581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6797118" y="3925042"/>
              <a:ext cx="461800" cy="70708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6281737" y="3952544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7317062" y="39515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281737" y="30371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7317062" y="3037116"/>
              <a:ext cx="76200" cy="7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 flipV="1">
              <a:off x="6335318" y="3217958"/>
              <a:ext cx="1039050" cy="634932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320887" y="3200400"/>
              <a:ext cx="3713" cy="681351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V="1">
              <a:off x="7391400" y="3124200"/>
              <a:ext cx="0" cy="7620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xt Box 81"/>
            <p:cNvSpPr txBox="1">
              <a:spLocks noChangeArrowheads="1"/>
            </p:cNvSpPr>
            <p:nvPr/>
          </p:nvSpPr>
          <p:spPr bwMode="auto">
            <a:xfrm>
              <a:off x="7985760" y="3429000"/>
              <a:ext cx="108204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Fabric</a:t>
              </a:r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5873518" y="2366569"/>
              <a:ext cx="1370969" cy="735945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715000" y="2286000"/>
              <a:ext cx="634749" cy="81651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6465199" y="2453151"/>
              <a:ext cx="1183364" cy="64936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7302212" y="2395430"/>
              <a:ext cx="519525" cy="678224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991512"/>
              <a:ext cx="752474" cy="361288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925" y="2971800"/>
              <a:ext cx="752474" cy="361288"/>
            </a:xfrm>
            <a:prstGeom prst="rect">
              <a:avLst/>
            </a:prstGeom>
          </p:spPr>
        </p:pic>
        <p:cxnSp>
          <p:nvCxnSpPr>
            <p:cNvPr id="254" name="Straight Connector 253"/>
            <p:cNvCxnSpPr/>
            <p:nvPr/>
          </p:nvCxnSpPr>
          <p:spPr>
            <a:xfrm flipV="1">
              <a:off x="5844656" y="3962400"/>
              <a:ext cx="1318144" cy="698587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 flipV="1">
              <a:off x="6400800" y="3886201"/>
              <a:ext cx="1447800" cy="76199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 flipV="1">
              <a:off x="7391400" y="3962400"/>
              <a:ext cx="609600" cy="76200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925" y="3733800"/>
              <a:ext cx="752474" cy="361288"/>
            </a:xfrm>
            <a:prstGeom prst="rect">
              <a:avLst/>
            </a:prstGeom>
          </p:spPr>
        </p:pic>
        <p:cxnSp>
          <p:nvCxnSpPr>
            <p:cNvPr id="258" name="Straight Connector 257"/>
            <p:cNvCxnSpPr/>
            <p:nvPr/>
          </p:nvCxnSpPr>
          <p:spPr>
            <a:xfrm flipV="1">
              <a:off x="5766051" y="3953902"/>
              <a:ext cx="453817" cy="694298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733800"/>
              <a:ext cx="752474" cy="361288"/>
            </a:xfrm>
            <a:prstGeom prst="rect">
              <a:avLst/>
            </a:prstGeom>
          </p:spPr>
        </p:pic>
      </p:grpSp>
      <p:grpSp>
        <p:nvGrpSpPr>
          <p:cNvPr id="260" name="Group 259"/>
          <p:cNvGrpSpPr/>
          <p:nvPr/>
        </p:nvGrpSpPr>
        <p:grpSpPr>
          <a:xfrm>
            <a:off x="5334000" y="4986612"/>
            <a:ext cx="3886200" cy="1160697"/>
            <a:chOff x="5410200" y="4343400"/>
            <a:chExt cx="3886200" cy="1160697"/>
          </a:xfrm>
        </p:grpSpPr>
        <p:sp>
          <p:nvSpPr>
            <p:cNvPr id="261" name="Text Box 81"/>
            <p:cNvSpPr txBox="1">
              <a:spLocks noChangeArrowheads="1"/>
            </p:cNvSpPr>
            <p:nvPr/>
          </p:nvSpPr>
          <p:spPr bwMode="auto">
            <a:xfrm>
              <a:off x="7696200" y="4343400"/>
              <a:ext cx="16002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Data Tier</a:t>
              </a:r>
            </a:p>
          </p:txBody>
        </p:sp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824" y="4495800"/>
              <a:ext cx="1005776" cy="1008297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8624" y="4478103"/>
              <a:ext cx="1005776" cy="1008297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0200" y="4478103"/>
              <a:ext cx="1005776" cy="1008297"/>
            </a:xfrm>
            <a:prstGeom prst="rect">
              <a:avLst/>
            </a:prstGeom>
          </p:spPr>
        </p:pic>
      </p:grpSp>
      <p:grpSp>
        <p:nvGrpSpPr>
          <p:cNvPr id="265" name="Group 264"/>
          <p:cNvGrpSpPr/>
          <p:nvPr/>
        </p:nvGrpSpPr>
        <p:grpSpPr>
          <a:xfrm>
            <a:off x="5181600" y="5272933"/>
            <a:ext cx="3276600" cy="685800"/>
            <a:chOff x="5257800" y="4495800"/>
            <a:chExt cx="3276600" cy="685800"/>
          </a:xfrm>
        </p:grpSpPr>
        <p:grpSp>
          <p:nvGrpSpPr>
            <p:cNvPr id="266" name="Group 265"/>
            <p:cNvGrpSpPr/>
            <p:nvPr/>
          </p:nvGrpSpPr>
          <p:grpSpPr>
            <a:xfrm>
              <a:off x="6858000" y="4495800"/>
              <a:ext cx="1676400" cy="685800"/>
              <a:chOff x="5715000" y="5943600"/>
              <a:chExt cx="1676400" cy="685800"/>
            </a:xfrm>
            <a:solidFill>
              <a:schemeClr val="accent3"/>
            </a:solidFill>
          </p:grpSpPr>
          <p:grpSp>
            <p:nvGrpSpPr>
              <p:cNvPr id="333" name="Group 332"/>
              <p:cNvGrpSpPr/>
              <p:nvPr/>
            </p:nvGrpSpPr>
            <p:grpSpPr>
              <a:xfrm>
                <a:off x="6614160" y="5943600"/>
                <a:ext cx="777240" cy="685800"/>
                <a:chOff x="3581400" y="5257800"/>
                <a:chExt cx="777240" cy="685800"/>
              </a:xfrm>
              <a:grpFill/>
            </p:grpSpPr>
            <p:sp>
              <p:nvSpPr>
                <p:cNvPr id="384" name="Rounded Rectangle 383"/>
                <p:cNvSpPr/>
                <p:nvPr/>
              </p:nvSpPr>
              <p:spPr bwMode="auto">
                <a:xfrm>
                  <a:off x="3581400" y="52578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85" name="Group 384"/>
                <p:cNvGrpSpPr/>
                <p:nvPr/>
              </p:nvGrpSpPr>
              <p:grpSpPr>
                <a:xfrm>
                  <a:off x="3733800" y="5334000"/>
                  <a:ext cx="503195" cy="503193"/>
                  <a:chOff x="4572000" y="4343400"/>
                  <a:chExt cx="503195" cy="503193"/>
                </a:xfrm>
                <a:grpFill/>
              </p:grpSpPr>
              <p:sp>
                <p:nvSpPr>
                  <p:cNvPr id="38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7244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511131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0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92132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72000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4" name="Group 333"/>
              <p:cNvGrpSpPr/>
              <p:nvPr/>
            </p:nvGrpSpPr>
            <p:grpSpPr>
              <a:xfrm>
                <a:off x="6324600" y="5943600"/>
                <a:ext cx="777240" cy="685800"/>
                <a:chOff x="2590800" y="5105400"/>
                <a:chExt cx="777240" cy="685800"/>
              </a:xfrm>
              <a:grpFill/>
            </p:grpSpPr>
            <p:sp>
              <p:nvSpPr>
                <p:cNvPr id="365" name="Rounded Rectangle 364"/>
                <p:cNvSpPr/>
                <p:nvPr/>
              </p:nvSpPr>
              <p:spPr bwMode="auto">
                <a:xfrm>
                  <a:off x="2590800" y="51054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66" name="Group 365"/>
                <p:cNvGrpSpPr/>
                <p:nvPr/>
              </p:nvGrpSpPr>
              <p:grpSpPr>
                <a:xfrm>
                  <a:off x="2730111" y="5303338"/>
                  <a:ext cx="503194" cy="335462"/>
                  <a:chOff x="5350475" y="3513438"/>
                  <a:chExt cx="593125" cy="395416"/>
                </a:xfrm>
                <a:grpFill/>
              </p:grpSpPr>
              <p:sp>
                <p:nvSpPr>
                  <p:cNvPr id="3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5" name="Group 334"/>
              <p:cNvGrpSpPr/>
              <p:nvPr/>
            </p:nvGrpSpPr>
            <p:grpSpPr>
              <a:xfrm>
                <a:off x="6004560" y="5943600"/>
                <a:ext cx="777240" cy="685800"/>
                <a:chOff x="3581400" y="5257800"/>
                <a:chExt cx="777240" cy="685800"/>
              </a:xfrm>
              <a:grpFill/>
            </p:grpSpPr>
            <p:sp>
              <p:nvSpPr>
                <p:cNvPr id="356" name="Rounded Rectangle 355"/>
                <p:cNvSpPr/>
                <p:nvPr/>
              </p:nvSpPr>
              <p:spPr bwMode="auto">
                <a:xfrm>
                  <a:off x="3581400" y="52578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57" name="Group 356"/>
                <p:cNvGrpSpPr/>
                <p:nvPr/>
              </p:nvGrpSpPr>
              <p:grpSpPr>
                <a:xfrm>
                  <a:off x="3733800" y="5334000"/>
                  <a:ext cx="503195" cy="503193"/>
                  <a:chOff x="4572000" y="4343400"/>
                  <a:chExt cx="503195" cy="503193"/>
                </a:xfrm>
                <a:grpFill/>
              </p:grpSpPr>
              <p:sp>
                <p:nvSpPr>
                  <p:cNvPr id="35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7244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511131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000" y="4343400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92132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167731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72000" y="4511131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907464" y="4678862"/>
                    <a:ext cx="0" cy="167731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36" name="Group 335"/>
              <p:cNvGrpSpPr/>
              <p:nvPr/>
            </p:nvGrpSpPr>
            <p:grpSpPr>
              <a:xfrm>
                <a:off x="5715000" y="5943600"/>
                <a:ext cx="777240" cy="685800"/>
                <a:chOff x="2590800" y="5105400"/>
                <a:chExt cx="777240" cy="685800"/>
              </a:xfrm>
              <a:grpFill/>
            </p:grpSpPr>
            <p:sp>
              <p:nvSpPr>
                <p:cNvPr id="337" name="Rounded Rectangle 336"/>
                <p:cNvSpPr/>
                <p:nvPr/>
              </p:nvSpPr>
              <p:spPr bwMode="auto">
                <a:xfrm>
                  <a:off x="2590800" y="5105400"/>
                  <a:ext cx="777240" cy="68580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0" dirty="0">
                    <a:solidFill>
                      <a:srgbClr val="FFCC66"/>
                    </a:solidFill>
                    <a:latin typeface="Calibri"/>
                  </a:endParaRPr>
                </a:p>
              </p:txBody>
            </p:sp>
            <p:grpSp>
              <p:nvGrpSpPr>
                <p:cNvPr id="338" name="Group 337"/>
                <p:cNvGrpSpPr/>
                <p:nvPr/>
              </p:nvGrpSpPr>
              <p:grpSpPr>
                <a:xfrm>
                  <a:off x="2730111" y="5303338"/>
                  <a:ext cx="503194" cy="335462"/>
                  <a:chOff x="5350475" y="3513438"/>
                  <a:chExt cx="593125" cy="395416"/>
                </a:xfrm>
                <a:grpFill/>
              </p:grpSpPr>
              <p:sp>
                <p:nvSpPr>
                  <p:cNvPr id="33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513438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745892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943600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908854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350475" y="3711146"/>
                    <a:ext cx="0" cy="197708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513438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548184" y="3711146"/>
                    <a:ext cx="197708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3">
                        <a:lumMod val="75000"/>
                      </a:schemeClr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b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67" name="Group 266"/>
            <p:cNvGrpSpPr/>
            <p:nvPr/>
          </p:nvGrpSpPr>
          <p:grpSpPr>
            <a:xfrm>
              <a:off x="6537960" y="4495800"/>
              <a:ext cx="777240" cy="685800"/>
              <a:chOff x="3581400" y="5257800"/>
              <a:chExt cx="777240" cy="685800"/>
            </a:xfrm>
            <a:solidFill>
              <a:schemeClr val="accent3"/>
            </a:solidFill>
          </p:grpSpPr>
          <p:sp>
            <p:nvSpPr>
              <p:cNvPr id="324" name="Rounded Rectangle 323"/>
              <p:cNvSpPr/>
              <p:nvPr/>
            </p:nvSpPr>
            <p:spPr bwMode="auto">
              <a:xfrm>
                <a:off x="3581400" y="5257800"/>
                <a:ext cx="777240" cy="6858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325" name="Group 324"/>
              <p:cNvGrpSpPr/>
              <p:nvPr/>
            </p:nvGrpSpPr>
            <p:grpSpPr>
              <a:xfrm>
                <a:off x="3733800" y="5334000"/>
                <a:ext cx="503195" cy="503193"/>
                <a:chOff x="4572000" y="4343400"/>
                <a:chExt cx="503195" cy="503193"/>
              </a:xfrm>
              <a:grpFill/>
            </p:grpSpPr>
            <p:sp>
              <p:nvSpPr>
                <p:cNvPr id="326" name="Line 12"/>
                <p:cNvSpPr>
                  <a:spLocks noChangeShapeType="1"/>
                </p:cNvSpPr>
                <p:nvPr/>
              </p:nvSpPr>
              <p:spPr bwMode="auto">
                <a:xfrm>
                  <a:off x="4724400" y="4343400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Line 13"/>
                <p:cNvSpPr>
                  <a:spLocks noChangeShapeType="1"/>
                </p:cNvSpPr>
                <p:nvPr/>
              </p:nvSpPr>
              <p:spPr bwMode="auto">
                <a:xfrm>
                  <a:off x="4907464" y="4511131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572000" y="4343400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Line 15"/>
                <p:cNvSpPr>
                  <a:spLocks noChangeShapeType="1"/>
                </p:cNvSpPr>
                <p:nvPr/>
              </p:nvSpPr>
              <p:spPr bwMode="auto">
                <a:xfrm>
                  <a:off x="4892132" y="4511131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Line 17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167731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Line 20"/>
                <p:cNvSpPr>
                  <a:spLocks noChangeShapeType="1"/>
                </p:cNvSpPr>
                <p:nvPr/>
              </p:nvSpPr>
              <p:spPr bwMode="auto">
                <a:xfrm>
                  <a:off x="4572000" y="4511131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Line 25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0" cy="167731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8" name="Group 267"/>
            <p:cNvGrpSpPr/>
            <p:nvPr/>
          </p:nvGrpSpPr>
          <p:grpSpPr>
            <a:xfrm>
              <a:off x="6172200" y="4495800"/>
              <a:ext cx="777240" cy="685800"/>
              <a:chOff x="2590800" y="5105400"/>
              <a:chExt cx="777240" cy="685800"/>
            </a:xfrm>
            <a:solidFill>
              <a:schemeClr val="accent3"/>
            </a:solidFill>
          </p:grpSpPr>
          <p:sp>
            <p:nvSpPr>
              <p:cNvPr id="305" name="Rounded Rectangle 304"/>
              <p:cNvSpPr/>
              <p:nvPr/>
            </p:nvSpPr>
            <p:spPr bwMode="auto">
              <a:xfrm>
                <a:off x="2590800" y="5105400"/>
                <a:ext cx="777240" cy="6858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306" name="Group 305"/>
              <p:cNvGrpSpPr/>
              <p:nvPr/>
            </p:nvGrpSpPr>
            <p:grpSpPr>
              <a:xfrm>
                <a:off x="2730111" y="5303338"/>
                <a:ext cx="503194" cy="335462"/>
                <a:chOff x="5350475" y="3513438"/>
                <a:chExt cx="593125" cy="395416"/>
              </a:xfrm>
              <a:grpFill/>
            </p:grpSpPr>
            <p:sp>
              <p:nvSpPr>
                <p:cNvPr id="307" name="Line 18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Line 19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Line 26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Line 27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Line 28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Line 29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Line 30"/>
                <p:cNvSpPr>
                  <a:spLocks noChangeShapeType="1"/>
                </p:cNvSpPr>
                <p:nvPr/>
              </p:nvSpPr>
              <p:spPr bwMode="auto">
                <a:xfrm>
                  <a:off x="5943600" y="3513438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Line 31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Line 32"/>
                <p:cNvSpPr>
                  <a:spLocks noChangeShapeType="1"/>
                </p:cNvSpPr>
                <p:nvPr/>
              </p:nvSpPr>
              <p:spPr bwMode="auto">
                <a:xfrm>
                  <a:off x="5745892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Line 33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Line 34"/>
                <p:cNvSpPr>
                  <a:spLocks noChangeShapeType="1"/>
                </p:cNvSpPr>
                <p:nvPr/>
              </p:nvSpPr>
              <p:spPr bwMode="auto">
                <a:xfrm>
                  <a:off x="5943600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Line 35"/>
                <p:cNvSpPr>
                  <a:spLocks noChangeShapeType="1"/>
                </p:cNvSpPr>
                <p:nvPr/>
              </p:nvSpPr>
              <p:spPr bwMode="auto">
                <a:xfrm>
                  <a:off x="5548184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Line 36"/>
                <p:cNvSpPr>
                  <a:spLocks noChangeShapeType="1"/>
                </p:cNvSpPr>
                <p:nvPr/>
              </p:nvSpPr>
              <p:spPr bwMode="auto">
                <a:xfrm>
                  <a:off x="5350475" y="3908854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Line 37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Line 38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0" cy="197708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Line 39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Line 40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197708" cy="0"/>
                </a:xfrm>
                <a:prstGeom prst="line">
                  <a:avLst/>
                </a:prstGeom>
                <a:grp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Group 268"/>
            <p:cNvGrpSpPr/>
            <p:nvPr/>
          </p:nvGrpSpPr>
          <p:grpSpPr>
            <a:xfrm>
              <a:off x="5852160" y="4495800"/>
              <a:ext cx="777240" cy="685800"/>
              <a:chOff x="3581400" y="5257800"/>
              <a:chExt cx="777240" cy="685800"/>
            </a:xfrm>
          </p:grpSpPr>
          <p:sp>
            <p:nvSpPr>
              <p:cNvPr id="296" name="Rounded Rectangle 295"/>
              <p:cNvSpPr/>
              <p:nvPr/>
            </p:nvSpPr>
            <p:spPr bwMode="auto">
              <a:xfrm>
                <a:off x="3581400" y="5257800"/>
                <a:ext cx="777240" cy="6858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297" name="Group 296"/>
              <p:cNvGrpSpPr/>
              <p:nvPr/>
            </p:nvGrpSpPr>
            <p:grpSpPr>
              <a:xfrm>
                <a:off x="3733800" y="5334000"/>
                <a:ext cx="503195" cy="503193"/>
                <a:chOff x="4572000" y="4343400"/>
                <a:chExt cx="503195" cy="503193"/>
              </a:xfrm>
            </p:grpSpPr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4724400" y="4343400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Line 13"/>
                <p:cNvSpPr>
                  <a:spLocks noChangeShapeType="1"/>
                </p:cNvSpPr>
                <p:nvPr/>
              </p:nvSpPr>
              <p:spPr bwMode="auto">
                <a:xfrm>
                  <a:off x="4907464" y="4511131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572000" y="4343400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Line 15"/>
                <p:cNvSpPr>
                  <a:spLocks noChangeShapeType="1"/>
                </p:cNvSpPr>
                <p:nvPr/>
              </p:nvSpPr>
              <p:spPr bwMode="auto">
                <a:xfrm>
                  <a:off x="4892132" y="4511131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Line 17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167731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Line 20"/>
                <p:cNvSpPr>
                  <a:spLocks noChangeShapeType="1"/>
                </p:cNvSpPr>
                <p:nvPr/>
              </p:nvSpPr>
              <p:spPr bwMode="auto">
                <a:xfrm>
                  <a:off x="4572000" y="4511131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Line 25"/>
                <p:cNvSpPr>
                  <a:spLocks noChangeShapeType="1"/>
                </p:cNvSpPr>
                <p:nvPr/>
              </p:nvSpPr>
              <p:spPr bwMode="auto">
                <a:xfrm>
                  <a:off x="4907464" y="4678862"/>
                  <a:ext cx="0" cy="167731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5562600" y="4495800"/>
              <a:ext cx="777240" cy="685800"/>
              <a:chOff x="2590800" y="5105400"/>
              <a:chExt cx="777240" cy="685800"/>
            </a:xfrm>
          </p:grpSpPr>
          <p:sp>
            <p:nvSpPr>
              <p:cNvPr id="277" name="Rounded Rectangle 276"/>
              <p:cNvSpPr/>
              <p:nvPr/>
            </p:nvSpPr>
            <p:spPr bwMode="auto">
              <a:xfrm>
                <a:off x="2590800" y="5105400"/>
                <a:ext cx="777240" cy="6858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0" dirty="0">
                  <a:solidFill>
                    <a:srgbClr val="FFCC66"/>
                  </a:solidFill>
                  <a:latin typeface="Calibri"/>
                </a:endParaRPr>
              </a:p>
            </p:txBody>
          </p:sp>
          <p:grpSp>
            <p:nvGrpSpPr>
              <p:cNvPr id="278" name="Group 277"/>
              <p:cNvGrpSpPr/>
              <p:nvPr/>
            </p:nvGrpSpPr>
            <p:grpSpPr>
              <a:xfrm>
                <a:off x="2730111" y="5303338"/>
                <a:ext cx="503194" cy="335462"/>
                <a:chOff x="5350475" y="3513438"/>
                <a:chExt cx="593125" cy="395416"/>
              </a:xfrm>
            </p:grpSpPr>
            <p:sp>
              <p:nvSpPr>
                <p:cNvPr id="279" name="Line 18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Line 19"/>
                <p:cNvSpPr>
                  <a:spLocks noChangeShapeType="1"/>
                </p:cNvSpPr>
                <p:nvPr/>
              </p:nvSpPr>
              <p:spPr bwMode="auto">
                <a:xfrm>
                  <a:off x="5350475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Line 26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27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Line 28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29"/>
                <p:cNvSpPr>
                  <a:spLocks noChangeShapeType="1"/>
                </p:cNvSpPr>
                <p:nvPr/>
              </p:nvSpPr>
              <p:spPr bwMode="auto">
                <a:xfrm>
                  <a:off x="5745892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Line 30"/>
                <p:cNvSpPr>
                  <a:spLocks noChangeShapeType="1"/>
                </p:cNvSpPr>
                <p:nvPr/>
              </p:nvSpPr>
              <p:spPr bwMode="auto">
                <a:xfrm>
                  <a:off x="5943600" y="3513438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Line 31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32"/>
                <p:cNvSpPr>
                  <a:spLocks noChangeShapeType="1"/>
                </p:cNvSpPr>
                <p:nvPr/>
              </p:nvSpPr>
              <p:spPr bwMode="auto">
                <a:xfrm>
                  <a:off x="5745892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33"/>
                <p:cNvSpPr>
                  <a:spLocks noChangeShapeType="1"/>
                </p:cNvSpPr>
                <p:nvPr/>
              </p:nvSpPr>
              <p:spPr bwMode="auto">
                <a:xfrm>
                  <a:off x="5745892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34"/>
                <p:cNvSpPr>
                  <a:spLocks noChangeShapeType="1"/>
                </p:cNvSpPr>
                <p:nvPr/>
              </p:nvSpPr>
              <p:spPr bwMode="auto">
                <a:xfrm>
                  <a:off x="5943600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Line 35"/>
                <p:cNvSpPr>
                  <a:spLocks noChangeShapeType="1"/>
                </p:cNvSpPr>
                <p:nvPr/>
              </p:nvSpPr>
              <p:spPr bwMode="auto">
                <a:xfrm>
                  <a:off x="5548184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Line 36"/>
                <p:cNvSpPr>
                  <a:spLocks noChangeShapeType="1"/>
                </p:cNvSpPr>
                <p:nvPr/>
              </p:nvSpPr>
              <p:spPr bwMode="auto">
                <a:xfrm>
                  <a:off x="5350475" y="3908854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Line 37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Line 38"/>
                <p:cNvSpPr>
                  <a:spLocks noChangeShapeType="1"/>
                </p:cNvSpPr>
                <p:nvPr/>
              </p:nvSpPr>
              <p:spPr bwMode="auto">
                <a:xfrm>
                  <a:off x="5350475" y="3711146"/>
                  <a:ext cx="0" cy="197708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Line 39"/>
                <p:cNvSpPr>
                  <a:spLocks noChangeShapeType="1"/>
                </p:cNvSpPr>
                <p:nvPr/>
              </p:nvSpPr>
              <p:spPr bwMode="auto">
                <a:xfrm>
                  <a:off x="5548184" y="3513438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Line 40"/>
                <p:cNvSpPr>
                  <a:spLocks noChangeShapeType="1"/>
                </p:cNvSpPr>
                <p:nvPr/>
              </p:nvSpPr>
              <p:spPr bwMode="auto">
                <a:xfrm>
                  <a:off x="5548184" y="3711146"/>
                  <a:ext cx="197708" cy="0"/>
                </a:xfrm>
                <a:prstGeom prst="line">
                  <a:avLst/>
                </a:prstGeom>
                <a:noFill/>
                <a:ln w="12700">
                  <a:solidFill>
                    <a:schemeClr val="accent3">
                      <a:lumMod val="75000"/>
                    </a:schemeClr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b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1" name="Rounded Rectangle 270"/>
            <p:cNvSpPr/>
            <p:nvPr/>
          </p:nvSpPr>
          <p:spPr bwMode="auto">
            <a:xfrm>
              <a:off x="5257800" y="4495800"/>
              <a:ext cx="777240" cy="6858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Line 16"/>
            <p:cNvSpPr>
              <a:spLocks noChangeShapeType="1"/>
            </p:cNvSpPr>
            <p:nvPr/>
          </p:nvSpPr>
          <p:spPr bwMode="auto">
            <a:xfrm>
              <a:off x="5625269" y="4678862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Line 21"/>
            <p:cNvSpPr>
              <a:spLocks noChangeShapeType="1"/>
            </p:cNvSpPr>
            <p:nvPr/>
          </p:nvSpPr>
          <p:spPr bwMode="auto">
            <a:xfrm>
              <a:off x="5625269" y="4678862"/>
              <a:ext cx="0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Line 22"/>
            <p:cNvSpPr>
              <a:spLocks noChangeShapeType="1"/>
            </p:cNvSpPr>
            <p:nvPr/>
          </p:nvSpPr>
          <p:spPr bwMode="auto">
            <a:xfrm flipH="1">
              <a:off x="5457538" y="4678862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Line 23"/>
            <p:cNvSpPr>
              <a:spLocks noChangeShapeType="1"/>
            </p:cNvSpPr>
            <p:nvPr/>
          </p:nvSpPr>
          <p:spPr bwMode="auto">
            <a:xfrm flipH="1">
              <a:off x="5625269" y="4846594"/>
              <a:ext cx="167731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24"/>
            <p:cNvSpPr>
              <a:spLocks noChangeShapeType="1"/>
            </p:cNvSpPr>
            <p:nvPr/>
          </p:nvSpPr>
          <p:spPr bwMode="auto">
            <a:xfrm>
              <a:off x="5793001" y="4846594"/>
              <a:ext cx="0" cy="167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5318824" y="2225715"/>
            <a:ext cx="3901376" cy="1071341"/>
            <a:chOff x="5395024" y="1582503"/>
            <a:chExt cx="3901376" cy="1071341"/>
          </a:xfrm>
        </p:grpSpPr>
        <p:sp>
          <p:nvSpPr>
            <p:cNvPr id="394" name="Text Box 81"/>
            <p:cNvSpPr txBox="1">
              <a:spLocks noChangeArrowheads="1"/>
            </p:cNvSpPr>
            <p:nvPr/>
          </p:nvSpPr>
          <p:spPr bwMode="auto">
            <a:xfrm>
              <a:off x="7696200" y="2438400"/>
              <a:ext cx="16002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ln>
                    <a:solidFill>
                      <a:srgbClr val="000000"/>
                    </a:solidFill>
                  </a:ln>
                  <a:solidFill>
                    <a:prstClr val="black"/>
                  </a:solidFill>
                  <a:ea typeface="+mn-ea"/>
                  <a:cs typeface="+mn-cs"/>
                </a:rPr>
                <a:t>App Tier</a:t>
              </a:r>
            </a:p>
          </p:txBody>
        </p:sp>
        <p:pic>
          <p:nvPicPr>
            <p:cNvPr id="395" name="Picture 3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77000" y="1582503"/>
              <a:ext cx="1005776" cy="1008297"/>
            </a:xfrm>
            <a:prstGeom prst="rect">
              <a:avLst/>
            </a:prstGeom>
          </p:spPr>
        </p:pic>
        <p:pic>
          <p:nvPicPr>
            <p:cNvPr id="396" name="Picture 39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5024" y="1582503"/>
              <a:ext cx="1005776" cy="1008297"/>
            </a:xfrm>
            <a:prstGeom prst="rect">
              <a:avLst/>
            </a:prstGeom>
          </p:spPr>
        </p:pic>
        <p:pic>
          <p:nvPicPr>
            <p:cNvPr id="397" name="Picture 39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43800" y="1582503"/>
              <a:ext cx="1005776" cy="1008297"/>
            </a:xfrm>
            <a:prstGeom prst="rect">
              <a:avLst/>
            </a:prstGeom>
          </p:spPr>
        </p:pic>
      </p:grpSp>
      <p:grpSp>
        <p:nvGrpSpPr>
          <p:cNvPr id="398" name="Group 397"/>
          <p:cNvGrpSpPr/>
          <p:nvPr/>
        </p:nvGrpSpPr>
        <p:grpSpPr>
          <a:xfrm>
            <a:off x="5149502" y="2290752"/>
            <a:ext cx="3308698" cy="685800"/>
            <a:chOff x="4800600" y="3124200"/>
            <a:chExt cx="3308698" cy="685800"/>
          </a:xfrm>
        </p:grpSpPr>
        <p:sp>
          <p:nvSpPr>
            <p:cNvPr id="399" name="Rounded Rectangle 398"/>
            <p:cNvSpPr/>
            <p:nvPr/>
          </p:nvSpPr>
          <p:spPr bwMode="auto">
            <a:xfrm>
              <a:off x="733205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0" name="Rounded Rectangle 399"/>
            <p:cNvSpPr/>
            <p:nvPr/>
          </p:nvSpPr>
          <p:spPr bwMode="auto">
            <a:xfrm>
              <a:off x="705612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1" name="Rounded Rectangle 400"/>
            <p:cNvSpPr/>
            <p:nvPr/>
          </p:nvSpPr>
          <p:spPr bwMode="auto">
            <a:xfrm>
              <a:off x="678341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2" name="Rounded Rectangle 401"/>
            <p:cNvSpPr/>
            <p:nvPr/>
          </p:nvSpPr>
          <p:spPr bwMode="auto">
            <a:xfrm>
              <a:off x="6493858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3" name="Rounded Rectangle 402"/>
            <p:cNvSpPr/>
            <p:nvPr/>
          </p:nvSpPr>
          <p:spPr bwMode="auto">
            <a:xfrm>
              <a:off x="6216302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4" name="Rounded Rectangle 403"/>
            <p:cNvSpPr/>
            <p:nvPr/>
          </p:nvSpPr>
          <p:spPr bwMode="auto">
            <a:xfrm>
              <a:off x="59436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5" name="Rounded Rectangle 404"/>
            <p:cNvSpPr/>
            <p:nvPr/>
          </p:nvSpPr>
          <p:spPr bwMode="auto">
            <a:xfrm>
              <a:off x="5667662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6" name="Rounded Rectangle 405"/>
            <p:cNvSpPr/>
            <p:nvPr/>
          </p:nvSpPr>
          <p:spPr bwMode="auto">
            <a:xfrm>
              <a:off x="539496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7" name="Rounded Rectangle 406"/>
            <p:cNvSpPr/>
            <p:nvPr/>
          </p:nvSpPr>
          <p:spPr bwMode="auto">
            <a:xfrm>
              <a:off x="51054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App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srgbClr val="FFCC66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408" name="Rounded Rectangle 407"/>
            <p:cNvSpPr/>
            <p:nvPr/>
          </p:nvSpPr>
          <p:spPr bwMode="auto">
            <a:xfrm>
              <a:off x="4800600" y="3124200"/>
              <a:ext cx="77724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prstClr val="black"/>
                  </a:solidFill>
                  <a:latin typeface="Calibri"/>
                </a:rPr>
                <a:t>App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dirty="0" smtClean="0">
                  <a:solidFill>
                    <a:prstClr val="black"/>
                  </a:solidFill>
                  <a:latin typeface="Calibri"/>
                </a:rPr>
                <a:t>Logic</a:t>
              </a:r>
              <a:endParaRPr lang="en-US" sz="1600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5955393" y="2472012"/>
            <a:ext cx="1512207" cy="434374"/>
            <a:chOff x="1154793" y="4632926"/>
            <a:chExt cx="1512207" cy="434374"/>
          </a:xfrm>
        </p:grpSpPr>
        <p:pic>
          <p:nvPicPr>
            <p:cNvPr id="41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93" y="4632926"/>
              <a:ext cx="1512207" cy="43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" name="Picture 2" descr="http://static.technorati.com/10/09/17/18465/Faceboo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706007"/>
              <a:ext cx="281323" cy="28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" name="TextBox 411"/>
          <p:cNvSpPr txBox="1"/>
          <p:nvPr/>
        </p:nvSpPr>
        <p:spPr>
          <a:xfrm>
            <a:off x="6248400" y="24836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Alice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5562600" y="29758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56388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5486400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5662989" y="30520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7" name="Group 416"/>
          <p:cNvGrpSpPr/>
          <p:nvPr/>
        </p:nvGrpSpPr>
        <p:grpSpPr>
          <a:xfrm>
            <a:off x="4191000" y="1329012"/>
            <a:ext cx="2274940" cy="1079512"/>
            <a:chOff x="3797022" y="696593"/>
            <a:chExt cx="2274940" cy="1079512"/>
          </a:xfrm>
        </p:grpSpPr>
        <p:sp>
          <p:nvSpPr>
            <p:cNvPr id="418" name="Cloud Callout 417"/>
            <p:cNvSpPr/>
            <p:nvPr/>
          </p:nvSpPr>
          <p:spPr>
            <a:xfrm rot="10961107">
              <a:off x="3797022" y="696593"/>
              <a:ext cx="2274940" cy="1079512"/>
            </a:xfrm>
            <a:prstGeom prst="cloudCallout">
              <a:avLst>
                <a:gd name="adj1" fmla="val -59911"/>
                <a:gd name="adj2" fmla="val -4701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4101822" y="1001393"/>
              <a:ext cx="1768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Who does she know?</a:t>
              </a: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4101822" y="1232970"/>
              <a:ext cx="1689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What has she done?</a:t>
              </a: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1" name="Rectangle 420"/>
          <p:cNvSpPr/>
          <p:nvPr/>
        </p:nvSpPr>
        <p:spPr>
          <a:xfrm>
            <a:off x="7620000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553200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54864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5562600" y="3034973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5586789" y="30816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5510589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76441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65773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638800" y="30816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5638800" y="30054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5638800" y="30520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5510589" y="5185651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441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6577389" y="5139012"/>
            <a:ext cx="280611" cy="1819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3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43" y="2259358"/>
            <a:ext cx="917628" cy="109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36" name="Group 435"/>
          <p:cNvGrpSpPr/>
          <p:nvPr/>
        </p:nvGrpSpPr>
        <p:grpSpPr>
          <a:xfrm>
            <a:off x="5943600" y="5639402"/>
            <a:ext cx="609600" cy="744211"/>
            <a:chOff x="6125633" y="4996190"/>
            <a:chExt cx="609600" cy="744211"/>
          </a:xfrm>
        </p:grpSpPr>
        <p:sp>
          <p:nvSpPr>
            <p:cNvPr id="437" name="TextBox 436"/>
            <p:cNvSpPr txBox="1"/>
            <p:nvPr/>
          </p:nvSpPr>
          <p:spPr>
            <a:xfrm>
              <a:off x="6125633" y="4996190"/>
              <a:ext cx="609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Minnie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8" name="Picture 4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5633" y="5257801"/>
              <a:ext cx="596899" cy="482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439" name="Group 438"/>
          <p:cNvGrpSpPr/>
          <p:nvPr/>
        </p:nvGrpSpPr>
        <p:grpSpPr>
          <a:xfrm>
            <a:off x="5312833" y="5639402"/>
            <a:ext cx="482600" cy="713051"/>
            <a:chOff x="5389033" y="4996190"/>
            <a:chExt cx="482600" cy="713051"/>
          </a:xfrm>
        </p:grpSpPr>
        <p:sp>
          <p:nvSpPr>
            <p:cNvPr id="440" name="TextBox 439"/>
            <p:cNvSpPr txBox="1"/>
            <p:nvPr/>
          </p:nvSpPr>
          <p:spPr>
            <a:xfrm>
              <a:off x="5389033" y="4996190"/>
              <a:ext cx="482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Eric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1" name="Picture 4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89033" y="5262033"/>
              <a:ext cx="479044" cy="4472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442" name="Group 441"/>
          <p:cNvGrpSpPr/>
          <p:nvPr/>
        </p:nvGrpSpPr>
        <p:grpSpPr>
          <a:xfrm>
            <a:off x="6692900" y="5638544"/>
            <a:ext cx="469900" cy="668867"/>
            <a:chOff x="6858000" y="5029199"/>
            <a:chExt cx="469900" cy="668867"/>
          </a:xfrm>
        </p:grpSpPr>
        <p:pic>
          <p:nvPicPr>
            <p:cNvPr id="443" name="Picture 13" descr="C:\Users\yuethomas\AppData\Local\Microsoft\Windows\Temporary Internet Files\Content.IE5\KP6QP2LO\MC900192449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301800"/>
              <a:ext cx="466301" cy="3962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  <p:sp>
          <p:nvSpPr>
            <p:cNvPr id="444" name="TextBox 443"/>
            <p:cNvSpPr txBox="1"/>
            <p:nvPr/>
          </p:nvSpPr>
          <p:spPr>
            <a:xfrm>
              <a:off x="6858000" y="5029199"/>
              <a:ext cx="4699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Pics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7831666" y="5647011"/>
            <a:ext cx="609600" cy="676363"/>
            <a:chOff x="7349066" y="5063923"/>
            <a:chExt cx="609600" cy="676363"/>
          </a:xfrm>
        </p:grpSpPr>
        <p:sp>
          <p:nvSpPr>
            <p:cNvPr id="446" name="TextBox 445"/>
            <p:cNvSpPr txBox="1"/>
            <p:nvPr/>
          </p:nvSpPr>
          <p:spPr>
            <a:xfrm>
              <a:off x="7349066" y="5063923"/>
              <a:ext cx="609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Videos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47" name="Picture 14" descr="C:\Users\yuethomas\AppData\Local\Microsoft\Windows\Temporary Internet Files\Content.IE5\Q170NFRH\MC900431606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100" y="5334000"/>
              <a:ext cx="495300" cy="4062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</p:grpSp>
      <p:grpSp>
        <p:nvGrpSpPr>
          <p:cNvPr id="448" name="Group 447"/>
          <p:cNvGrpSpPr/>
          <p:nvPr/>
        </p:nvGrpSpPr>
        <p:grpSpPr>
          <a:xfrm>
            <a:off x="7289800" y="5647012"/>
            <a:ext cx="482600" cy="673482"/>
            <a:chOff x="8077200" y="5063924"/>
            <a:chExt cx="482600" cy="673482"/>
          </a:xfrm>
        </p:grpSpPr>
        <p:sp>
          <p:nvSpPr>
            <p:cNvPr id="449" name="TextBox 448"/>
            <p:cNvSpPr txBox="1"/>
            <p:nvPr/>
          </p:nvSpPr>
          <p:spPr>
            <a:xfrm>
              <a:off x="8077200" y="5063924"/>
              <a:ext cx="4826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Apps</a:t>
              </a:r>
              <a:endPara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0" name="Picture 15" descr="C:\Users\yuethomas\AppData\Local\Microsoft\Windows\Temporary Internet Files\Content.IE5\GN2J0TF3\MC900434742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433" y="5333999"/>
              <a:ext cx="478367" cy="4034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/>
          </p:spPr>
        </p:pic>
      </p:grpSp>
      <p:sp>
        <p:nvSpPr>
          <p:cNvPr id="456" name="Date Placeholder 4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9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312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232 C 0.00417 0.01366 0.03038 0.04097 0.03785 0.07107 C 0.04531 0.10116 0.05018 0.14514 0.04236 0.1831 C 0.03455 0.22107 0.00122 0.275 -0.00955 0.29908 " pathEditMode="relative" rAng="0" ptsTypes="aaaa">
                                      <p:cBhvr>
                                        <p:cTn id="35" dur="75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2482 0.01458 0.12153 0.05278 0.14878 0.08704 C 0.17604 0.1213 0.15278 0.16967 0.16319 0.20625 C 0.17361 0.24282 0.20173 0.28611 0.2118 0.30717 " pathEditMode="relative" rAng="0" ptsTypes="aaaa">
                                      <p:cBhvr>
                                        <p:cTn id="37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153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581E-6 3.78272E-6 C 0.01025 0.01691 0.03543 0.06625 0.06183 0.10146 C 0.08823 0.13667 0.1511 0.17373 0.15857 0.21056 C 0.16603 0.24739 0.11758 0.29928 0.10681 0.32267 " pathEditMode="relative" rAng="0" ptsTypes="aaaa">
                                      <p:cBhvr>
                                        <p:cTn id="39" dur="7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1" y="161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53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57" dur="7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61" dur="7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0677 0.01135 0.033 0.03868 0.04047 0.06879 C 0.04793 0.09891 0.0528 0.14292 0.04498 0.18091 C 0.03717 0.2189 0.00382 0.27287 -0.00695 0.29696 " pathEditMode="relative" rAng="0" ptsTypes="aaaa">
                                      <p:cBhvr>
                                        <p:cTn id="76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4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2484 0.01459 0.12001 0.05466 0.14884 0.08709 C 0.17767 0.11952 0.1596 0.15937 0.17315 0.19504 C 0.1867 0.23071 0.21796 0.27889 0.22977 0.3009 " pathEditMode="relative" rAng="0" ptsTypes="aaaa">
                                      <p:cBhvr>
                                        <p:cTn id="78" dur="75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0" y="150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581E-6 3.78272E-6 C 0.01025 0.01691 0.03543 0.06625 0.06183 0.10146 C 0.08823 0.13667 0.1511 0.17373 0.15857 0.21056 C 0.16603 0.24739 0.11758 0.29928 0.10681 0.32267 " pathEditMode="relative" rAng="0" ptsTypes="aaaa">
                                      <p:cBhvr>
                                        <p:cTn id="80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1" y="161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94" dur="7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98" dur="7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102" dur="7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71E-7 3.74566E-6 C 0.00677 0.01135 0.033 0.03868 0.04047 0.06879 C 0.04793 0.09891 0.0528 0.14292 0.04498 0.18091 C 0.03717 0.2189 0.00382 0.27287 -0.00695 0.29696 " pathEditMode="relative" rAng="0" ptsTypes="aaaa">
                                      <p:cBhvr>
                                        <p:cTn id="117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84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2482 0.01458 0.12118 0.05231 0.14878 0.08704 C 0.17639 0.12176 0.15416 0.17245 0.16528 0.20903 C 0.17639 0.2456 0.20486 0.28611 0.21528 0.30625 " pathEditMode="relative" rAng="0" ptsTypes="aaaa">
                                      <p:cBhvr>
                                        <p:cTn id="119" dur="75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C 0.01024 0.0169 0.0368 0.06991 0.0618 0.10139 C 0.0868 0.13287 0.14392 0.15486 0.15 0.18866 C 0.15607 0.22245 0.10868 0.28032 0.09791 0.3044 " pathEditMode="relative" rAng="0" ptsTypes="aaaa">
                                      <p:cBhvr>
                                        <p:cTn id="121" dur="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5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8204E-6 -2.36044E-6 C 0.02709 -0.01737 0.15074 -0.06787 0.16238 -0.10377 C 0.17402 -0.13968 0.095 -0.1779 0.06929 -0.21566 C 0.04359 -0.25341 0.02084 -0.306 0.00816 -0.32962 " pathEditMode="relative" rAng="0" ptsTypes="aaaa">
                                      <p:cBhvr>
                                        <p:cTn id="133" dur="75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1" y="-1649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9795E-6 -4.73245E-6 C -0.00799 -0.01505 -0.03682 -0.05466 -0.0481 -0.0908 C -0.05939 -0.12694 -0.03907 -0.17905 -0.0679 -0.21704 C -0.09673 -0.25503 -0.18878 -0.29766 -0.22056 -0.31897 " pathEditMode="relative" rAng="0" ptsTypes="aaaa">
                                      <p:cBhvr>
                                        <p:cTn id="137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8" y="-1596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0795E-6 -4.73245E-6 C -0.00764 -0.01714 -0.03786 -0.06879 -0.04584 -0.10308 C -0.05383 -0.13736 -0.03664 -0.16933 -0.04741 -0.205 C -0.05818 -0.24067 -0.09708 -0.29349 -0.1101 -0.31688 " pathEditMode="relative" rAng="0" ptsTypes="aaaa">
                                      <p:cBhvr>
                                        <p:cTn id="141" dur="7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5" y="-1584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build="allAtOnce"/>
      <p:bldP spid="413" grpId="0" animBg="1"/>
      <p:bldP spid="413" grpId="1" animBg="1"/>
      <p:bldP spid="413" grpId="2" animBg="1"/>
      <p:bldP spid="414" grpId="0" animBg="1"/>
      <p:bldP spid="414" grpId="1" animBg="1"/>
      <p:bldP spid="414" grpId="2" animBg="1"/>
      <p:bldP spid="415" grpId="0" animBg="1"/>
      <p:bldP spid="415" grpId="1" animBg="1"/>
      <p:bldP spid="415" grpId="2" animBg="1"/>
      <p:bldP spid="416" grpId="0" animBg="1"/>
      <p:bldP spid="416" grpId="1" animBg="1"/>
      <p:bldP spid="416" grpId="2" animBg="1"/>
      <p:bldP spid="421" grpId="0" animBg="1"/>
      <p:bldP spid="421" grpId="1" animBg="1"/>
      <p:bldP spid="421" grpId="2" animBg="1"/>
      <p:bldP spid="422" grpId="0" animBg="1"/>
      <p:bldP spid="422" grpId="1" animBg="1"/>
      <p:bldP spid="422" grpId="2" animBg="1"/>
      <p:bldP spid="423" grpId="0" animBg="1"/>
      <p:bldP spid="423" grpId="1" animBg="1"/>
      <p:bldP spid="423" grpId="2" animBg="1"/>
      <p:bldP spid="424" grpId="0" animBg="1"/>
      <p:bldP spid="424" grpId="1" animBg="1"/>
      <p:bldP spid="424" grpId="2" animBg="1"/>
      <p:bldP spid="425" grpId="0" animBg="1"/>
      <p:bldP spid="425" grpId="1" animBg="1"/>
      <p:bldP spid="425" grpId="2" animBg="1"/>
      <p:bldP spid="426" grpId="0" animBg="1"/>
      <p:bldP spid="426" grpId="1" animBg="1"/>
      <p:bldP spid="426" grpId="2" animBg="1"/>
      <p:bldP spid="427" grpId="0" animBg="1"/>
      <p:bldP spid="427" grpId="1" animBg="1"/>
      <p:bldP spid="427" grpId="2" animBg="1"/>
      <p:bldP spid="428" grpId="0" animBg="1"/>
      <p:bldP spid="428" grpId="1" animBg="1"/>
      <p:bldP spid="428" grpId="2" animBg="1"/>
      <p:bldP spid="429" grpId="0" animBg="1"/>
      <p:bldP spid="429" grpId="1" animBg="1"/>
      <p:bldP spid="429" grpId="2" animBg="1"/>
      <p:bldP spid="430" grpId="0" animBg="1"/>
      <p:bldP spid="430" grpId="1" animBg="1"/>
      <p:bldP spid="430" grpId="2" animBg="1"/>
      <p:bldP spid="431" grpId="0" animBg="1"/>
      <p:bldP spid="431" grpId="1" animBg="1"/>
      <p:bldP spid="431" grpId="2" animBg="1"/>
      <p:bldP spid="432" grpId="0" animBg="1"/>
      <p:bldP spid="432" grpId="1" animBg="1"/>
      <p:bldP spid="432" grpId="2" animBg="1"/>
      <p:bldP spid="433" grpId="0" animBg="1"/>
      <p:bldP spid="433" grpId="1" animBg="1"/>
      <p:bldP spid="433" grpId="2" animBg="1"/>
      <p:bldP spid="434" grpId="0" animBg="1"/>
      <p:bldP spid="434" grpId="1" animBg="1"/>
      <p:bldP spid="434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Two fundamental requirements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High fabric utilization</a:t>
            </a:r>
          </a:p>
          <a:p>
            <a:pPr lvl="2"/>
            <a:r>
              <a:rPr lang="en-US" dirty="0" smtClean="0"/>
              <a:t>Good for all traffic, esp. the large flows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Low fabric latency </a:t>
            </a:r>
            <a:r>
              <a:rPr lang="en-US" sz="2200" b="1" dirty="0" smtClean="0">
                <a:solidFill>
                  <a:schemeClr val="accent1"/>
                </a:solidFill>
              </a:rPr>
              <a:t>(propagation + switching)</a:t>
            </a:r>
          </a:p>
          <a:p>
            <a:pPr lvl="2"/>
            <a:r>
              <a:rPr lang="en-US" dirty="0" smtClean="0"/>
              <a:t>Critical for latency-sensitive traffic</a:t>
            </a:r>
            <a:endParaRPr lang="en-US" sz="1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Active area of research</a:t>
            </a:r>
          </a:p>
          <a:p>
            <a:pPr lvl="1"/>
            <a:r>
              <a:rPr lang="en-US" sz="2200" dirty="0" smtClean="0"/>
              <a:t>DCTCP</a:t>
            </a:r>
            <a:r>
              <a:rPr lang="en-US" sz="1800" dirty="0" smtClean="0">
                <a:solidFill>
                  <a:srgbClr val="BD0A12"/>
                </a:solidFill>
              </a:rPr>
              <a:t>[SIGCOMM’10]</a:t>
            </a:r>
            <a:r>
              <a:rPr lang="en-US" dirty="0" smtClean="0"/>
              <a:t>, </a:t>
            </a:r>
            <a:r>
              <a:rPr lang="en-US" sz="2200" dirty="0" smtClean="0"/>
              <a:t>D3</a:t>
            </a:r>
            <a:r>
              <a:rPr lang="en-US" sz="1800" dirty="0" smtClean="0">
                <a:solidFill>
                  <a:srgbClr val="BD0A12"/>
                </a:solidFill>
              </a:rPr>
              <a:t>[SIGCOMM’11]</a:t>
            </a:r>
            <a:endParaRPr lang="en-US" dirty="0" smtClean="0">
              <a:solidFill>
                <a:srgbClr val="BD0A12"/>
              </a:solidFill>
            </a:endParaRPr>
          </a:p>
          <a:p>
            <a:pPr marL="457200" lvl="1" indent="0">
              <a:buNone/>
            </a:pPr>
            <a:r>
              <a:rPr lang="en-US" sz="2200" dirty="0" smtClean="0"/>
              <a:t>   HULL</a:t>
            </a:r>
            <a:r>
              <a:rPr lang="en-US" sz="1800" dirty="0" smtClean="0">
                <a:solidFill>
                  <a:srgbClr val="BD0A12"/>
                </a:solidFill>
              </a:rPr>
              <a:t>[NSDI’11]</a:t>
            </a:r>
            <a:r>
              <a:rPr lang="en-US" dirty="0" smtClean="0"/>
              <a:t>, </a:t>
            </a:r>
            <a:r>
              <a:rPr lang="en-US" sz="2200" dirty="0" smtClean="0"/>
              <a:t>D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TCP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  <a:endParaRPr lang="en-US" dirty="0">
              <a:solidFill>
                <a:srgbClr val="BD0A12"/>
              </a:solidFill>
            </a:endParaRPr>
          </a:p>
          <a:p>
            <a:pPr marL="4572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PDQ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  <a:r>
              <a:rPr lang="en-US" dirty="0" smtClean="0"/>
              <a:t>, </a:t>
            </a:r>
            <a:r>
              <a:rPr lang="en-US" sz="2200" dirty="0" err="1" smtClean="0"/>
              <a:t>DeTail</a:t>
            </a:r>
            <a:r>
              <a:rPr lang="en-US" sz="1800" dirty="0" smtClean="0">
                <a:solidFill>
                  <a:srgbClr val="BD0A12"/>
                </a:solidFill>
              </a:rPr>
              <a:t>[SIGCOMM’12]</a:t>
            </a:r>
          </a:p>
          <a:p>
            <a:pPr marL="0" indent="0">
              <a:buNone/>
            </a:pP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4343400"/>
            <a:ext cx="2971800" cy="17133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prstClr val="white"/>
                </a:solidFill>
                <a:latin typeface="Calibri"/>
              </a:rPr>
              <a:t>v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astly improve performance,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ut 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very complex</a:t>
            </a:r>
            <a:endParaRPr lang="en-US" sz="2800" b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</a:t>
            </a:r>
            <a:r>
              <a:rPr lang="en-US" dirty="0" err="1" smtClean="0"/>
              <a:t>pFabric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Subtract complexity, not add to it</a:t>
            </a:r>
          </a:p>
          <a:p>
            <a:endParaRPr lang="en-US" dirty="0"/>
          </a:p>
          <a:p>
            <a:r>
              <a:rPr lang="en-US" dirty="0" smtClean="0"/>
              <a:t>Start from scratch and ask:</a:t>
            </a:r>
          </a:p>
          <a:p>
            <a:pPr lvl="1"/>
            <a:r>
              <a:rPr lang="en-US" dirty="0" smtClean="0"/>
              <a:t>What components do we need for DC CC?</a:t>
            </a:r>
          </a:p>
          <a:p>
            <a:pPr lvl="1"/>
            <a:r>
              <a:rPr lang="en-US" dirty="0" smtClean="0"/>
              <a:t>How little mechanism can we get away with?</a:t>
            </a:r>
          </a:p>
          <a:p>
            <a:pPr lvl="1"/>
            <a:endParaRPr lang="en-US" dirty="0"/>
          </a:p>
          <a:p>
            <a:r>
              <a:rPr lang="en-US" dirty="0" smtClean="0"/>
              <a:t>None of what we say here applies to general CC, it is limited to DC setting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in 1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648200" y="5562600"/>
            <a:ext cx="4471916" cy="50601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Content Placeholder 2"/>
          <p:cNvSpPr txBox="1">
            <a:spLocks/>
          </p:cNvSpPr>
          <p:nvPr/>
        </p:nvSpPr>
        <p:spPr>
          <a:xfrm>
            <a:off x="457199" y="1828800"/>
            <a:ext cx="8686801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Packets </a:t>
            </a:r>
            <a:r>
              <a:rPr lang="en-US" sz="2400" dirty="0">
                <a:solidFill>
                  <a:srgbClr val="4F81BD"/>
                </a:solidFill>
              </a:rPr>
              <a:t>carry a </a:t>
            </a:r>
            <a:r>
              <a:rPr lang="en-US" sz="2400" dirty="0" smtClean="0">
                <a:solidFill>
                  <a:srgbClr val="4F81BD"/>
                </a:solidFill>
              </a:rPr>
              <a:t>single priority #</a:t>
            </a:r>
            <a:endParaRPr lang="en-US" sz="2400" dirty="0">
              <a:solidFill>
                <a:srgbClr val="4F81B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>
                <a:solidFill>
                  <a:prstClr val="black"/>
                </a:solidFill>
              </a:rPr>
              <a:t>e.g., </a:t>
            </a:r>
            <a:r>
              <a:rPr lang="en-US" sz="2200" b="0" dirty="0" err="1" smtClean="0">
                <a:solidFill>
                  <a:prstClr val="black"/>
                </a:solidFill>
              </a:rPr>
              <a:t>prio</a:t>
            </a:r>
            <a:r>
              <a:rPr lang="en-US" sz="2200" b="0" dirty="0" smtClean="0">
                <a:solidFill>
                  <a:prstClr val="black"/>
                </a:solidFill>
              </a:rPr>
              <a:t> = remaining </a:t>
            </a:r>
            <a:r>
              <a:rPr lang="en-US" sz="2200" b="0" dirty="0">
                <a:solidFill>
                  <a:prstClr val="black"/>
                </a:solidFill>
              </a:rPr>
              <a:t>flow size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solidFill>
                <a:srgbClr val="C0504D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err="1" smtClean="0">
                <a:solidFill>
                  <a:srgbClr val="4F81BD"/>
                </a:solidFill>
                <a:latin typeface="Verdana"/>
                <a:cs typeface="Verdana"/>
              </a:rPr>
              <a:t>pFabric</a:t>
            </a:r>
            <a:r>
              <a:rPr lang="en-US" sz="2400" dirty="0" smtClean="0">
                <a:solidFill>
                  <a:srgbClr val="4F81BD"/>
                </a:solidFill>
                <a:latin typeface="Verdana"/>
                <a:cs typeface="Verdana"/>
              </a:rPr>
              <a:t> Switches </a:t>
            </a: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Very small buffers (e.g., 10-20KB)</a:t>
            </a:r>
            <a:endParaRPr lang="en-US" sz="22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 fontAlgn="auto">
              <a:spcAft>
                <a:spcPts val="0"/>
              </a:spcAft>
            </a:pPr>
            <a:endParaRPr lang="en-US" sz="300" dirty="0">
              <a:solidFill>
                <a:prstClr val="black"/>
              </a:solidFill>
              <a:latin typeface="Verdana"/>
              <a:cs typeface="Verdana"/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>
                <a:solidFill>
                  <a:prstClr val="black"/>
                </a:solidFill>
                <a:latin typeface="Verdana"/>
                <a:cs typeface="Verdana"/>
              </a:rPr>
              <a:t>Send </a:t>
            </a: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highest priority / drop lowest priority </a:t>
            </a:r>
            <a:r>
              <a:rPr lang="en-US" sz="2200" b="0" dirty="0" err="1" smtClean="0">
                <a:solidFill>
                  <a:prstClr val="black"/>
                </a:solidFill>
                <a:latin typeface="Verdana"/>
                <a:cs typeface="Verdana"/>
              </a:rPr>
              <a:t>pkts</a:t>
            </a:r>
            <a:endParaRPr lang="en-US" sz="2200" b="0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lvl="1" fontAlgn="auto"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Verdana"/>
                <a:cs typeface="Verdana"/>
              </a:rPr>
              <a:t>Give priority to packets with least remaining in flow</a:t>
            </a:r>
            <a:endParaRPr lang="en-US" sz="18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err="1" smtClean="0">
                <a:solidFill>
                  <a:srgbClr val="4F81BD"/>
                </a:solidFill>
                <a:latin typeface="Verdana"/>
                <a:cs typeface="Verdana"/>
              </a:rPr>
              <a:t>pFabric</a:t>
            </a:r>
            <a:r>
              <a:rPr lang="en-US" sz="2400" dirty="0" smtClean="0">
                <a:solidFill>
                  <a:srgbClr val="4F81BD"/>
                </a:solidFill>
                <a:latin typeface="Verdana"/>
                <a:cs typeface="Verdana"/>
              </a:rPr>
              <a:t> Hosts</a:t>
            </a:r>
            <a:endParaRPr lang="en-US" sz="2400" dirty="0">
              <a:solidFill>
                <a:srgbClr val="4F81BD"/>
              </a:solidFill>
              <a:latin typeface="Verdana"/>
              <a:cs typeface="Verdana"/>
            </a:endParaRPr>
          </a:p>
          <a:p>
            <a:pPr algn="ctr" fontAlgn="auto">
              <a:spcAft>
                <a:spcPts val="0"/>
              </a:spcAft>
            </a:pPr>
            <a:endParaRPr lang="en-US" sz="300" dirty="0">
              <a:solidFill>
                <a:prstClr val="black"/>
              </a:solidFill>
              <a:latin typeface="Verdana"/>
              <a:cs typeface="Verdana"/>
            </a:endParaRP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Send/retransmit aggressively</a:t>
            </a:r>
          </a:p>
          <a:p>
            <a:pPr fontAlgn="auto">
              <a:spcAft>
                <a:spcPts val="0"/>
              </a:spcAft>
            </a:pPr>
            <a:r>
              <a:rPr lang="en-US" sz="2200" b="0" dirty="0" smtClean="0">
                <a:solidFill>
                  <a:prstClr val="black"/>
                </a:solidFill>
                <a:latin typeface="Verdana"/>
                <a:cs typeface="Verdana"/>
              </a:rPr>
              <a:t>Minimal rate control: just prevent congestion collapse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service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than best-effort: </a:t>
            </a:r>
            <a:r>
              <a:rPr lang="en-US" b="1" dirty="0" smtClean="0"/>
              <a:t>Quality of Service (</a:t>
            </a:r>
            <a:r>
              <a:rPr lang="en-US" b="1" dirty="0" err="1" smtClean="0"/>
              <a:t>QoS</a:t>
            </a:r>
            <a:r>
              <a:rPr lang="en-US" b="1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More than one receiver: </a:t>
            </a:r>
            <a:r>
              <a:rPr lang="en-US" b="1" dirty="0" smtClean="0"/>
              <a:t>Multicast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5" name="Slide Number Placeholder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6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3"/>
          <p:cNvGrpSpPr/>
          <p:nvPr/>
        </p:nvGrpSpPr>
        <p:grpSpPr>
          <a:xfrm>
            <a:off x="4636321" y="1826677"/>
            <a:ext cx="3059879" cy="4193123"/>
            <a:chOff x="4636321" y="1826677"/>
            <a:chExt cx="3059879" cy="4193123"/>
          </a:xfrm>
        </p:grpSpPr>
        <p:sp>
          <p:nvSpPr>
            <p:cNvPr id="116" name="Rectangle 115"/>
            <p:cNvSpPr/>
            <p:nvPr/>
          </p:nvSpPr>
          <p:spPr>
            <a:xfrm rot="16200000" flipH="1">
              <a:off x="7323440" y="18370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>
              <a:stCxn id="116" idx="0"/>
            </p:cNvCxnSpPr>
            <p:nvPr/>
          </p:nvCxnSpPr>
          <p:spPr>
            <a:xfrm rot="16200000" flipH="1" flipV="1">
              <a:off x="6650390" y="17872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 rot="16200000" flipH="1">
              <a:off x="7323440" y="22942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 flipH="1">
              <a:off x="7323440" y="27514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9" name="Straight Connector 128"/>
            <p:cNvCxnSpPr>
              <a:stCxn id="127" idx="0"/>
            </p:cNvCxnSpPr>
            <p:nvPr/>
          </p:nvCxnSpPr>
          <p:spPr>
            <a:xfrm rot="16200000" flipV="1">
              <a:off x="6874216" y="20158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8" idx="0"/>
            </p:cNvCxnSpPr>
            <p:nvPr/>
          </p:nvCxnSpPr>
          <p:spPr>
            <a:xfrm rot="16200000" flipV="1">
              <a:off x="6645616" y="22444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 rot="16200000" flipH="1">
              <a:off x="7323440" y="3286963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132" name="Straight Connector 131"/>
            <p:cNvCxnSpPr>
              <a:stCxn id="131" idx="0"/>
            </p:cNvCxnSpPr>
            <p:nvPr/>
          </p:nvCxnSpPr>
          <p:spPr>
            <a:xfrm rot="16200000" flipH="1" flipV="1">
              <a:off x="6651451" y="3236113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 rot="16200000" flipH="1">
              <a:off x="7323440" y="37441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16200000" flipH="1">
              <a:off x="7323440" y="42013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5" name="Straight Connector 134"/>
            <p:cNvCxnSpPr>
              <a:stCxn id="133" idx="0"/>
            </p:cNvCxnSpPr>
            <p:nvPr/>
          </p:nvCxnSpPr>
          <p:spPr>
            <a:xfrm rot="16200000" flipV="1">
              <a:off x="6873154" y="3464713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4" idx="0"/>
            </p:cNvCxnSpPr>
            <p:nvPr/>
          </p:nvCxnSpPr>
          <p:spPr>
            <a:xfrm rot="16200000" flipV="1">
              <a:off x="6644554" y="3693313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Rectangle 141"/>
            <p:cNvSpPr/>
            <p:nvPr/>
          </p:nvSpPr>
          <p:spPr>
            <a:xfrm rot="16200000" flipH="1">
              <a:off x="7323439" y="47326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traight Connector 142"/>
            <p:cNvCxnSpPr>
              <a:stCxn id="142" idx="0"/>
            </p:cNvCxnSpPr>
            <p:nvPr/>
          </p:nvCxnSpPr>
          <p:spPr>
            <a:xfrm rot="16200000" flipH="1" flipV="1">
              <a:off x="6650389" y="46828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 rot="16200000" flipH="1">
              <a:off x="7323439" y="51898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 rot="16200000" flipH="1">
              <a:off x="7323439" y="56470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6" name="Straight Connector 145"/>
            <p:cNvCxnSpPr>
              <a:stCxn id="144" idx="0"/>
            </p:cNvCxnSpPr>
            <p:nvPr/>
          </p:nvCxnSpPr>
          <p:spPr>
            <a:xfrm rot="16200000" flipV="1">
              <a:off x="6874215" y="49114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5" idx="0"/>
            </p:cNvCxnSpPr>
            <p:nvPr/>
          </p:nvCxnSpPr>
          <p:spPr>
            <a:xfrm rot="16200000" flipV="1">
              <a:off x="6645615" y="51400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 rot="16200000" flipH="1">
              <a:off x="5974294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3" name="Group 352"/>
          <p:cNvGrpSpPr/>
          <p:nvPr/>
        </p:nvGrpSpPr>
        <p:grpSpPr>
          <a:xfrm>
            <a:off x="1246983" y="1826677"/>
            <a:ext cx="3059877" cy="4193123"/>
            <a:chOff x="1399382" y="1978991"/>
            <a:chExt cx="3059877" cy="4193123"/>
          </a:xfrm>
        </p:grpSpPr>
        <p:grpSp>
          <p:nvGrpSpPr>
            <p:cNvPr id="256" name="Group 255"/>
            <p:cNvGrpSpPr/>
            <p:nvPr/>
          </p:nvGrpSpPr>
          <p:grpSpPr>
            <a:xfrm>
              <a:off x="2599978" y="2666914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1399382" y="1978991"/>
              <a:ext cx="362398" cy="4193123"/>
              <a:chOff x="1246982" y="1826591"/>
              <a:chExt cx="362398" cy="4193123"/>
            </a:xfrm>
          </p:grpSpPr>
          <p:sp>
            <p:nvSpPr>
              <p:cNvPr id="267" name="Rectangle 266"/>
              <p:cNvSpPr/>
              <p:nvPr/>
            </p:nvSpPr>
            <p:spPr>
              <a:xfrm rot="5400000">
                <a:off x="1236619" y="18369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H1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5400000">
                <a:off x="1236619" y="22941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H2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5400000">
                <a:off x="1236619" y="27513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H3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5400000">
                <a:off x="1236619" y="3286877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H4</a:t>
                </a:r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5400000">
                <a:off x="1236619" y="37440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H5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5400000">
                <a:off x="1236619" y="42012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H6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5400000">
                <a:off x="1236620" y="47325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H7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5400000">
                <a:off x="1236620" y="51897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H8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 rot="5400000">
                <a:off x="1236620" y="56469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H9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1761779" y="2170553"/>
              <a:ext cx="914401" cy="3810000"/>
              <a:chOff x="1609379" y="2018153"/>
              <a:chExt cx="914401" cy="3810000"/>
            </a:xfrm>
          </p:grpSpPr>
          <p:cxnSp>
            <p:nvCxnSpPr>
              <p:cNvPr id="277" name="Straight Connector 276"/>
              <p:cNvCxnSpPr>
                <a:stCxn id="267" idx="0"/>
              </p:cNvCxnSpPr>
              <p:nvPr/>
            </p:nvCxnSpPr>
            <p:spPr>
              <a:xfrm rot="5400000" flipV="1">
                <a:off x="1840366" y="17871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68" idx="0"/>
              </p:cNvCxnSpPr>
              <p:nvPr/>
            </p:nvCxnSpPr>
            <p:spPr>
              <a:xfrm rot="5400000" flipH="1" flipV="1">
                <a:off x="2064192" y="20157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stCxn id="269" idx="0"/>
              </p:cNvCxnSpPr>
              <p:nvPr/>
            </p:nvCxnSpPr>
            <p:spPr>
              <a:xfrm rot="5400000" flipH="1" flipV="1">
                <a:off x="1835592" y="22443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0" idx="0"/>
              </p:cNvCxnSpPr>
              <p:nvPr/>
            </p:nvCxnSpPr>
            <p:spPr>
              <a:xfrm rot="5400000" flipV="1">
                <a:off x="1841427" y="3236027"/>
                <a:ext cx="450303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71" idx="0"/>
              </p:cNvCxnSpPr>
              <p:nvPr/>
            </p:nvCxnSpPr>
            <p:spPr>
              <a:xfrm rot="5400000" flipH="1" flipV="1">
                <a:off x="2063130" y="3464627"/>
                <a:ext cx="68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72" idx="0"/>
              </p:cNvCxnSpPr>
              <p:nvPr/>
            </p:nvCxnSpPr>
            <p:spPr>
              <a:xfrm rot="5400000" flipH="1" flipV="1">
                <a:off x="1834530" y="3693227"/>
                <a:ext cx="4640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73" idx="0"/>
              </p:cNvCxnSpPr>
              <p:nvPr/>
            </p:nvCxnSpPr>
            <p:spPr>
              <a:xfrm rot="5400000" flipV="1">
                <a:off x="1840367" y="46827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74" idx="0"/>
              </p:cNvCxnSpPr>
              <p:nvPr/>
            </p:nvCxnSpPr>
            <p:spPr>
              <a:xfrm rot="5400000" flipH="1" flipV="1">
                <a:off x="2064193" y="49113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75" idx="0"/>
              </p:cNvCxnSpPr>
              <p:nvPr/>
            </p:nvCxnSpPr>
            <p:spPr>
              <a:xfrm rot="5400000" flipH="1" flipV="1">
                <a:off x="1835593" y="51399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510679" y="2172310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9169" y="3808905"/>
                <a:ext cx="978209" cy="243008"/>
                <a:chOff x="5220661" y="367570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2447578" y="2514514"/>
            <a:ext cx="1859281" cy="2871458"/>
            <a:chOff x="2447578" y="2514514"/>
            <a:chExt cx="1859281" cy="287145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V="1">
              <a:off x="3034319" y="19277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V="1">
              <a:off x="2615219" y="2346873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196119" y="2765973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034319" y="26135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3301019" y="3032673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V="1">
              <a:off x="2881919" y="3451773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2" idx="0"/>
            </p:cNvCxnSpPr>
            <p:nvPr/>
          </p:nvCxnSpPr>
          <p:spPr>
            <a:xfrm rot="5400000" flipH="1" flipV="1">
              <a:off x="2296245" y="3375358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730927" y="3795021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2" idx="0"/>
            </p:cNvCxnSpPr>
            <p:nvPr/>
          </p:nvCxnSpPr>
          <p:spPr>
            <a:xfrm rot="5400000" flipH="1" flipV="1">
              <a:off x="3134445" y="4213558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1237802" y="1826591"/>
            <a:ext cx="362398" cy="4193123"/>
            <a:chOff x="1246982" y="1826591"/>
            <a:chExt cx="362398" cy="4193123"/>
          </a:xfrm>
        </p:grpSpPr>
        <p:sp>
          <p:nvSpPr>
            <p:cNvPr id="7" name="Rectangle 6"/>
            <p:cNvSpPr/>
            <p:nvPr/>
          </p:nvSpPr>
          <p:spPr>
            <a:xfrm rot="5400000">
              <a:off x="1236619" y="18369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236619" y="22941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236619" y="27513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236619" y="3286877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1236619" y="37440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236619" y="42012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1236620" y="47325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236620" y="51897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1236620" y="56469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600199" y="2018153"/>
            <a:ext cx="914401" cy="3810000"/>
            <a:chOff x="1600199" y="2018153"/>
            <a:chExt cx="914401" cy="3810000"/>
          </a:xfrm>
        </p:grpSpPr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rot="5400000" flipV="1">
              <a:off x="183118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rot="5400000" flipH="1" flipV="1">
              <a:off x="205501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rot="5400000" flipH="1" flipV="1">
              <a:off x="182641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rot="5400000" flipV="1">
              <a:off x="183224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rot="5400000" flipH="1" flipV="1">
              <a:off x="205395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rot="5400000" flipH="1" flipV="1">
              <a:off x="182535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rot="5400000" flipV="1">
              <a:off x="183118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rot="5400000" flipH="1" flipV="1">
              <a:off x="205501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rot="5400000" flipH="1" flipV="1">
              <a:off x="182641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2358279" y="2019910"/>
            <a:ext cx="251499" cy="3810492"/>
            <a:chOff x="2358279" y="2019910"/>
            <a:chExt cx="251499" cy="3810492"/>
          </a:xfrm>
        </p:grpSpPr>
        <p:grpSp>
          <p:nvGrpSpPr>
            <p:cNvPr id="29" name="Group 28"/>
            <p:cNvGrpSpPr/>
            <p:nvPr/>
          </p:nvGrpSpPr>
          <p:grpSpPr>
            <a:xfrm rot="5400000">
              <a:off x="1999169" y="2387511"/>
              <a:ext cx="978209" cy="243008"/>
              <a:chOff x="5220661" y="3675707"/>
              <a:chExt cx="978209" cy="24300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rot="5400000">
              <a:off x="1999169" y="3808905"/>
              <a:ext cx="978209" cy="243008"/>
              <a:chOff x="5220661" y="3675707"/>
              <a:chExt cx="978209" cy="2430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/>
            <p:cNvGrpSpPr/>
            <p:nvPr/>
          </p:nvGrpSpPr>
          <p:grpSpPr>
            <a:xfrm rot="5400000">
              <a:off x="1990678" y="5219794"/>
              <a:ext cx="978209" cy="243008"/>
              <a:chOff x="5220661" y="3675707"/>
              <a:chExt cx="978209" cy="2430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 rot="5400000">
            <a:off x="4207127" y="2829408"/>
            <a:ext cx="545969" cy="678181"/>
            <a:chOff x="1027560" y="1988818"/>
            <a:chExt cx="545969" cy="678181"/>
          </a:xfrm>
        </p:grpSpPr>
        <p:sp>
          <p:nvSpPr>
            <p:cNvPr id="111" name="Cube 11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4203206" y="3692743"/>
            <a:ext cx="545969" cy="678181"/>
            <a:chOff x="1027560" y="1988818"/>
            <a:chExt cx="545969" cy="678181"/>
          </a:xfrm>
        </p:grpSpPr>
        <p:sp>
          <p:nvSpPr>
            <p:cNvPr id="65" name="Cube 64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4190085" y="4569439"/>
            <a:ext cx="545969" cy="678181"/>
            <a:chOff x="1027560" y="1988818"/>
            <a:chExt cx="545969" cy="678181"/>
          </a:xfrm>
        </p:grpSpPr>
        <p:sp>
          <p:nvSpPr>
            <p:cNvPr id="61" name="Cube 6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7" name="TextBox 356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6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6875 0.005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7856E-6 L 0.43663 0.005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06E-6 L 0.51563 0.005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4508E-6 L 0.23906 0.0018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Fabric: 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59" name="Rectangle 358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60" name="Straight Connector 359"/>
          <p:cNvCxnSpPr>
            <a:stCxn id="359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2" name="Rectangle 361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3" name="Straight Connector 362"/>
          <p:cNvCxnSpPr>
            <a:stCxn id="361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62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Rectangle 364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cxnSp>
        <p:nvCxnSpPr>
          <p:cNvPr id="366" name="Straight Connector 365"/>
          <p:cNvCxnSpPr>
            <a:stCxn id="365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8" name="Rectangle 367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9" name="Straight Connector 368"/>
          <p:cNvCxnSpPr>
            <a:stCxn id="367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8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Rectangle 370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72" name="Straight Connector 371"/>
          <p:cNvCxnSpPr>
            <a:stCxn id="371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Rectangle 372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4" name="Rectangle 373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5" name="Straight Connector 374"/>
          <p:cNvCxnSpPr>
            <a:stCxn id="373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74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Rectangle 37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8" name="Rectangle 37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9" name="Rectangle 37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0" name="Rectangle 37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381" name="Rectangle 38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2" name="Rectangle 38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3" name="Rectangle 38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4" name="Rectangle 38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5" name="Rectangle 38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6" name="Group 38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387" name="Straight Connector 386"/>
            <p:cNvCxnSpPr>
              <a:stCxn id="37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7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7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8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8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8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8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8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397" name="Straight Arrow Connector 396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438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438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ectangle 404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Rectangle 425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2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7" name="Straight Arrow Connector 446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4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9" name="Group 468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549" name="Straight Arrow Connector 548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Arrow Connector 549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Arrow Connector 551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Arrow Connector 552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Arrow Connector 553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Arrow Connector 554"/>
              <p:cNvCxnSpPr>
                <a:stCxn id="498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Arrow Connector 555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/>
              <p:cNvCxnSpPr>
                <a:stCxn id="498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0" name="Group 469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483" name="Group 482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528" name="Rectangle 527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4" name="Group 483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507" name="Rectangle 506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5" name="Group 484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486" name="Rectangle 485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48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71" name="Cube 47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8" name="Rectangle 557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0" name="Group 32"/>
          <p:cNvGrpSpPr/>
          <p:nvPr/>
        </p:nvGrpSpPr>
        <p:grpSpPr>
          <a:xfrm>
            <a:off x="2624792" y="2649400"/>
            <a:ext cx="3604331" cy="2504835"/>
            <a:chOff x="1040728" y="3511051"/>
            <a:chExt cx="2777155" cy="1642242"/>
          </a:xfrm>
          <a:effectLst/>
        </p:grpSpPr>
        <p:sp>
          <p:nvSpPr>
            <p:cNvPr id="561" name="Freeform 560"/>
            <p:cNvSpPr/>
            <p:nvPr/>
          </p:nvSpPr>
          <p:spPr>
            <a:xfrm>
              <a:off x="1040728" y="3511051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2" name="Freeform 561"/>
            <p:cNvSpPr/>
            <p:nvPr/>
          </p:nvSpPr>
          <p:spPr>
            <a:xfrm flipH="1" flipV="1">
              <a:off x="2411547" y="4311599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3" name="Freeform 562"/>
            <p:cNvSpPr/>
            <p:nvPr/>
          </p:nvSpPr>
          <p:spPr>
            <a:xfrm flipH="1">
              <a:off x="2433736" y="3534367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4" name="Freeform 563"/>
            <p:cNvSpPr/>
            <p:nvPr/>
          </p:nvSpPr>
          <p:spPr>
            <a:xfrm flipV="1">
              <a:off x="1062916" y="4334915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5" name="Rectangle 56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Rectangle 565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67" name="Group 566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568" name="Group 567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58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9" name="Rectangle 568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0" name="Rectangle 569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1" name="Rectangle 570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2" name="Rectangle 571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3" name="Rectangle 572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5" name="Rectangle 574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6" name="Rectangle 575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7" name="Rectangle 576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8" name="Rectangle 577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9" name="Rectangle 578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0" name="Rectangle 579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1" name="Rectangle 580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2" name="Rectangle 581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595" name="Freeform 594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599" name="Group 598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608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9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1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2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8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0" name="Rectangle 599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1" name="Rectangle 600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2" name="Rectangle 601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3" name="Rectangle 602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4" name="Rectangle 603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5" name="Rectangle 604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9" name="Rectangle 618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Rectangle 619"/>
          <p:cNvSpPr/>
          <p:nvPr/>
        </p:nvSpPr>
        <p:spPr>
          <a:xfrm>
            <a:off x="1236422" y="4644428"/>
            <a:ext cx="373586" cy="50699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21" name="Group 620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622" name="Freeform 621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625" name="TextBox 624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9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 animBg="1"/>
      <p:bldP spid="565" grpId="0" animBg="1"/>
      <p:bldP spid="566" grpId="0" animBg="1"/>
      <p:bldP spid="619" grpId="0" animBg="1"/>
      <p:bldP spid="620" grpId="0" animBg="1"/>
      <p:bldP spid="62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>
            <a:stCxn id="116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9" name="Straight Connector 128"/>
          <p:cNvCxnSpPr>
            <a:stCxn id="127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8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cxnSp>
        <p:nvCxnSpPr>
          <p:cNvPr id="132" name="Straight Connector 131"/>
          <p:cNvCxnSpPr>
            <a:stCxn id="131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5" name="Straight Connector 134"/>
          <p:cNvCxnSpPr>
            <a:stCxn id="133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4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Connector 142"/>
          <p:cNvCxnSpPr>
            <a:stCxn id="142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6" name="Straight Connector 145"/>
          <p:cNvCxnSpPr>
            <a:stCxn id="144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5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26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0" name="Rectangle 26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271" name="Rectangle 27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2" name="Rectangle 27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3" name="Rectangle 27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5" name="Rectangle 27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277" name="Straight Connector 276"/>
            <p:cNvCxnSpPr>
              <a:stCxn id="26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6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6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7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7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7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7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7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7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Rectangle 148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oup 255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1" name="Cube 11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Cube 6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Cube 60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5" name="Rectangle 354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227" name="Group 226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366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0" name="Rectangle 389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231" name="Freeform 230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408" name="Group 407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42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9" name="Rectangle 408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4" name="Rectangle 433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436" name="Freeform 435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9" name="TextBox 438"/>
          <p:cNvSpPr txBox="1"/>
          <p:nvPr/>
        </p:nvSpPr>
        <p:spPr>
          <a:xfrm>
            <a:off x="4572000" y="457200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Objective?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Minimize </a:t>
            </a:r>
            <a:r>
              <a:rPr lang="en-US" sz="2400" b="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b="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vg</a:t>
            </a: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FCT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461760" y="200686"/>
            <a:ext cx="3424440" cy="14757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 transport = Flow scheduling on giant switch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905000" y="2407450"/>
            <a:ext cx="4971603" cy="4214747"/>
            <a:chOff x="1905000" y="2407450"/>
            <a:chExt cx="4971603" cy="4214747"/>
          </a:xfrm>
        </p:grpSpPr>
        <p:cxnSp>
          <p:nvCxnSpPr>
            <p:cNvPr id="246" name="Straight Arrow Connector 245"/>
            <p:cNvCxnSpPr/>
            <p:nvPr/>
          </p:nvCxnSpPr>
          <p:spPr>
            <a:xfrm flipH="1" flipV="1">
              <a:off x="2066581" y="2970592"/>
              <a:ext cx="1133820" cy="28206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 flipH="1" flipV="1">
              <a:off x="1905000" y="5168586"/>
              <a:ext cx="1295400" cy="6342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 flipV="1">
              <a:off x="5546035" y="2407450"/>
              <a:ext cx="1235765" cy="33954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V="1">
              <a:off x="5565962" y="4299775"/>
              <a:ext cx="1310641" cy="14914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 flipV="1">
              <a:off x="5565962" y="5293845"/>
              <a:ext cx="1215838" cy="5090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2572197" y="5791200"/>
              <a:ext cx="3828603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en-US" sz="2400" b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ngress &amp; egress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capacity constraints</a:t>
              </a:r>
              <a:endParaRPr lang="en-US" sz="2400" b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4" name="TextBox 353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9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Min. FCT with Simple Queue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use shortest-job first…..</a:t>
            </a:r>
          </a:p>
          <a:p>
            <a:pPr lvl="1"/>
            <a:endParaRPr lang="en-US" dirty="0"/>
          </a:p>
          <a:p>
            <a:r>
              <a:rPr lang="en-US" dirty="0" smtClean="0"/>
              <a:t>But here we have many inputs and many outputs with capacity constraints at both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“Ideal” Flow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is NP-hard </a:t>
            </a:r>
            <a:r>
              <a:rPr lang="en-US" b="1" dirty="0" smtClean="0">
                <a:sym typeface="Wingdings" pitchFamily="2" charset="2"/>
              </a:rPr>
              <a:t></a:t>
            </a:r>
            <a:r>
              <a:rPr lang="en-US" dirty="0" smtClean="0"/>
              <a:t> [Bar-</a:t>
            </a:r>
            <a:r>
              <a:rPr lang="en-US" dirty="0" err="1" smtClean="0"/>
              <a:t>Noy</a:t>
            </a:r>
            <a:r>
              <a:rPr lang="en-US" dirty="0" smtClean="0"/>
              <a:t> et al.]</a:t>
            </a:r>
          </a:p>
          <a:p>
            <a:pPr lvl="1"/>
            <a:r>
              <a:rPr lang="en-US" dirty="0" smtClean="0"/>
              <a:t>Simple greedy algorithm: </a:t>
            </a:r>
            <a:r>
              <a:rPr lang="en-US" b="1" dirty="0" smtClean="0">
                <a:solidFill>
                  <a:srgbClr val="BD0A12"/>
                </a:solidFill>
              </a:rPr>
              <a:t>2-approximation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524000" y="3044651"/>
            <a:ext cx="5640301" cy="2898949"/>
            <a:chOff x="1524000" y="3044651"/>
            <a:chExt cx="5640301" cy="2898949"/>
          </a:xfrm>
        </p:grpSpPr>
        <p:grpSp>
          <p:nvGrpSpPr>
            <p:cNvPr id="75" name="Group 74"/>
            <p:cNvGrpSpPr/>
            <p:nvPr/>
          </p:nvGrpSpPr>
          <p:grpSpPr>
            <a:xfrm>
              <a:off x="5934629" y="5358578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947828" y="4368562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954427" y="3378545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3022773" y="3535161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3017095" y="3135486"/>
              <a:ext cx="5678" cy="8201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1904369" y="3407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>
              <a:off x="1529675" y="313548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1904369" y="3667523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3022773" y="4531757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3017095" y="4132080"/>
              <a:ext cx="2839" cy="8071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1537183" y="493921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1904369" y="4399397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>
              <a:off x="1529675" y="4132080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1904369" y="4664118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>
              <a:off x="3017095" y="552835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>
              <a:off x="3017095" y="5120890"/>
              <a:ext cx="0" cy="8227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>
              <a:off x="1525156" y="5935814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45"/>
            <p:cNvSpPr>
              <a:spLocks/>
            </p:cNvSpPr>
            <p:nvPr/>
          </p:nvSpPr>
          <p:spPr bwMode="auto">
            <a:xfrm>
              <a:off x="1898694" y="5395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1524000" y="512867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47"/>
            <p:cNvSpPr>
              <a:spLocks/>
            </p:cNvSpPr>
            <p:nvPr/>
          </p:nvSpPr>
          <p:spPr bwMode="auto">
            <a:xfrm>
              <a:off x="1905000" y="5660714"/>
              <a:ext cx="1112726" cy="2596"/>
            </a:xfrm>
            <a:custGeom>
              <a:avLst/>
              <a:gdLst>
                <a:gd name="T0" fmla="*/ 392 w 392"/>
                <a:gd name="T1" fmla="*/ 1 h 1"/>
                <a:gd name="T2" fmla="*/ 0 w 392"/>
                <a:gd name="T3" fmla="*/ 0 h 1"/>
                <a:gd name="T4" fmla="*/ 0 60000 65536"/>
                <a:gd name="T5" fmla="*/ 0 60000 65536"/>
                <a:gd name="T6" fmla="*/ 0 w 392"/>
                <a:gd name="T7" fmla="*/ 0 h 1"/>
                <a:gd name="T8" fmla="*/ 392 w 3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2" h="1">
                  <a:moveTo>
                    <a:pt x="392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 Box 48"/>
            <p:cNvSpPr txBox="1">
              <a:spLocks noChangeArrowheads="1"/>
            </p:cNvSpPr>
            <p:nvPr/>
          </p:nvSpPr>
          <p:spPr bwMode="auto">
            <a:xfrm>
              <a:off x="3011416" y="3044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1" name="Text Box 49"/>
            <p:cNvSpPr txBox="1">
              <a:spLocks noChangeArrowheads="1"/>
            </p:cNvSpPr>
            <p:nvPr/>
          </p:nvSpPr>
          <p:spPr bwMode="auto">
            <a:xfrm>
              <a:off x="3011416" y="4038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2" name="Text Box 53"/>
            <p:cNvSpPr txBox="1">
              <a:spLocks noChangeArrowheads="1"/>
            </p:cNvSpPr>
            <p:nvPr/>
          </p:nvSpPr>
          <p:spPr bwMode="auto">
            <a:xfrm>
              <a:off x="3011416" y="4985936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3432799" y="3161440"/>
              <a:ext cx="2696881" cy="26445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Line 30"/>
            <p:cNvSpPr>
              <a:spLocks noChangeShapeType="1"/>
            </p:cNvSpPr>
            <p:nvPr/>
          </p:nvSpPr>
          <p:spPr bwMode="auto">
            <a:xfrm>
              <a:off x="6619291" y="354837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Line 36"/>
            <p:cNvSpPr>
              <a:spLocks noChangeShapeType="1"/>
            </p:cNvSpPr>
            <p:nvPr/>
          </p:nvSpPr>
          <p:spPr bwMode="auto">
            <a:xfrm>
              <a:off x="6619291" y="4544969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Line 42"/>
            <p:cNvSpPr>
              <a:spLocks noChangeShapeType="1"/>
            </p:cNvSpPr>
            <p:nvPr/>
          </p:nvSpPr>
          <p:spPr bwMode="auto">
            <a:xfrm>
              <a:off x="6613613" y="5541564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Text Box 48"/>
            <p:cNvSpPr txBox="1">
              <a:spLocks noChangeArrowheads="1"/>
            </p:cNvSpPr>
            <p:nvPr/>
          </p:nvSpPr>
          <p:spPr bwMode="auto">
            <a:xfrm>
              <a:off x="6594275" y="308750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6" name="Text Box 49"/>
            <p:cNvSpPr txBox="1">
              <a:spLocks noChangeArrowheads="1"/>
            </p:cNvSpPr>
            <p:nvPr/>
          </p:nvSpPr>
          <p:spPr bwMode="auto">
            <a:xfrm>
              <a:off x="6594275" y="4089974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7" name="Text Box 53"/>
            <p:cNvSpPr txBox="1">
              <a:spLocks noChangeArrowheads="1"/>
            </p:cNvSpPr>
            <p:nvPr/>
          </p:nvSpPr>
          <p:spPr bwMode="auto">
            <a:xfrm>
              <a:off x="6583941" y="507112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Lucida Sans Unicode" charset="-52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0" name="Line 32"/>
            <p:cNvSpPr>
              <a:spLocks noChangeShapeType="1"/>
            </p:cNvSpPr>
            <p:nvPr/>
          </p:nvSpPr>
          <p:spPr bwMode="auto">
            <a:xfrm>
              <a:off x="1534008" y="394675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9" name="Rectangle 158"/>
          <p:cNvSpPr/>
          <p:nvPr/>
        </p:nvSpPr>
        <p:spPr>
          <a:xfrm rot="5400000">
            <a:off x="2788447" y="3179140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/>
          <p:cNvSpPr/>
          <p:nvPr/>
        </p:nvSpPr>
        <p:spPr>
          <a:xfrm rot="5400000">
            <a:off x="2608604" y="3178391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 rot="5400000">
            <a:off x="2797791" y="3717292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/>
          <p:cNvSpPr/>
          <p:nvPr/>
        </p:nvSpPr>
        <p:spPr>
          <a:xfrm rot="5400000">
            <a:off x="2622531" y="3717293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/>
          <p:cNvSpPr/>
          <p:nvPr/>
        </p:nvSpPr>
        <p:spPr>
          <a:xfrm rot="5400000">
            <a:off x="2424113" y="3181934"/>
            <a:ext cx="261450" cy="169537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 rot="5400000">
            <a:off x="2248853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 rot="5400000">
            <a:off x="2077941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/>
          <p:cNvSpPr/>
          <p:nvPr/>
        </p:nvSpPr>
        <p:spPr>
          <a:xfrm rot="5400000">
            <a:off x="1902681" y="3181936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Rectangle 171"/>
          <p:cNvSpPr/>
          <p:nvPr/>
        </p:nvSpPr>
        <p:spPr>
          <a:xfrm rot="5400000">
            <a:off x="2791625" y="4445797"/>
            <a:ext cx="263967" cy="17116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1985142" y="4399398"/>
            <a:ext cx="852882" cy="264344"/>
            <a:chOff x="1985142" y="4399398"/>
            <a:chExt cx="852882" cy="264344"/>
          </a:xfrm>
        </p:grpSpPr>
        <p:sp>
          <p:nvSpPr>
            <p:cNvPr id="173" name="Rectangle 172"/>
            <p:cNvSpPr/>
            <p:nvPr/>
          </p:nvSpPr>
          <p:spPr>
            <a:xfrm rot="5400000">
              <a:off x="2620456" y="4446173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2447913" y="4445798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5400000">
              <a:off x="2276744" y="4446174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 rot="5400000">
              <a:off x="2109911" y="4445799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 rot="5400000">
              <a:off x="1938742" y="4446175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 rot="5400000">
            <a:off x="2799063" y="5175658"/>
            <a:ext cx="257640" cy="167065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/>
          <p:cNvSpPr/>
          <p:nvPr/>
        </p:nvSpPr>
        <p:spPr>
          <a:xfrm rot="5400000">
            <a:off x="2799572" y="5717087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/>
          <p:cNvSpPr/>
          <p:nvPr/>
        </p:nvSpPr>
        <p:spPr>
          <a:xfrm rot="5400000">
            <a:off x="2636294" y="5717088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3432799" y="3554880"/>
            <a:ext cx="2696881" cy="1977367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432799" y="3535161"/>
            <a:ext cx="2434601" cy="19719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Multiply 195"/>
          <p:cNvSpPr/>
          <p:nvPr/>
        </p:nvSpPr>
        <p:spPr>
          <a:xfrm>
            <a:off x="4428658" y="3156908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/>
          <p:cNvSpPr/>
          <p:nvPr/>
        </p:nvSpPr>
        <p:spPr>
          <a:xfrm rot="5400000">
            <a:off x="2471710" y="5715785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 rot="5400000">
            <a:off x="2308432" y="5715786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3432799" y="3554880"/>
            <a:ext cx="2696881" cy="1986684"/>
          </a:xfrm>
          <a:prstGeom prst="straightConnector1">
            <a:avLst/>
          </a:prstGeom>
          <a:ln w="63500">
            <a:solidFill>
              <a:schemeClr val="accent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432799" y="5541564"/>
            <a:ext cx="2434601" cy="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0" name="Multiply 209"/>
          <p:cNvSpPr/>
          <p:nvPr/>
        </p:nvSpPr>
        <p:spPr>
          <a:xfrm>
            <a:off x="4428157" y="5120890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3432799" y="4548222"/>
            <a:ext cx="2696881" cy="0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 rot="5400000">
            <a:off x="1733143" y="3180189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8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094 L 0.05539 -0.04094 L 0.34948 0.25469 L 0.48316 0.25469 " pathEditMode="relative" ptsTypes="AAAAA">
                                      <p:cBhvr>
                                        <p:cTn id="1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2 0.00023 " pathEditMode="relative" ptsTypes="AA">
                                      <p:cBhvr>
                                        <p:cTn id="1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94 L 0.05452 0.04094 L 0.35052 -0.24659 L 0.48611 -0.24659 " pathEditMode="relative" ptsTypes="AAAAA">
                                      <p:cBhvr>
                                        <p:cTn id="1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L 0.0191 4.81481E-6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2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01961 1.85185E-6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9" grpId="0" animBg="1"/>
      <p:bldP spid="160" grpId="0" animBg="1"/>
      <p:bldP spid="161" grpId="0" animBg="1"/>
      <p:bldP spid="161" grpId="1" animBg="1"/>
      <p:bldP spid="161" grpId="2" animBg="1"/>
      <p:bldP spid="164" grpId="0" animBg="1"/>
      <p:bldP spid="164" grpId="1" animBg="1"/>
      <p:bldP spid="167" grpId="0" animBg="1"/>
      <p:bldP spid="168" grpId="0" animBg="1"/>
      <p:bldP spid="169" grpId="0" animBg="1"/>
      <p:bldP spid="170" grpId="0" animBg="1"/>
      <p:bldP spid="172" grpId="0" animBg="1"/>
      <p:bldP spid="172" grpId="1" animBg="1"/>
      <p:bldP spid="172" grpId="2" animBg="1"/>
      <p:bldP spid="178" grpId="0" animBg="1"/>
      <p:bldP spid="178" grpId="1" animBg="1"/>
      <p:bldP spid="178" grpId="2" animBg="1"/>
      <p:bldP spid="179" grpId="0" animBg="1"/>
      <p:bldP spid="180" grpId="0" animBg="1"/>
      <p:bldP spid="196" grpId="0" animBg="1"/>
      <p:bldP spid="196" grpId="1" animBg="1"/>
      <p:bldP spid="200" grpId="0" animBg="1"/>
      <p:bldP spid="201" grpId="0" animBg="1"/>
      <p:bldP spid="210" grpId="0" animBg="1"/>
      <p:bldP spid="210" grpId="1" animBg="1"/>
      <p:bldP spid="2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590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0" dirty="0" err="1" smtClean="0">
                <a:solidFill>
                  <a:srgbClr val="4F81BD"/>
                </a:solidFill>
                <a:latin typeface="Verdana"/>
                <a:ea typeface="+mn-ea"/>
                <a:cs typeface="Verdana"/>
              </a:rPr>
              <a:t>pFabric</a:t>
            </a:r>
            <a:r>
              <a:rPr lang="en-US" sz="5400" b="0" dirty="0" smtClean="0">
                <a:solidFill>
                  <a:srgbClr val="4F81BD"/>
                </a:solidFill>
                <a:latin typeface="Verdana"/>
                <a:ea typeface="+mn-ea"/>
                <a:cs typeface="Verdana"/>
              </a:rPr>
              <a:t> Design</a:t>
            </a:r>
            <a:endParaRPr lang="en-US" sz="5400" b="0" dirty="0">
              <a:solidFill>
                <a:srgbClr val="4F81BD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63839" y="2971372"/>
            <a:ext cx="2971800" cy="2743628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13303" y="3881697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5253" y="3690088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02139" y="4723855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1784" y="4851329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8739" y="3992913"/>
            <a:ext cx="437584" cy="6133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pFabric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9548" y="3927688"/>
            <a:ext cx="105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Switch Port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830323" y="4431872"/>
            <a:ext cx="705793" cy="762000"/>
            <a:chOff x="6897409" y="2819400"/>
            <a:chExt cx="705793" cy="762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897410" y="2819400"/>
              <a:ext cx="0" cy="76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897409" y="3204927"/>
              <a:ext cx="7057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561784" y="4851329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2139" y="4723855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5253" y="3690088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15923" y="3881697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68739" y="3992913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16630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Scheduling </a:t>
            </a: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 higher priority packets first</a:t>
            </a:r>
            <a:endParaRPr lang="en-US" sz="2800" dirty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0600" y="166300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Dropping </a:t>
            </a:r>
            <a:r>
              <a:rPr lang="en-US" sz="28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drop low priority packets first</a:t>
            </a:r>
            <a:endParaRPr lang="en-US" sz="2800" dirty="0" smtClean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570477" y="4482424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010216" y="4477759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447800" y="4482424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9739" y="3234685"/>
            <a:ext cx="437584" cy="6133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257800" y="5334000"/>
            <a:ext cx="29718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small “bag” of packets per-port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200" y="5791200"/>
            <a:ext cx="4648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b="0" dirty="0" err="1">
                <a:solidFill>
                  <a:srgbClr val="BD0A12"/>
                </a:solidFill>
              </a:rPr>
              <a:t>p</a:t>
            </a:r>
            <a:r>
              <a:rPr lang="en-US" sz="2400" b="0" dirty="0" err="1" smtClean="0">
                <a:solidFill>
                  <a:srgbClr val="BD0A12"/>
                </a:solidFill>
              </a:rPr>
              <a:t>rio</a:t>
            </a:r>
            <a:r>
              <a:rPr lang="en-US" sz="2400" b="0" dirty="0" smtClean="0">
                <a:solidFill>
                  <a:srgbClr val="BD0A12"/>
                </a:solidFill>
              </a:rPr>
              <a:t> = remaining flow size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02847 L 0.55677 -0.02847 " pathEditMode="relative" rAng="0" ptsTypes="AAA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86 0.08194 L 0.65677 0.08194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486 L 0.48542 0.00486 L 0.48542 -0.0169 L 0.48542 -0.07129 " pathEditMode="relative" rAng="0" ptsTypes="AAAA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625 L 0.59184 0.00625 L 0.59184 0.01458 L 0.59184 0.03588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8872 -7.4074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035 0.5391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9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72 -2.59259E-6 L 0.50261 -2.59259E-6 L 0.50174 -0.11551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7" grpId="0" animBg="1"/>
      <p:bldP spid="45" grpId="0"/>
      <p:bldP spid="46" grpId="0"/>
      <p:bldP spid="47" grpId="0" animBg="1"/>
      <p:bldP spid="50" grpId="0" animBg="1"/>
      <p:bldP spid="51" grpId="0" animBg="1"/>
      <p:bldP spid="51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Near-Zero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Easiest way to keep delays small?</a:t>
            </a:r>
            <a:endParaRPr lang="en-US" dirty="0"/>
          </a:p>
          <a:p>
            <a:pPr lvl="1"/>
            <a:r>
              <a:rPr lang="en-US" dirty="0" smtClean="0"/>
              <a:t>Have small buffers!</a:t>
            </a:r>
            <a:endParaRPr lang="en-US" dirty="0">
              <a:solidFill>
                <a:srgbClr val="BD0A1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Buffers </a:t>
            </a:r>
            <a:r>
              <a:rPr lang="en-US" dirty="0" smtClean="0"/>
              <a:t>are very small (~1 BDP)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C=10Gbps, RTT=15µs </a:t>
            </a:r>
            <a:r>
              <a:rPr lang="en-US" dirty="0" smtClean="0">
                <a:latin typeface="+mj-lt"/>
                <a:cs typeface="Arial"/>
              </a:rPr>
              <a:t>→</a:t>
            </a:r>
            <a:r>
              <a:rPr lang="en-US" dirty="0" smtClean="0"/>
              <a:t> BDP = 18.75KB</a:t>
            </a:r>
            <a:r>
              <a:rPr lang="en-US" dirty="0" smtClean="0">
                <a:solidFill>
                  <a:srgbClr val="BD0A12"/>
                </a:solidFill>
              </a:rPr>
              <a:t>   </a:t>
            </a:r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Today’s switch buffers are 10-30x larger</a:t>
            </a:r>
          </a:p>
          <a:p>
            <a:pPr marL="0" lvl="1" indent="0"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5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C6B0CB-5171-364A-835A-AF452E76A32F}" type="slidenum">
              <a:rPr lang="en-US" sz="1400" b="0">
                <a:latin typeface="Times New Roman" charset="0"/>
              </a:rPr>
              <a:pPr eaLnBrk="1" hangingPunct="1"/>
              <a:t>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Quality of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Service (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Priority scheduling &amp; dropping in fabric also simplifies rate control</a:t>
            </a:r>
          </a:p>
          <a:p>
            <a:pPr lvl="1"/>
            <a:r>
              <a:rPr lang="en-US" sz="2000" dirty="0" smtClean="0"/>
              <a:t>Queue backlog doesn’t matter</a:t>
            </a:r>
          </a:p>
          <a:p>
            <a:pPr lvl="1"/>
            <a:r>
              <a:rPr lang="en-US" sz="2000" dirty="0" smtClean="0"/>
              <a:t>Priority packets get through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01074" y="2620676"/>
            <a:ext cx="4193123" cy="3572220"/>
            <a:chOff x="2553762" y="2124177"/>
            <a:chExt cx="4193123" cy="3572220"/>
          </a:xfrm>
        </p:grpSpPr>
        <p:sp>
          <p:nvSpPr>
            <p:cNvPr id="7" name="Rectangle 6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2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2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111" name="Cube 110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3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65" name="Cube 64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7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61" name="Cube 60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1" name="Freeform 120"/>
          <p:cNvSpPr/>
          <p:nvPr/>
        </p:nvSpPr>
        <p:spPr>
          <a:xfrm>
            <a:off x="4944097" y="3226162"/>
            <a:ext cx="3367169" cy="2635923"/>
          </a:xfrm>
          <a:custGeom>
            <a:avLst/>
            <a:gdLst>
              <a:gd name="connsiteX0" fmla="*/ 30667 w 3380449"/>
              <a:gd name="connsiteY0" fmla="*/ 2680626 h 2680626"/>
              <a:gd name="connsiteX1" fmla="*/ 21614 w 3380449"/>
              <a:gd name="connsiteY1" fmla="*/ 1847707 h 2680626"/>
              <a:gd name="connsiteX2" fmla="*/ 275111 w 3380449"/>
              <a:gd name="connsiteY2" fmla="*/ 1594210 h 2680626"/>
              <a:gd name="connsiteX3" fmla="*/ 1506382 w 3380449"/>
              <a:gd name="connsiteY3" fmla="*/ 64174 h 2680626"/>
              <a:gd name="connsiteX4" fmla="*/ 1940949 w 3380449"/>
              <a:gd name="connsiteY4" fmla="*/ 435366 h 2680626"/>
              <a:gd name="connsiteX5" fmla="*/ 2918723 w 3380449"/>
              <a:gd name="connsiteY5" fmla="*/ 1784333 h 2680626"/>
              <a:gd name="connsiteX6" fmla="*/ 3380449 w 3380449"/>
              <a:gd name="connsiteY6" fmla="*/ 2680626 h 2680626"/>
              <a:gd name="connsiteX0" fmla="*/ 13128 w 3362910"/>
              <a:gd name="connsiteY0" fmla="*/ 2680626 h 2680626"/>
              <a:gd name="connsiteX1" fmla="*/ 40289 w 3362910"/>
              <a:gd name="connsiteY1" fmla="*/ 1784333 h 2680626"/>
              <a:gd name="connsiteX2" fmla="*/ 257572 w 3362910"/>
              <a:gd name="connsiteY2" fmla="*/ 1594210 h 2680626"/>
              <a:gd name="connsiteX3" fmla="*/ 1488843 w 3362910"/>
              <a:gd name="connsiteY3" fmla="*/ 64174 h 2680626"/>
              <a:gd name="connsiteX4" fmla="*/ 1923410 w 3362910"/>
              <a:gd name="connsiteY4" fmla="*/ 435366 h 2680626"/>
              <a:gd name="connsiteX5" fmla="*/ 2901184 w 3362910"/>
              <a:gd name="connsiteY5" fmla="*/ 1784333 h 2680626"/>
              <a:gd name="connsiteX6" fmla="*/ 3362910 w 3362910"/>
              <a:gd name="connsiteY6" fmla="*/ 2680626 h 2680626"/>
              <a:gd name="connsiteX0" fmla="*/ 26315 w 3376097"/>
              <a:gd name="connsiteY0" fmla="*/ 2658765 h 2658765"/>
              <a:gd name="connsiteX1" fmla="*/ 53476 w 3376097"/>
              <a:gd name="connsiteY1" fmla="*/ 1762472 h 2658765"/>
              <a:gd name="connsiteX2" fmla="*/ 515203 w 3376097"/>
              <a:gd name="connsiteY2" fmla="*/ 1246425 h 2658765"/>
              <a:gd name="connsiteX3" fmla="*/ 1502030 w 3376097"/>
              <a:gd name="connsiteY3" fmla="*/ 42313 h 2658765"/>
              <a:gd name="connsiteX4" fmla="*/ 1936597 w 3376097"/>
              <a:gd name="connsiteY4" fmla="*/ 413505 h 2658765"/>
              <a:gd name="connsiteX5" fmla="*/ 2914371 w 3376097"/>
              <a:gd name="connsiteY5" fmla="*/ 1762472 h 2658765"/>
              <a:gd name="connsiteX6" fmla="*/ 3376097 w 3376097"/>
              <a:gd name="connsiteY6" fmla="*/ 2658765 h 2658765"/>
              <a:gd name="connsiteX0" fmla="*/ 10785 w 3360567"/>
              <a:gd name="connsiteY0" fmla="*/ 2658765 h 2658765"/>
              <a:gd name="connsiteX1" fmla="*/ 83214 w 3360567"/>
              <a:gd name="connsiteY1" fmla="*/ 1798685 h 2658765"/>
              <a:gd name="connsiteX2" fmla="*/ 499673 w 3360567"/>
              <a:gd name="connsiteY2" fmla="*/ 1246425 h 2658765"/>
              <a:gd name="connsiteX3" fmla="*/ 1486500 w 3360567"/>
              <a:gd name="connsiteY3" fmla="*/ 42313 h 2658765"/>
              <a:gd name="connsiteX4" fmla="*/ 1921067 w 3360567"/>
              <a:gd name="connsiteY4" fmla="*/ 413505 h 2658765"/>
              <a:gd name="connsiteX5" fmla="*/ 2898841 w 3360567"/>
              <a:gd name="connsiteY5" fmla="*/ 1762472 h 2658765"/>
              <a:gd name="connsiteX6" fmla="*/ 3360567 w 3360567"/>
              <a:gd name="connsiteY6" fmla="*/ 2658765 h 2658765"/>
              <a:gd name="connsiteX0" fmla="*/ 22010 w 3371792"/>
              <a:gd name="connsiteY0" fmla="*/ 2658765 h 2658765"/>
              <a:gd name="connsiteX1" fmla="*/ 58225 w 3371792"/>
              <a:gd name="connsiteY1" fmla="*/ 1771525 h 2658765"/>
              <a:gd name="connsiteX2" fmla="*/ 510898 w 3371792"/>
              <a:gd name="connsiteY2" fmla="*/ 1246425 h 2658765"/>
              <a:gd name="connsiteX3" fmla="*/ 1497725 w 3371792"/>
              <a:gd name="connsiteY3" fmla="*/ 42313 h 2658765"/>
              <a:gd name="connsiteX4" fmla="*/ 1932292 w 3371792"/>
              <a:gd name="connsiteY4" fmla="*/ 413505 h 2658765"/>
              <a:gd name="connsiteX5" fmla="*/ 2910066 w 3371792"/>
              <a:gd name="connsiteY5" fmla="*/ 1762472 h 2658765"/>
              <a:gd name="connsiteX6" fmla="*/ 3371792 w 3371792"/>
              <a:gd name="connsiteY6" fmla="*/ 2658765 h 2658765"/>
              <a:gd name="connsiteX0" fmla="*/ 5964 w 3355746"/>
              <a:gd name="connsiteY0" fmla="*/ 2658765 h 2658765"/>
              <a:gd name="connsiteX1" fmla="*/ 42179 w 3355746"/>
              <a:gd name="connsiteY1" fmla="*/ 1771525 h 2658765"/>
              <a:gd name="connsiteX2" fmla="*/ 494852 w 3355746"/>
              <a:gd name="connsiteY2" fmla="*/ 1246425 h 2658765"/>
              <a:gd name="connsiteX3" fmla="*/ 1481679 w 3355746"/>
              <a:gd name="connsiteY3" fmla="*/ 42313 h 2658765"/>
              <a:gd name="connsiteX4" fmla="*/ 1916246 w 3355746"/>
              <a:gd name="connsiteY4" fmla="*/ 413505 h 2658765"/>
              <a:gd name="connsiteX5" fmla="*/ 2894020 w 3355746"/>
              <a:gd name="connsiteY5" fmla="*/ 1762472 h 2658765"/>
              <a:gd name="connsiteX6" fmla="*/ 3355746 w 3355746"/>
              <a:gd name="connsiteY6" fmla="*/ 2658765 h 2658765"/>
              <a:gd name="connsiteX0" fmla="*/ 30886 w 3380668"/>
              <a:gd name="connsiteY0" fmla="*/ 2645431 h 2645431"/>
              <a:gd name="connsiteX1" fmla="*/ 67101 w 3380668"/>
              <a:gd name="connsiteY1" fmla="*/ 1758191 h 2645431"/>
              <a:gd name="connsiteX2" fmla="*/ 664630 w 3380668"/>
              <a:gd name="connsiteY2" fmla="*/ 1024861 h 2645431"/>
              <a:gd name="connsiteX3" fmla="*/ 1506601 w 3380668"/>
              <a:gd name="connsiteY3" fmla="*/ 28979 h 2645431"/>
              <a:gd name="connsiteX4" fmla="*/ 1941168 w 3380668"/>
              <a:gd name="connsiteY4" fmla="*/ 400171 h 2645431"/>
              <a:gd name="connsiteX5" fmla="*/ 2918942 w 3380668"/>
              <a:gd name="connsiteY5" fmla="*/ 1749138 h 2645431"/>
              <a:gd name="connsiteX6" fmla="*/ 3380668 w 3380668"/>
              <a:gd name="connsiteY6" fmla="*/ 2645431 h 2645431"/>
              <a:gd name="connsiteX0" fmla="*/ 13428 w 3363210"/>
              <a:gd name="connsiteY0" fmla="*/ 2645431 h 2645431"/>
              <a:gd name="connsiteX1" fmla="*/ 94910 w 3363210"/>
              <a:gd name="connsiteY1" fmla="*/ 1767245 h 2645431"/>
              <a:gd name="connsiteX2" fmla="*/ 647172 w 3363210"/>
              <a:gd name="connsiteY2" fmla="*/ 1024861 h 2645431"/>
              <a:gd name="connsiteX3" fmla="*/ 1489143 w 3363210"/>
              <a:gd name="connsiteY3" fmla="*/ 28979 h 2645431"/>
              <a:gd name="connsiteX4" fmla="*/ 1923710 w 3363210"/>
              <a:gd name="connsiteY4" fmla="*/ 400171 h 2645431"/>
              <a:gd name="connsiteX5" fmla="*/ 2901484 w 3363210"/>
              <a:gd name="connsiteY5" fmla="*/ 1749138 h 2645431"/>
              <a:gd name="connsiteX6" fmla="*/ 3363210 w 3363210"/>
              <a:gd name="connsiteY6" fmla="*/ 2645431 h 2645431"/>
              <a:gd name="connsiteX0" fmla="*/ 14768 w 3364550"/>
              <a:gd name="connsiteY0" fmla="*/ 2639879 h 2639879"/>
              <a:gd name="connsiteX1" fmla="*/ 96250 w 3364550"/>
              <a:gd name="connsiteY1" fmla="*/ 1761693 h 2639879"/>
              <a:gd name="connsiteX2" fmla="*/ 684726 w 3364550"/>
              <a:gd name="connsiteY2" fmla="*/ 928774 h 2639879"/>
              <a:gd name="connsiteX3" fmla="*/ 1490483 w 3364550"/>
              <a:gd name="connsiteY3" fmla="*/ 23427 h 2639879"/>
              <a:gd name="connsiteX4" fmla="*/ 1925050 w 3364550"/>
              <a:gd name="connsiteY4" fmla="*/ 394619 h 2639879"/>
              <a:gd name="connsiteX5" fmla="*/ 2902824 w 3364550"/>
              <a:gd name="connsiteY5" fmla="*/ 1743586 h 2639879"/>
              <a:gd name="connsiteX6" fmla="*/ 3364550 w 3364550"/>
              <a:gd name="connsiteY6" fmla="*/ 2639879 h 2639879"/>
              <a:gd name="connsiteX0" fmla="*/ 16223 w 3366005"/>
              <a:gd name="connsiteY0" fmla="*/ 2641524 h 2641524"/>
              <a:gd name="connsiteX1" fmla="*/ 97705 w 3366005"/>
              <a:gd name="connsiteY1" fmla="*/ 1763338 h 2641524"/>
              <a:gd name="connsiteX2" fmla="*/ 722395 w 3366005"/>
              <a:gd name="connsiteY2" fmla="*/ 957580 h 2641524"/>
              <a:gd name="connsiteX3" fmla="*/ 1491938 w 3366005"/>
              <a:gd name="connsiteY3" fmla="*/ 25072 h 2641524"/>
              <a:gd name="connsiteX4" fmla="*/ 1926505 w 3366005"/>
              <a:gd name="connsiteY4" fmla="*/ 396264 h 2641524"/>
              <a:gd name="connsiteX5" fmla="*/ 2904279 w 3366005"/>
              <a:gd name="connsiteY5" fmla="*/ 1745231 h 2641524"/>
              <a:gd name="connsiteX6" fmla="*/ 3366005 w 3366005"/>
              <a:gd name="connsiteY6" fmla="*/ 2641524 h 2641524"/>
              <a:gd name="connsiteX0" fmla="*/ 16223 w 3366005"/>
              <a:gd name="connsiteY0" fmla="*/ 2633158 h 2633158"/>
              <a:gd name="connsiteX1" fmla="*/ 97705 w 3366005"/>
              <a:gd name="connsiteY1" fmla="*/ 1754972 h 2633158"/>
              <a:gd name="connsiteX2" fmla="*/ 722395 w 3366005"/>
              <a:gd name="connsiteY2" fmla="*/ 949214 h 2633158"/>
              <a:gd name="connsiteX3" fmla="*/ 1546259 w 3366005"/>
              <a:gd name="connsiteY3" fmla="*/ 25759 h 2633158"/>
              <a:gd name="connsiteX4" fmla="*/ 1926505 w 3366005"/>
              <a:gd name="connsiteY4" fmla="*/ 387898 h 2633158"/>
              <a:gd name="connsiteX5" fmla="*/ 2904279 w 3366005"/>
              <a:gd name="connsiteY5" fmla="*/ 1736865 h 2633158"/>
              <a:gd name="connsiteX6" fmla="*/ 3366005 w 3366005"/>
              <a:gd name="connsiteY6" fmla="*/ 2633158 h 2633158"/>
              <a:gd name="connsiteX0" fmla="*/ 16223 w 3366005"/>
              <a:gd name="connsiteY0" fmla="*/ 2607444 h 2607444"/>
              <a:gd name="connsiteX1" fmla="*/ 97705 w 3366005"/>
              <a:gd name="connsiteY1" fmla="*/ 1729258 h 2607444"/>
              <a:gd name="connsiteX2" fmla="*/ 722395 w 3366005"/>
              <a:gd name="connsiteY2" fmla="*/ 923500 h 2607444"/>
              <a:gd name="connsiteX3" fmla="*/ 1546259 w 3366005"/>
              <a:gd name="connsiteY3" fmla="*/ 45 h 2607444"/>
              <a:gd name="connsiteX4" fmla="*/ 2297697 w 3366005"/>
              <a:gd name="connsiteY4" fmla="*/ 887285 h 2607444"/>
              <a:gd name="connsiteX5" fmla="*/ 2904279 w 3366005"/>
              <a:gd name="connsiteY5" fmla="*/ 1711151 h 2607444"/>
              <a:gd name="connsiteX6" fmla="*/ 3366005 w 3366005"/>
              <a:gd name="connsiteY6" fmla="*/ 2607444 h 2607444"/>
              <a:gd name="connsiteX0" fmla="*/ 16223 w 3366005"/>
              <a:gd name="connsiteY0" fmla="*/ 2571232 h 2571232"/>
              <a:gd name="connsiteX1" fmla="*/ 97705 w 3366005"/>
              <a:gd name="connsiteY1" fmla="*/ 1693046 h 2571232"/>
              <a:gd name="connsiteX2" fmla="*/ 722395 w 3366005"/>
              <a:gd name="connsiteY2" fmla="*/ 887288 h 2571232"/>
              <a:gd name="connsiteX3" fmla="*/ 1582473 w 3366005"/>
              <a:gd name="connsiteY3" fmla="*/ 47 h 2571232"/>
              <a:gd name="connsiteX4" fmla="*/ 2297697 w 3366005"/>
              <a:gd name="connsiteY4" fmla="*/ 851073 h 2571232"/>
              <a:gd name="connsiteX5" fmla="*/ 2904279 w 3366005"/>
              <a:gd name="connsiteY5" fmla="*/ 1674939 h 2571232"/>
              <a:gd name="connsiteX6" fmla="*/ 3366005 w 3366005"/>
              <a:gd name="connsiteY6" fmla="*/ 2571232 h 2571232"/>
              <a:gd name="connsiteX0" fmla="*/ 7464 w 3357246"/>
              <a:gd name="connsiteY0" fmla="*/ 2571997 h 2571997"/>
              <a:gd name="connsiteX1" fmla="*/ 88946 w 3357246"/>
              <a:gd name="connsiteY1" fmla="*/ 1693811 h 2571997"/>
              <a:gd name="connsiteX2" fmla="*/ 405818 w 3357246"/>
              <a:gd name="connsiteY2" fmla="*/ 716037 h 2571997"/>
              <a:gd name="connsiteX3" fmla="*/ 1573714 w 3357246"/>
              <a:gd name="connsiteY3" fmla="*/ 812 h 2571997"/>
              <a:gd name="connsiteX4" fmla="*/ 2288938 w 3357246"/>
              <a:gd name="connsiteY4" fmla="*/ 851838 h 2571997"/>
              <a:gd name="connsiteX5" fmla="*/ 2895520 w 3357246"/>
              <a:gd name="connsiteY5" fmla="*/ 1675704 h 2571997"/>
              <a:gd name="connsiteX6" fmla="*/ 3357246 w 3357246"/>
              <a:gd name="connsiteY6" fmla="*/ 2571997 h 2571997"/>
              <a:gd name="connsiteX0" fmla="*/ 7464 w 3357246"/>
              <a:gd name="connsiteY0" fmla="*/ 2590079 h 2590079"/>
              <a:gd name="connsiteX1" fmla="*/ 88946 w 3357246"/>
              <a:gd name="connsiteY1" fmla="*/ 1711893 h 2590079"/>
              <a:gd name="connsiteX2" fmla="*/ 405818 w 3357246"/>
              <a:gd name="connsiteY2" fmla="*/ 734119 h 2590079"/>
              <a:gd name="connsiteX3" fmla="*/ 822276 w 3357246"/>
              <a:gd name="connsiteY3" fmla="*/ 787 h 2590079"/>
              <a:gd name="connsiteX4" fmla="*/ 2288938 w 3357246"/>
              <a:gd name="connsiteY4" fmla="*/ 869920 h 2590079"/>
              <a:gd name="connsiteX5" fmla="*/ 2895520 w 3357246"/>
              <a:gd name="connsiteY5" fmla="*/ 1693786 h 2590079"/>
              <a:gd name="connsiteX6" fmla="*/ 3357246 w 3357246"/>
              <a:gd name="connsiteY6" fmla="*/ 2590079 h 2590079"/>
              <a:gd name="connsiteX0" fmla="*/ 6176 w 3355958"/>
              <a:gd name="connsiteY0" fmla="*/ 2589690 h 2589690"/>
              <a:gd name="connsiteX1" fmla="*/ 87658 w 3355958"/>
              <a:gd name="connsiteY1" fmla="*/ 1711504 h 2589690"/>
              <a:gd name="connsiteX2" fmla="*/ 313995 w 3355958"/>
              <a:gd name="connsiteY2" fmla="*/ 978174 h 2589690"/>
              <a:gd name="connsiteX3" fmla="*/ 820988 w 3355958"/>
              <a:gd name="connsiteY3" fmla="*/ 398 h 2589690"/>
              <a:gd name="connsiteX4" fmla="*/ 2287650 w 3355958"/>
              <a:gd name="connsiteY4" fmla="*/ 869531 h 2589690"/>
              <a:gd name="connsiteX5" fmla="*/ 2894232 w 3355958"/>
              <a:gd name="connsiteY5" fmla="*/ 1693397 h 2589690"/>
              <a:gd name="connsiteX6" fmla="*/ 3355958 w 3355958"/>
              <a:gd name="connsiteY6" fmla="*/ 2589690 h 2589690"/>
              <a:gd name="connsiteX0" fmla="*/ 21206 w 3370988"/>
              <a:gd name="connsiteY0" fmla="*/ 2607081 h 2607081"/>
              <a:gd name="connsiteX1" fmla="*/ 102688 w 3370988"/>
              <a:gd name="connsiteY1" fmla="*/ 1728895 h 2607081"/>
              <a:gd name="connsiteX2" fmla="*/ 836018 w 3370988"/>
              <a:gd name="connsiteY2" fmla="*/ 17789 h 2607081"/>
              <a:gd name="connsiteX3" fmla="*/ 2302680 w 3370988"/>
              <a:gd name="connsiteY3" fmla="*/ 886922 h 2607081"/>
              <a:gd name="connsiteX4" fmla="*/ 2909262 w 3370988"/>
              <a:gd name="connsiteY4" fmla="*/ 1710788 h 2607081"/>
              <a:gd name="connsiteX5" fmla="*/ 3370988 w 3370988"/>
              <a:gd name="connsiteY5" fmla="*/ 2607081 h 2607081"/>
              <a:gd name="connsiteX0" fmla="*/ 17787 w 3367569"/>
              <a:gd name="connsiteY0" fmla="*/ 2624872 h 2624872"/>
              <a:gd name="connsiteX1" fmla="*/ 99269 w 3367569"/>
              <a:gd name="connsiteY1" fmla="*/ 1746686 h 2624872"/>
              <a:gd name="connsiteX2" fmla="*/ 760171 w 3367569"/>
              <a:gd name="connsiteY2" fmla="*/ 17473 h 2624872"/>
              <a:gd name="connsiteX3" fmla="*/ 2299261 w 3367569"/>
              <a:gd name="connsiteY3" fmla="*/ 904713 h 2624872"/>
              <a:gd name="connsiteX4" fmla="*/ 2905843 w 3367569"/>
              <a:gd name="connsiteY4" fmla="*/ 1728579 h 2624872"/>
              <a:gd name="connsiteX5" fmla="*/ 3367569 w 3367569"/>
              <a:gd name="connsiteY5" fmla="*/ 2624872 h 2624872"/>
              <a:gd name="connsiteX0" fmla="*/ 17787 w 3367569"/>
              <a:gd name="connsiteY0" fmla="*/ 2640014 h 2640014"/>
              <a:gd name="connsiteX1" fmla="*/ 99269 w 3367569"/>
              <a:gd name="connsiteY1" fmla="*/ 1761828 h 2640014"/>
              <a:gd name="connsiteX2" fmla="*/ 760171 w 3367569"/>
              <a:gd name="connsiteY2" fmla="*/ 32615 h 2640014"/>
              <a:gd name="connsiteX3" fmla="*/ 2299261 w 3367569"/>
              <a:gd name="connsiteY3" fmla="*/ 919855 h 2640014"/>
              <a:gd name="connsiteX4" fmla="*/ 2905843 w 3367569"/>
              <a:gd name="connsiteY4" fmla="*/ 1743721 h 2640014"/>
              <a:gd name="connsiteX5" fmla="*/ 3367569 w 3367569"/>
              <a:gd name="connsiteY5" fmla="*/ 2640014 h 2640014"/>
              <a:gd name="connsiteX0" fmla="*/ 17787 w 3367569"/>
              <a:gd name="connsiteY0" fmla="*/ 2615542 h 2615542"/>
              <a:gd name="connsiteX1" fmla="*/ 99269 w 3367569"/>
              <a:gd name="connsiteY1" fmla="*/ 1737356 h 2615542"/>
              <a:gd name="connsiteX2" fmla="*/ 760171 w 3367569"/>
              <a:gd name="connsiteY2" fmla="*/ 8143 h 2615542"/>
              <a:gd name="connsiteX3" fmla="*/ 2172513 w 3367569"/>
              <a:gd name="connsiteY3" fmla="*/ 1112666 h 2615542"/>
              <a:gd name="connsiteX4" fmla="*/ 2905843 w 3367569"/>
              <a:gd name="connsiteY4" fmla="*/ 1719249 h 2615542"/>
              <a:gd name="connsiteX5" fmla="*/ 3367569 w 3367569"/>
              <a:gd name="connsiteY5" fmla="*/ 2615542 h 2615542"/>
              <a:gd name="connsiteX0" fmla="*/ 19025 w 3368807"/>
              <a:gd name="connsiteY0" fmla="*/ 2615542 h 2615542"/>
              <a:gd name="connsiteX1" fmla="*/ 100507 w 3368807"/>
              <a:gd name="connsiteY1" fmla="*/ 1737356 h 2615542"/>
              <a:gd name="connsiteX2" fmla="*/ 788569 w 3368807"/>
              <a:gd name="connsiteY2" fmla="*/ 8143 h 2615542"/>
              <a:gd name="connsiteX3" fmla="*/ 2173751 w 3368807"/>
              <a:gd name="connsiteY3" fmla="*/ 1112666 h 2615542"/>
              <a:gd name="connsiteX4" fmla="*/ 2907081 w 3368807"/>
              <a:gd name="connsiteY4" fmla="*/ 1719249 h 2615542"/>
              <a:gd name="connsiteX5" fmla="*/ 3368807 w 3368807"/>
              <a:gd name="connsiteY5" fmla="*/ 2615542 h 2615542"/>
              <a:gd name="connsiteX0" fmla="*/ 19025 w 3368807"/>
              <a:gd name="connsiteY0" fmla="*/ 2608799 h 2608799"/>
              <a:gd name="connsiteX1" fmla="*/ 100507 w 3368807"/>
              <a:gd name="connsiteY1" fmla="*/ 1730613 h 2608799"/>
              <a:gd name="connsiteX2" fmla="*/ 788569 w 3368807"/>
              <a:gd name="connsiteY2" fmla="*/ 1400 h 2608799"/>
              <a:gd name="connsiteX3" fmla="*/ 2173751 w 3368807"/>
              <a:gd name="connsiteY3" fmla="*/ 1105923 h 2608799"/>
              <a:gd name="connsiteX4" fmla="*/ 2907081 w 3368807"/>
              <a:gd name="connsiteY4" fmla="*/ 1712506 h 2608799"/>
              <a:gd name="connsiteX5" fmla="*/ 3368807 w 3368807"/>
              <a:gd name="connsiteY5" fmla="*/ 2608799 h 2608799"/>
              <a:gd name="connsiteX0" fmla="*/ 17387 w 3367169"/>
              <a:gd name="connsiteY0" fmla="*/ 2635923 h 2635923"/>
              <a:gd name="connsiteX1" fmla="*/ 98869 w 3367169"/>
              <a:gd name="connsiteY1" fmla="*/ 1757737 h 2635923"/>
              <a:gd name="connsiteX2" fmla="*/ 750718 w 3367169"/>
              <a:gd name="connsiteY2" fmla="*/ 1364 h 2635923"/>
              <a:gd name="connsiteX3" fmla="*/ 2172113 w 3367169"/>
              <a:gd name="connsiteY3" fmla="*/ 1133047 h 2635923"/>
              <a:gd name="connsiteX4" fmla="*/ 2905443 w 3367169"/>
              <a:gd name="connsiteY4" fmla="*/ 1739630 h 2635923"/>
              <a:gd name="connsiteX5" fmla="*/ 3367169 w 3367169"/>
              <a:gd name="connsiteY5" fmla="*/ 2635923 h 263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169" h="2635923">
                <a:moveTo>
                  <a:pt x="17387" y="2635923"/>
                </a:moveTo>
                <a:cubicBezTo>
                  <a:pt x="-7510" y="2309998"/>
                  <a:pt x="-23353" y="2196830"/>
                  <a:pt x="98869" y="1757737"/>
                </a:cubicBezTo>
                <a:cubicBezTo>
                  <a:pt x="221091" y="1318644"/>
                  <a:pt x="604354" y="42105"/>
                  <a:pt x="750718" y="1364"/>
                </a:cubicBezTo>
                <a:cubicBezTo>
                  <a:pt x="897082" y="-39377"/>
                  <a:pt x="1812992" y="843336"/>
                  <a:pt x="2172113" y="1133047"/>
                </a:cubicBezTo>
                <a:cubicBezTo>
                  <a:pt x="2531234" y="1422758"/>
                  <a:pt x="2706267" y="1489151"/>
                  <a:pt x="2905443" y="1739630"/>
                </a:cubicBezTo>
                <a:cubicBezTo>
                  <a:pt x="3104619" y="1990109"/>
                  <a:pt x="3256264" y="2374881"/>
                  <a:pt x="3367169" y="2635923"/>
                </a:cubicBezTo>
              </a:path>
            </a:pathLst>
          </a:custGeom>
          <a:ln w="88900">
            <a:solidFill>
              <a:schemeClr val="accent6"/>
            </a:solidFill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6369010" y="3269210"/>
            <a:ext cx="1944735" cy="2554546"/>
          </a:xfrm>
          <a:custGeom>
            <a:avLst/>
            <a:gdLst>
              <a:gd name="connsiteX0" fmla="*/ 30667 w 3380449"/>
              <a:gd name="connsiteY0" fmla="*/ 2680626 h 2680626"/>
              <a:gd name="connsiteX1" fmla="*/ 21614 w 3380449"/>
              <a:gd name="connsiteY1" fmla="*/ 1847707 h 2680626"/>
              <a:gd name="connsiteX2" fmla="*/ 275111 w 3380449"/>
              <a:gd name="connsiteY2" fmla="*/ 1594210 h 2680626"/>
              <a:gd name="connsiteX3" fmla="*/ 1506382 w 3380449"/>
              <a:gd name="connsiteY3" fmla="*/ 64174 h 2680626"/>
              <a:gd name="connsiteX4" fmla="*/ 1940949 w 3380449"/>
              <a:gd name="connsiteY4" fmla="*/ 435366 h 2680626"/>
              <a:gd name="connsiteX5" fmla="*/ 2918723 w 3380449"/>
              <a:gd name="connsiteY5" fmla="*/ 1784333 h 2680626"/>
              <a:gd name="connsiteX6" fmla="*/ 3380449 w 3380449"/>
              <a:gd name="connsiteY6" fmla="*/ 2680626 h 2680626"/>
              <a:gd name="connsiteX0" fmla="*/ 13128 w 3362910"/>
              <a:gd name="connsiteY0" fmla="*/ 2680626 h 2680626"/>
              <a:gd name="connsiteX1" fmla="*/ 40289 w 3362910"/>
              <a:gd name="connsiteY1" fmla="*/ 1784333 h 2680626"/>
              <a:gd name="connsiteX2" fmla="*/ 257572 w 3362910"/>
              <a:gd name="connsiteY2" fmla="*/ 1594210 h 2680626"/>
              <a:gd name="connsiteX3" fmla="*/ 1488843 w 3362910"/>
              <a:gd name="connsiteY3" fmla="*/ 64174 h 2680626"/>
              <a:gd name="connsiteX4" fmla="*/ 1923410 w 3362910"/>
              <a:gd name="connsiteY4" fmla="*/ 435366 h 2680626"/>
              <a:gd name="connsiteX5" fmla="*/ 2901184 w 3362910"/>
              <a:gd name="connsiteY5" fmla="*/ 1784333 h 2680626"/>
              <a:gd name="connsiteX6" fmla="*/ 3362910 w 3362910"/>
              <a:gd name="connsiteY6" fmla="*/ 2680626 h 2680626"/>
              <a:gd name="connsiteX0" fmla="*/ 26315 w 3376097"/>
              <a:gd name="connsiteY0" fmla="*/ 2658765 h 2658765"/>
              <a:gd name="connsiteX1" fmla="*/ 53476 w 3376097"/>
              <a:gd name="connsiteY1" fmla="*/ 1762472 h 2658765"/>
              <a:gd name="connsiteX2" fmla="*/ 515203 w 3376097"/>
              <a:gd name="connsiteY2" fmla="*/ 1246425 h 2658765"/>
              <a:gd name="connsiteX3" fmla="*/ 1502030 w 3376097"/>
              <a:gd name="connsiteY3" fmla="*/ 42313 h 2658765"/>
              <a:gd name="connsiteX4" fmla="*/ 1936597 w 3376097"/>
              <a:gd name="connsiteY4" fmla="*/ 413505 h 2658765"/>
              <a:gd name="connsiteX5" fmla="*/ 2914371 w 3376097"/>
              <a:gd name="connsiteY5" fmla="*/ 1762472 h 2658765"/>
              <a:gd name="connsiteX6" fmla="*/ 3376097 w 3376097"/>
              <a:gd name="connsiteY6" fmla="*/ 2658765 h 2658765"/>
              <a:gd name="connsiteX0" fmla="*/ 10785 w 3360567"/>
              <a:gd name="connsiteY0" fmla="*/ 2658765 h 2658765"/>
              <a:gd name="connsiteX1" fmla="*/ 83214 w 3360567"/>
              <a:gd name="connsiteY1" fmla="*/ 1798685 h 2658765"/>
              <a:gd name="connsiteX2" fmla="*/ 499673 w 3360567"/>
              <a:gd name="connsiteY2" fmla="*/ 1246425 h 2658765"/>
              <a:gd name="connsiteX3" fmla="*/ 1486500 w 3360567"/>
              <a:gd name="connsiteY3" fmla="*/ 42313 h 2658765"/>
              <a:gd name="connsiteX4" fmla="*/ 1921067 w 3360567"/>
              <a:gd name="connsiteY4" fmla="*/ 413505 h 2658765"/>
              <a:gd name="connsiteX5" fmla="*/ 2898841 w 3360567"/>
              <a:gd name="connsiteY5" fmla="*/ 1762472 h 2658765"/>
              <a:gd name="connsiteX6" fmla="*/ 3360567 w 3360567"/>
              <a:gd name="connsiteY6" fmla="*/ 2658765 h 2658765"/>
              <a:gd name="connsiteX0" fmla="*/ 22010 w 3371792"/>
              <a:gd name="connsiteY0" fmla="*/ 2658765 h 2658765"/>
              <a:gd name="connsiteX1" fmla="*/ 58225 w 3371792"/>
              <a:gd name="connsiteY1" fmla="*/ 1771525 h 2658765"/>
              <a:gd name="connsiteX2" fmla="*/ 510898 w 3371792"/>
              <a:gd name="connsiteY2" fmla="*/ 1246425 h 2658765"/>
              <a:gd name="connsiteX3" fmla="*/ 1497725 w 3371792"/>
              <a:gd name="connsiteY3" fmla="*/ 42313 h 2658765"/>
              <a:gd name="connsiteX4" fmla="*/ 1932292 w 3371792"/>
              <a:gd name="connsiteY4" fmla="*/ 413505 h 2658765"/>
              <a:gd name="connsiteX5" fmla="*/ 2910066 w 3371792"/>
              <a:gd name="connsiteY5" fmla="*/ 1762472 h 2658765"/>
              <a:gd name="connsiteX6" fmla="*/ 3371792 w 3371792"/>
              <a:gd name="connsiteY6" fmla="*/ 2658765 h 2658765"/>
              <a:gd name="connsiteX0" fmla="*/ 5964 w 3355746"/>
              <a:gd name="connsiteY0" fmla="*/ 2658765 h 2658765"/>
              <a:gd name="connsiteX1" fmla="*/ 42179 w 3355746"/>
              <a:gd name="connsiteY1" fmla="*/ 1771525 h 2658765"/>
              <a:gd name="connsiteX2" fmla="*/ 494852 w 3355746"/>
              <a:gd name="connsiteY2" fmla="*/ 1246425 h 2658765"/>
              <a:gd name="connsiteX3" fmla="*/ 1481679 w 3355746"/>
              <a:gd name="connsiteY3" fmla="*/ 42313 h 2658765"/>
              <a:gd name="connsiteX4" fmla="*/ 1916246 w 3355746"/>
              <a:gd name="connsiteY4" fmla="*/ 413505 h 2658765"/>
              <a:gd name="connsiteX5" fmla="*/ 2894020 w 3355746"/>
              <a:gd name="connsiteY5" fmla="*/ 1762472 h 2658765"/>
              <a:gd name="connsiteX6" fmla="*/ 3355746 w 3355746"/>
              <a:gd name="connsiteY6" fmla="*/ 2658765 h 2658765"/>
              <a:gd name="connsiteX0" fmla="*/ 30886 w 3380668"/>
              <a:gd name="connsiteY0" fmla="*/ 2645431 h 2645431"/>
              <a:gd name="connsiteX1" fmla="*/ 67101 w 3380668"/>
              <a:gd name="connsiteY1" fmla="*/ 1758191 h 2645431"/>
              <a:gd name="connsiteX2" fmla="*/ 664630 w 3380668"/>
              <a:gd name="connsiteY2" fmla="*/ 1024861 h 2645431"/>
              <a:gd name="connsiteX3" fmla="*/ 1506601 w 3380668"/>
              <a:gd name="connsiteY3" fmla="*/ 28979 h 2645431"/>
              <a:gd name="connsiteX4" fmla="*/ 1941168 w 3380668"/>
              <a:gd name="connsiteY4" fmla="*/ 400171 h 2645431"/>
              <a:gd name="connsiteX5" fmla="*/ 2918942 w 3380668"/>
              <a:gd name="connsiteY5" fmla="*/ 1749138 h 2645431"/>
              <a:gd name="connsiteX6" fmla="*/ 3380668 w 3380668"/>
              <a:gd name="connsiteY6" fmla="*/ 2645431 h 2645431"/>
              <a:gd name="connsiteX0" fmla="*/ 13428 w 3363210"/>
              <a:gd name="connsiteY0" fmla="*/ 2645431 h 2645431"/>
              <a:gd name="connsiteX1" fmla="*/ 94910 w 3363210"/>
              <a:gd name="connsiteY1" fmla="*/ 1767245 h 2645431"/>
              <a:gd name="connsiteX2" fmla="*/ 647172 w 3363210"/>
              <a:gd name="connsiteY2" fmla="*/ 1024861 h 2645431"/>
              <a:gd name="connsiteX3" fmla="*/ 1489143 w 3363210"/>
              <a:gd name="connsiteY3" fmla="*/ 28979 h 2645431"/>
              <a:gd name="connsiteX4" fmla="*/ 1923710 w 3363210"/>
              <a:gd name="connsiteY4" fmla="*/ 400171 h 2645431"/>
              <a:gd name="connsiteX5" fmla="*/ 2901484 w 3363210"/>
              <a:gd name="connsiteY5" fmla="*/ 1749138 h 2645431"/>
              <a:gd name="connsiteX6" fmla="*/ 3363210 w 3363210"/>
              <a:gd name="connsiteY6" fmla="*/ 2645431 h 2645431"/>
              <a:gd name="connsiteX0" fmla="*/ 14768 w 3364550"/>
              <a:gd name="connsiteY0" fmla="*/ 2639879 h 2639879"/>
              <a:gd name="connsiteX1" fmla="*/ 96250 w 3364550"/>
              <a:gd name="connsiteY1" fmla="*/ 1761693 h 2639879"/>
              <a:gd name="connsiteX2" fmla="*/ 684726 w 3364550"/>
              <a:gd name="connsiteY2" fmla="*/ 928774 h 2639879"/>
              <a:gd name="connsiteX3" fmla="*/ 1490483 w 3364550"/>
              <a:gd name="connsiteY3" fmla="*/ 23427 h 2639879"/>
              <a:gd name="connsiteX4" fmla="*/ 1925050 w 3364550"/>
              <a:gd name="connsiteY4" fmla="*/ 394619 h 2639879"/>
              <a:gd name="connsiteX5" fmla="*/ 2902824 w 3364550"/>
              <a:gd name="connsiteY5" fmla="*/ 1743586 h 2639879"/>
              <a:gd name="connsiteX6" fmla="*/ 3364550 w 3364550"/>
              <a:gd name="connsiteY6" fmla="*/ 2639879 h 2639879"/>
              <a:gd name="connsiteX0" fmla="*/ 16223 w 3366005"/>
              <a:gd name="connsiteY0" fmla="*/ 2641524 h 2641524"/>
              <a:gd name="connsiteX1" fmla="*/ 97705 w 3366005"/>
              <a:gd name="connsiteY1" fmla="*/ 1763338 h 2641524"/>
              <a:gd name="connsiteX2" fmla="*/ 722395 w 3366005"/>
              <a:gd name="connsiteY2" fmla="*/ 957580 h 2641524"/>
              <a:gd name="connsiteX3" fmla="*/ 1491938 w 3366005"/>
              <a:gd name="connsiteY3" fmla="*/ 25072 h 2641524"/>
              <a:gd name="connsiteX4" fmla="*/ 1926505 w 3366005"/>
              <a:gd name="connsiteY4" fmla="*/ 396264 h 2641524"/>
              <a:gd name="connsiteX5" fmla="*/ 2904279 w 3366005"/>
              <a:gd name="connsiteY5" fmla="*/ 1745231 h 2641524"/>
              <a:gd name="connsiteX6" fmla="*/ 3366005 w 3366005"/>
              <a:gd name="connsiteY6" fmla="*/ 2641524 h 2641524"/>
              <a:gd name="connsiteX0" fmla="*/ 16223 w 3366005"/>
              <a:gd name="connsiteY0" fmla="*/ 2633158 h 2633158"/>
              <a:gd name="connsiteX1" fmla="*/ 97705 w 3366005"/>
              <a:gd name="connsiteY1" fmla="*/ 1754972 h 2633158"/>
              <a:gd name="connsiteX2" fmla="*/ 722395 w 3366005"/>
              <a:gd name="connsiteY2" fmla="*/ 949214 h 2633158"/>
              <a:gd name="connsiteX3" fmla="*/ 1546259 w 3366005"/>
              <a:gd name="connsiteY3" fmla="*/ 25759 h 2633158"/>
              <a:gd name="connsiteX4" fmla="*/ 1926505 w 3366005"/>
              <a:gd name="connsiteY4" fmla="*/ 387898 h 2633158"/>
              <a:gd name="connsiteX5" fmla="*/ 2904279 w 3366005"/>
              <a:gd name="connsiteY5" fmla="*/ 1736865 h 2633158"/>
              <a:gd name="connsiteX6" fmla="*/ 3366005 w 3366005"/>
              <a:gd name="connsiteY6" fmla="*/ 2633158 h 2633158"/>
              <a:gd name="connsiteX0" fmla="*/ 16223 w 3366005"/>
              <a:gd name="connsiteY0" fmla="*/ 2607444 h 2607444"/>
              <a:gd name="connsiteX1" fmla="*/ 97705 w 3366005"/>
              <a:gd name="connsiteY1" fmla="*/ 1729258 h 2607444"/>
              <a:gd name="connsiteX2" fmla="*/ 722395 w 3366005"/>
              <a:gd name="connsiteY2" fmla="*/ 923500 h 2607444"/>
              <a:gd name="connsiteX3" fmla="*/ 1546259 w 3366005"/>
              <a:gd name="connsiteY3" fmla="*/ 45 h 2607444"/>
              <a:gd name="connsiteX4" fmla="*/ 2297697 w 3366005"/>
              <a:gd name="connsiteY4" fmla="*/ 887285 h 2607444"/>
              <a:gd name="connsiteX5" fmla="*/ 2904279 w 3366005"/>
              <a:gd name="connsiteY5" fmla="*/ 1711151 h 2607444"/>
              <a:gd name="connsiteX6" fmla="*/ 3366005 w 3366005"/>
              <a:gd name="connsiteY6" fmla="*/ 2607444 h 2607444"/>
              <a:gd name="connsiteX0" fmla="*/ 16223 w 3366005"/>
              <a:gd name="connsiteY0" fmla="*/ 2571232 h 2571232"/>
              <a:gd name="connsiteX1" fmla="*/ 97705 w 3366005"/>
              <a:gd name="connsiteY1" fmla="*/ 1693046 h 2571232"/>
              <a:gd name="connsiteX2" fmla="*/ 722395 w 3366005"/>
              <a:gd name="connsiteY2" fmla="*/ 887288 h 2571232"/>
              <a:gd name="connsiteX3" fmla="*/ 1582473 w 3366005"/>
              <a:gd name="connsiteY3" fmla="*/ 47 h 2571232"/>
              <a:gd name="connsiteX4" fmla="*/ 2297697 w 3366005"/>
              <a:gd name="connsiteY4" fmla="*/ 851073 h 2571232"/>
              <a:gd name="connsiteX5" fmla="*/ 2904279 w 3366005"/>
              <a:gd name="connsiteY5" fmla="*/ 1674939 h 2571232"/>
              <a:gd name="connsiteX6" fmla="*/ 3366005 w 3366005"/>
              <a:gd name="connsiteY6" fmla="*/ 2571232 h 2571232"/>
              <a:gd name="connsiteX0" fmla="*/ 1708 w 3668361"/>
              <a:gd name="connsiteY0" fmla="*/ 2516911 h 2571232"/>
              <a:gd name="connsiteX1" fmla="*/ 400061 w 3668361"/>
              <a:gd name="connsiteY1" fmla="*/ 1693046 h 2571232"/>
              <a:gd name="connsiteX2" fmla="*/ 1024751 w 3668361"/>
              <a:gd name="connsiteY2" fmla="*/ 887288 h 2571232"/>
              <a:gd name="connsiteX3" fmla="*/ 1884829 w 3668361"/>
              <a:gd name="connsiteY3" fmla="*/ 47 h 2571232"/>
              <a:gd name="connsiteX4" fmla="*/ 2600053 w 3668361"/>
              <a:gd name="connsiteY4" fmla="*/ 851073 h 2571232"/>
              <a:gd name="connsiteX5" fmla="*/ 3206635 w 3668361"/>
              <a:gd name="connsiteY5" fmla="*/ 1674939 h 2571232"/>
              <a:gd name="connsiteX6" fmla="*/ 3668361 w 3668361"/>
              <a:gd name="connsiteY6" fmla="*/ 2571232 h 2571232"/>
              <a:gd name="connsiteX0" fmla="*/ 0 w 3666653"/>
              <a:gd name="connsiteY0" fmla="*/ 2516911 h 2571232"/>
              <a:gd name="connsiteX1" fmla="*/ 398353 w 3666653"/>
              <a:gd name="connsiteY1" fmla="*/ 1693046 h 2571232"/>
              <a:gd name="connsiteX2" fmla="*/ 1023043 w 3666653"/>
              <a:gd name="connsiteY2" fmla="*/ 887288 h 2571232"/>
              <a:gd name="connsiteX3" fmla="*/ 1883121 w 3666653"/>
              <a:gd name="connsiteY3" fmla="*/ 47 h 2571232"/>
              <a:gd name="connsiteX4" fmla="*/ 2598345 w 3666653"/>
              <a:gd name="connsiteY4" fmla="*/ 851073 h 2571232"/>
              <a:gd name="connsiteX5" fmla="*/ 3204927 w 3666653"/>
              <a:gd name="connsiteY5" fmla="*/ 1674939 h 2571232"/>
              <a:gd name="connsiteX6" fmla="*/ 3666653 w 3666653"/>
              <a:gd name="connsiteY6" fmla="*/ 2571232 h 2571232"/>
              <a:gd name="connsiteX0" fmla="*/ 0 w 3666653"/>
              <a:gd name="connsiteY0" fmla="*/ 2516911 h 2571232"/>
              <a:gd name="connsiteX1" fmla="*/ 443620 w 3666653"/>
              <a:gd name="connsiteY1" fmla="*/ 1656833 h 2571232"/>
              <a:gd name="connsiteX2" fmla="*/ 1023043 w 3666653"/>
              <a:gd name="connsiteY2" fmla="*/ 887288 h 2571232"/>
              <a:gd name="connsiteX3" fmla="*/ 1883121 w 3666653"/>
              <a:gd name="connsiteY3" fmla="*/ 47 h 2571232"/>
              <a:gd name="connsiteX4" fmla="*/ 2598345 w 3666653"/>
              <a:gd name="connsiteY4" fmla="*/ 851073 h 2571232"/>
              <a:gd name="connsiteX5" fmla="*/ 3204927 w 3666653"/>
              <a:gd name="connsiteY5" fmla="*/ 1674939 h 2571232"/>
              <a:gd name="connsiteX6" fmla="*/ 3666653 w 3666653"/>
              <a:gd name="connsiteY6" fmla="*/ 2571232 h 2571232"/>
              <a:gd name="connsiteX0" fmla="*/ 0 w 3666653"/>
              <a:gd name="connsiteY0" fmla="*/ 2562175 h 2616496"/>
              <a:gd name="connsiteX1" fmla="*/ 443620 w 3666653"/>
              <a:gd name="connsiteY1" fmla="*/ 1702097 h 2616496"/>
              <a:gd name="connsiteX2" fmla="*/ 1023043 w 3666653"/>
              <a:gd name="connsiteY2" fmla="*/ 932552 h 2616496"/>
              <a:gd name="connsiteX3" fmla="*/ 1421394 w 3666653"/>
              <a:gd name="connsiteY3" fmla="*/ 44 h 2616496"/>
              <a:gd name="connsiteX4" fmla="*/ 2598345 w 3666653"/>
              <a:gd name="connsiteY4" fmla="*/ 896337 h 2616496"/>
              <a:gd name="connsiteX5" fmla="*/ 3204927 w 3666653"/>
              <a:gd name="connsiteY5" fmla="*/ 1720203 h 2616496"/>
              <a:gd name="connsiteX6" fmla="*/ 3666653 w 3666653"/>
              <a:gd name="connsiteY6" fmla="*/ 2616496 h 2616496"/>
              <a:gd name="connsiteX0" fmla="*/ 0 w 3666653"/>
              <a:gd name="connsiteY0" fmla="*/ 2562134 h 2616455"/>
              <a:gd name="connsiteX1" fmla="*/ 443620 w 3666653"/>
              <a:gd name="connsiteY1" fmla="*/ 1702056 h 2616455"/>
              <a:gd name="connsiteX2" fmla="*/ 878188 w 3666653"/>
              <a:gd name="connsiteY2" fmla="*/ 887243 h 2616455"/>
              <a:gd name="connsiteX3" fmla="*/ 1421394 w 3666653"/>
              <a:gd name="connsiteY3" fmla="*/ 3 h 2616455"/>
              <a:gd name="connsiteX4" fmla="*/ 2598345 w 3666653"/>
              <a:gd name="connsiteY4" fmla="*/ 896296 h 2616455"/>
              <a:gd name="connsiteX5" fmla="*/ 3204927 w 3666653"/>
              <a:gd name="connsiteY5" fmla="*/ 1720162 h 2616455"/>
              <a:gd name="connsiteX6" fmla="*/ 3666653 w 3666653"/>
              <a:gd name="connsiteY6" fmla="*/ 2616455 h 2616455"/>
              <a:gd name="connsiteX0" fmla="*/ 0 w 3666653"/>
              <a:gd name="connsiteY0" fmla="*/ 2516868 h 2571189"/>
              <a:gd name="connsiteX1" fmla="*/ 443620 w 3666653"/>
              <a:gd name="connsiteY1" fmla="*/ 1656790 h 2571189"/>
              <a:gd name="connsiteX2" fmla="*/ 878188 w 3666653"/>
              <a:gd name="connsiteY2" fmla="*/ 841977 h 2571189"/>
              <a:gd name="connsiteX3" fmla="*/ 1466661 w 3666653"/>
              <a:gd name="connsiteY3" fmla="*/ 4 h 2571189"/>
              <a:gd name="connsiteX4" fmla="*/ 2598345 w 3666653"/>
              <a:gd name="connsiteY4" fmla="*/ 851030 h 2571189"/>
              <a:gd name="connsiteX5" fmla="*/ 3204927 w 3666653"/>
              <a:gd name="connsiteY5" fmla="*/ 1674896 h 2571189"/>
              <a:gd name="connsiteX6" fmla="*/ 3666653 w 3666653"/>
              <a:gd name="connsiteY6" fmla="*/ 2571189 h 2571189"/>
              <a:gd name="connsiteX0" fmla="*/ 0 w 3666653"/>
              <a:gd name="connsiteY0" fmla="*/ 2531574 h 2585895"/>
              <a:gd name="connsiteX1" fmla="*/ 443620 w 3666653"/>
              <a:gd name="connsiteY1" fmla="*/ 1671496 h 2585895"/>
              <a:gd name="connsiteX2" fmla="*/ 878188 w 3666653"/>
              <a:gd name="connsiteY2" fmla="*/ 856683 h 2585895"/>
              <a:gd name="connsiteX3" fmla="*/ 1466661 w 3666653"/>
              <a:gd name="connsiteY3" fmla="*/ 14710 h 2585895"/>
              <a:gd name="connsiteX4" fmla="*/ 1991762 w 3666653"/>
              <a:gd name="connsiteY4" fmla="*/ 1599067 h 2585895"/>
              <a:gd name="connsiteX5" fmla="*/ 3204927 w 3666653"/>
              <a:gd name="connsiteY5" fmla="*/ 1689602 h 2585895"/>
              <a:gd name="connsiteX6" fmla="*/ 3666653 w 3666653"/>
              <a:gd name="connsiteY6" fmla="*/ 2585895 h 2585895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204927 w 3666653"/>
              <a:gd name="connsiteY5" fmla="*/ 1691501 h 2587794"/>
              <a:gd name="connsiteX6" fmla="*/ 3666653 w 3666653"/>
              <a:gd name="connsiteY6" fmla="*/ 2587794 h 2587794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204927 w 3666653"/>
              <a:gd name="connsiteY5" fmla="*/ 1691501 h 2587794"/>
              <a:gd name="connsiteX6" fmla="*/ 3666653 w 3666653"/>
              <a:gd name="connsiteY6" fmla="*/ 2587794 h 2587794"/>
              <a:gd name="connsiteX0" fmla="*/ 0 w 3666653"/>
              <a:gd name="connsiteY0" fmla="*/ 2533473 h 2587794"/>
              <a:gd name="connsiteX1" fmla="*/ 443620 w 3666653"/>
              <a:gd name="connsiteY1" fmla="*/ 1673395 h 2587794"/>
              <a:gd name="connsiteX2" fmla="*/ 878188 w 3666653"/>
              <a:gd name="connsiteY2" fmla="*/ 858582 h 2587794"/>
              <a:gd name="connsiteX3" fmla="*/ 1466661 w 3666653"/>
              <a:gd name="connsiteY3" fmla="*/ 16609 h 2587794"/>
              <a:gd name="connsiteX4" fmla="*/ 1928388 w 3666653"/>
              <a:gd name="connsiteY4" fmla="*/ 1655287 h 2587794"/>
              <a:gd name="connsiteX5" fmla="*/ 3666653 w 3666653"/>
              <a:gd name="connsiteY5" fmla="*/ 2587794 h 2587794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0 w 2381061"/>
              <a:gd name="connsiteY0" fmla="*/ 2533473 h 2533473"/>
              <a:gd name="connsiteX1" fmla="*/ 443620 w 2381061"/>
              <a:gd name="connsiteY1" fmla="*/ 1673395 h 2533473"/>
              <a:gd name="connsiteX2" fmla="*/ 878188 w 2381061"/>
              <a:gd name="connsiteY2" fmla="*/ 858582 h 2533473"/>
              <a:gd name="connsiteX3" fmla="*/ 1466661 w 2381061"/>
              <a:gd name="connsiteY3" fmla="*/ 16609 h 2533473"/>
              <a:gd name="connsiteX4" fmla="*/ 1928388 w 2381061"/>
              <a:gd name="connsiteY4" fmla="*/ 1655287 h 2533473"/>
              <a:gd name="connsiteX5" fmla="*/ 2381061 w 2381061"/>
              <a:gd name="connsiteY5" fmla="*/ 2524420 h 2533473"/>
              <a:gd name="connsiteX0" fmla="*/ 18893 w 1947281"/>
              <a:gd name="connsiteY0" fmla="*/ 2524420 h 2524420"/>
              <a:gd name="connsiteX1" fmla="*/ 9840 w 1947281"/>
              <a:gd name="connsiteY1" fmla="*/ 1673395 h 2524420"/>
              <a:gd name="connsiteX2" fmla="*/ 444408 w 1947281"/>
              <a:gd name="connsiteY2" fmla="*/ 858582 h 2524420"/>
              <a:gd name="connsiteX3" fmla="*/ 1032881 w 1947281"/>
              <a:gd name="connsiteY3" fmla="*/ 16609 h 2524420"/>
              <a:gd name="connsiteX4" fmla="*/ 1494608 w 1947281"/>
              <a:gd name="connsiteY4" fmla="*/ 1655287 h 2524420"/>
              <a:gd name="connsiteX5" fmla="*/ 1947281 w 1947281"/>
              <a:gd name="connsiteY5" fmla="*/ 2524420 h 2524420"/>
              <a:gd name="connsiteX0" fmla="*/ 29054 w 1957442"/>
              <a:gd name="connsiteY0" fmla="*/ 2524420 h 2524420"/>
              <a:gd name="connsiteX1" fmla="*/ 20001 w 1957442"/>
              <a:gd name="connsiteY1" fmla="*/ 1673395 h 2524420"/>
              <a:gd name="connsiteX2" fmla="*/ 454569 w 1957442"/>
              <a:gd name="connsiteY2" fmla="*/ 858582 h 2524420"/>
              <a:gd name="connsiteX3" fmla="*/ 1043042 w 1957442"/>
              <a:gd name="connsiteY3" fmla="*/ 16609 h 2524420"/>
              <a:gd name="connsiteX4" fmla="*/ 1504769 w 1957442"/>
              <a:gd name="connsiteY4" fmla="*/ 1655287 h 2524420"/>
              <a:gd name="connsiteX5" fmla="*/ 1957442 w 1957442"/>
              <a:gd name="connsiteY5" fmla="*/ 2524420 h 2524420"/>
              <a:gd name="connsiteX0" fmla="*/ 5413 w 1933801"/>
              <a:gd name="connsiteY0" fmla="*/ 2524301 h 2524301"/>
              <a:gd name="connsiteX1" fmla="*/ 23520 w 1933801"/>
              <a:gd name="connsiteY1" fmla="*/ 1637062 h 2524301"/>
              <a:gd name="connsiteX2" fmla="*/ 430928 w 1933801"/>
              <a:gd name="connsiteY2" fmla="*/ 858463 h 2524301"/>
              <a:gd name="connsiteX3" fmla="*/ 1019401 w 1933801"/>
              <a:gd name="connsiteY3" fmla="*/ 16490 h 2524301"/>
              <a:gd name="connsiteX4" fmla="*/ 1481128 w 1933801"/>
              <a:gd name="connsiteY4" fmla="*/ 1655168 h 2524301"/>
              <a:gd name="connsiteX5" fmla="*/ 1933801 w 1933801"/>
              <a:gd name="connsiteY5" fmla="*/ 2524301 h 2524301"/>
              <a:gd name="connsiteX0" fmla="*/ 0 w 1928388"/>
              <a:gd name="connsiteY0" fmla="*/ 2524301 h 2524301"/>
              <a:gd name="connsiteX1" fmla="*/ 18107 w 1928388"/>
              <a:gd name="connsiteY1" fmla="*/ 1637062 h 2524301"/>
              <a:gd name="connsiteX2" fmla="*/ 425515 w 1928388"/>
              <a:gd name="connsiteY2" fmla="*/ 858463 h 2524301"/>
              <a:gd name="connsiteX3" fmla="*/ 1013988 w 1928388"/>
              <a:gd name="connsiteY3" fmla="*/ 16490 h 2524301"/>
              <a:gd name="connsiteX4" fmla="*/ 1475715 w 1928388"/>
              <a:gd name="connsiteY4" fmla="*/ 1655168 h 2524301"/>
              <a:gd name="connsiteX5" fmla="*/ 1928388 w 1928388"/>
              <a:gd name="connsiteY5" fmla="*/ 2524301 h 2524301"/>
              <a:gd name="connsiteX0" fmla="*/ 0 w 1928388"/>
              <a:gd name="connsiteY0" fmla="*/ 2524301 h 2524301"/>
              <a:gd name="connsiteX1" fmla="*/ 18107 w 1928388"/>
              <a:gd name="connsiteY1" fmla="*/ 1637062 h 2524301"/>
              <a:gd name="connsiteX2" fmla="*/ 425515 w 1928388"/>
              <a:gd name="connsiteY2" fmla="*/ 858463 h 2524301"/>
              <a:gd name="connsiteX3" fmla="*/ 1013988 w 1928388"/>
              <a:gd name="connsiteY3" fmla="*/ 16490 h 2524301"/>
              <a:gd name="connsiteX4" fmla="*/ 1475715 w 1928388"/>
              <a:gd name="connsiteY4" fmla="*/ 1655168 h 2524301"/>
              <a:gd name="connsiteX5" fmla="*/ 1928388 w 1928388"/>
              <a:gd name="connsiteY5" fmla="*/ 2524301 h 2524301"/>
              <a:gd name="connsiteX0" fmla="*/ 16347 w 1944735"/>
              <a:gd name="connsiteY0" fmla="*/ 2554546 h 2554546"/>
              <a:gd name="connsiteX1" fmla="*/ 34454 w 1944735"/>
              <a:gd name="connsiteY1" fmla="*/ 1667307 h 2554546"/>
              <a:gd name="connsiteX2" fmla="*/ 595771 w 1944735"/>
              <a:gd name="connsiteY2" fmla="*/ 553729 h 2554546"/>
              <a:gd name="connsiteX3" fmla="*/ 1030335 w 1944735"/>
              <a:gd name="connsiteY3" fmla="*/ 46735 h 2554546"/>
              <a:gd name="connsiteX4" fmla="*/ 1492062 w 1944735"/>
              <a:gd name="connsiteY4" fmla="*/ 1685413 h 2554546"/>
              <a:gd name="connsiteX5" fmla="*/ 1944735 w 1944735"/>
              <a:gd name="connsiteY5" fmla="*/ 2554546 h 25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735" h="2554546">
                <a:moveTo>
                  <a:pt x="16347" y="2554546"/>
                </a:moveTo>
                <a:cubicBezTo>
                  <a:pt x="81985" y="2074712"/>
                  <a:pt x="-62117" y="2000776"/>
                  <a:pt x="34454" y="1667307"/>
                </a:cubicBezTo>
                <a:cubicBezTo>
                  <a:pt x="131025" y="1333838"/>
                  <a:pt x="429791" y="823824"/>
                  <a:pt x="595771" y="553729"/>
                </a:cubicBezTo>
                <a:cubicBezTo>
                  <a:pt x="761751" y="283634"/>
                  <a:pt x="880953" y="-141879"/>
                  <a:pt x="1030335" y="46735"/>
                </a:cubicBezTo>
                <a:cubicBezTo>
                  <a:pt x="1179717" y="235349"/>
                  <a:pt x="1339662" y="1267444"/>
                  <a:pt x="1492062" y="1685413"/>
                </a:cubicBezTo>
                <a:cubicBezTo>
                  <a:pt x="1644462" y="2103382"/>
                  <a:pt x="1881361" y="2315006"/>
                  <a:pt x="1944735" y="2554546"/>
                </a:cubicBezTo>
              </a:path>
            </a:pathLst>
          </a:custGeom>
          <a:ln w="88900">
            <a:solidFill>
              <a:schemeClr val="accent3"/>
            </a:solidFill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24800" y="3962400"/>
            <a:ext cx="926119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50% Loss</a:t>
            </a:r>
            <a:endParaRPr lang="en-US" sz="24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04800" y="35240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task: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24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revent congestion collapse when elephants collide</a:t>
            </a:r>
            <a:endParaRPr lang="en-US" sz="24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7" name="Picture 126" descr="ba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4707" y="4676600"/>
            <a:ext cx="844412" cy="844412"/>
          </a:xfrm>
          <a:prstGeom prst="rect">
            <a:avLst/>
          </a:prstGeom>
        </p:spPr>
      </p:pic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24" grpId="0" animBg="1"/>
      <p:bldP spid="12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382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Minimal version of TCP</a:t>
            </a:r>
          </a:p>
          <a:p>
            <a:pPr marL="0" indent="0">
              <a:buNone/>
            </a:pPr>
            <a:endParaRPr lang="en-US" sz="5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Start at line-rate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Initial window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arger than BDP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 retransmission timeout </a:t>
            </a:r>
            <a:r>
              <a:rPr lang="en-US" dirty="0" smtClean="0"/>
              <a:t>estimation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Fix RTO near round-trip time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No fast retransmission on 3-dupacks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Allow packet reordering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458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Key observation: 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Need the highest priority packet destined for a port </a:t>
            </a:r>
            <a:r>
              <a:rPr lang="en-US" sz="2400" b="1" dirty="0" smtClean="0">
                <a:solidFill>
                  <a:srgbClr val="BD0A12"/>
                </a:solidFill>
              </a:rPr>
              <a:t>available at the port </a:t>
            </a:r>
            <a:r>
              <a:rPr lang="en-US" sz="2400" dirty="0" smtClean="0"/>
              <a:t>at any given time.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b="1" dirty="0" smtClean="0">
                <a:solidFill>
                  <a:srgbClr val="BD0A12"/>
                </a:solidFill>
              </a:rPr>
              <a:t>Priority scheduling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High priority packets traverse fabric as quickly as possible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400" b="1" dirty="0" smtClean="0">
                <a:solidFill>
                  <a:srgbClr val="BD0A12"/>
                </a:solidFill>
              </a:rPr>
              <a:t>What about dropped packets?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L</a:t>
            </a:r>
            <a:r>
              <a:rPr lang="en-US" sz="2000" dirty="0" smtClean="0"/>
              <a:t>owest priority </a:t>
            </a:r>
            <a:r>
              <a:rPr lang="en-US" sz="2000" dirty="0" smtClean="0">
                <a:latin typeface="+mj-lt"/>
              </a:rPr>
              <a:t>→</a:t>
            </a:r>
            <a:r>
              <a:rPr lang="en-US" sz="2000" dirty="0" smtClean="0"/>
              <a:t> not needed till all other packets depart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Buffer larger than BDP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→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/>
              <a:t>more than RTT to retransmit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1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2"/>
          <a:stretch/>
        </p:blipFill>
        <p:spPr>
          <a:xfrm>
            <a:off x="685800" y="3364045"/>
            <a:ext cx="7270865" cy="2768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04517" y="3304864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9026" y="3304864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4650" y="4772911"/>
            <a:ext cx="2133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739045"/>
            <a:ext cx="216226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7432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54 port fat-</a:t>
            </a:r>
            <a:r>
              <a:rPr lang="en-US" dirty="0" smtClean="0"/>
              <a:t>tree: 10Gbps </a:t>
            </a:r>
            <a:r>
              <a:rPr lang="en-US" dirty="0"/>
              <a:t>links, </a:t>
            </a:r>
            <a:r>
              <a:rPr lang="en-US" dirty="0" smtClean="0"/>
              <a:t>RTT = ~</a:t>
            </a:r>
            <a:r>
              <a:rPr lang="en-US" dirty="0"/>
              <a:t>12µs</a:t>
            </a:r>
          </a:p>
          <a:p>
            <a:pPr marL="285750" indent="-285750"/>
            <a:r>
              <a:rPr lang="en-US" dirty="0"/>
              <a:t>Realistic traffic </a:t>
            </a:r>
            <a:r>
              <a:rPr lang="en-US" dirty="0" smtClean="0"/>
              <a:t>workloads</a:t>
            </a:r>
          </a:p>
          <a:p>
            <a:pPr marL="685800" lvl="1"/>
            <a:r>
              <a:rPr lang="en-US" dirty="0" smtClean="0"/>
              <a:t>Web search, Data mining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4600" y="2667000"/>
            <a:ext cx="224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 From </a:t>
            </a:r>
            <a:r>
              <a:rPr lang="en-US" sz="18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Alizadeh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[SIGCOMM 2010]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3600" y="4073822"/>
            <a:ext cx="1654143" cy="534909"/>
            <a:chOff x="2286000" y="4419600"/>
            <a:chExt cx="1654143" cy="53490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86000" y="4954509"/>
              <a:ext cx="1654143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stealth" w="lg" len="med"/>
              <a:tailEnd type="non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622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&lt;</a:t>
              </a: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100KB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16574" y="3999131"/>
            <a:ext cx="1613026" cy="533400"/>
            <a:chOff x="6768974" y="4419600"/>
            <a:chExt cx="1613026" cy="533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768974" y="4953000"/>
              <a:ext cx="1403287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none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580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&gt;10MB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0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Mice FCT </a:t>
            </a:r>
            <a:br>
              <a:rPr lang="en-US" dirty="0" smtClean="0"/>
            </a:br>
            <a:r>
              <a:rPr lang="en-US" sz="4000" dirty="0" smtClean="0"/>
              <a:t>(&lt;100KB)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" y="2320705"/>
            <a:ext cx="4104504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96" y="2286000"/>
            <a:ext cx="4104504" cy="329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701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endParaRPr lang="en-US" sz="32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701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</a:t>
            </a:r>
            <a:r>
              <a:rPr lang="en-US" sz="3200" b="0" baseline="30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200" b="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Percentile</a:t>
            </a:r>
            <a:endParaRPr lang="en-US" sz="3200" b="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5715000"/>
            <a:ext cx="62484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Near-ideal: almost no jitter</a:t>
            </a:r>
            <a:endParaRPr lang="en-US" sz="28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2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Elephant FCT </a:t>
            </a:r>
            <a:br>
              <a:rPr lang="en-US" dirty="0" smtClean="0"/>
            </a:br>
            <a:r>
              <a:rPr lang="en-US" sz="4000" dirty="0" smtClean="0"/>
              <a:t>(&gt;10MB)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81" y="2154920"/>
            <a:ext cx="5236519" cy="41696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029200" y="1600200"/>
            <a:ext cx="3886200" cy="15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Congestion collapse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high load w/o rate </a:t>
            </a:r>
            <a:r>
              <a:rPr lang="en-US" sz="2800" b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800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ontrol</a:t>
            </a:r>
            <a:endParaRPr lang="en-US" sz="28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5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4F81BD"/>
                </a:solidFill>
              </a:rPr>
              <a:t>pFabric’s</a:t>
            </a:r>
            <a:r>
              <a:rPr lang="en-US" b="1" dirty="0" smtClean="0">
                <a:solidFill>
                  <a:srgbClr val="4F81BD"/>
                </a:solidFill>
              </a:rPr>
              <a:t> entire design: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ear-ideal flow scheduling across DC fabric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500" b="1" dirty="0" smtClean="0">
              <a:solidFill>
                <a:srgbClr val="4F81BD"/>
              </a:solidFill>
            </a:endParaRPr>
          </a:p>
          <a:p>
            <a:r>
              <a:rPr lang="en-US" sz="2400" b="1" dirty="0" smtClean="0">
                <a:solidFill>
                  <a:srgbClr val="BD0A12"/>
                </a:solidFill>
              </a:rPr>
              <a:t>Switches</a:t>
            </a:r>
          </a:p>
          <a:p>
            <a:pPr lvl="1"/>
            <a:r>
              <a:rPr lang="en-US" sz="2200" dirty="0" smtClean="0"/>
              <a:t>Locally schedule &amp; drop based on priority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sz="2400" b="1" dirty="0" smtClean="0">
                <a:solidFill>
                  <a:srgbClr val="BD0A12"/>
                </a:solidFill>
              </a:rPr>
              <a:t>Hosts </a:t>
            </a:r>
          </a:p>
          <a:p>
            <a:pPr lvl="1"/>
            <a:r>
              <a:rPr lang="en-US" sz="2200" dirty="0" smtClean="0"/>
              <a:t>Aggressively send &amp; retransmit</a:t>
            </a:r>
          </a:p>
          <a:p>
            <a:pPr lvl="1"/>
            <a:r>
              <a:rPr lang="en-US" sz="2200" dirty="0" smtClean="0"/>
              <a:t>Minimal rate control to avoid congestion collapse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HotNets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Current </a:t>
            </a:r>
            <a:r>
              <a:rPr lang="en-US" dirty="0" err="1" smtClean="0"/>
              <a:t>QoS</a:t>
            </a:r>
            <a:r>
              <a:rPr lang="en-US" dirty="0" smtClean="0"/>
              <a:t>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Blah, blah, blah, blah, blah, </a:t>
            </a:r>
            <a:r>
              <a:rPr lang="en-US" dirty="0"/>
              <a:t>blah, blah, blah, blah</a:t>
            </a:r>
            <a:r>
              <a:rPr lang="en-US" dirty="0" smtClean="0"/>
              <a:t>, blah</a:t>
            </a:r>
            <a:r>
              <a:rPr lang="en-US" dirty="0"/>
              <a:t>, blah, blah, blah, </a:t>
            </a:r>
            <a:r>
              <a:rPr lang="en-US" dirty="0" smtClean="0"/>
              <a:t>blah</a:t>
            </a:r>
            <a:r>
              <a:rPr lang="en-US" dirty="0"/>
              <a:t>, blah, blah, blah, </a:t>
            </a:r>
            <a:r>
              <a:rPr lang="en-US" dirty="0" smtClean="0"/>
              <a:t>blah</a:t>
            </a:r>
            <a:r>
              <a:rPr lang="en-US" dirty="0"/>
              <a:t>, blah, blah, blah, </a:t>
            </a:r>
            <a:r>
              <a:rPr lang="en-US" dirty="0" smtClean="0"/>
              <a:t>blah</a:t>
            </a:r>
            <a:r>
              <a:rPr lang="en-US" dirty="0"/>
              <a:t>, blah, blah, blah, </a:t>
            </a:r>
            <a:r>
              <a:rPr lang="en-US" dirty="0" smtClean="0"/>
              <a:t>blah</a:t>
            </a:r>
            <a:r>
              <a:rPr lang="en-US" dirty="0"/>
              <a:t>, blah, blah, blah, </a:t>
            </a:r>
            <a:r>
              <a:rPr lang="en-US" dirty="0" smtClean="0"/>
              <a:t>blah</a:t>
            </a:r>
            <a:r>
              <a:rPr lang="en-US" dirty="0"/>
              <a:t>, blah, blah, blah, </a:t>
            </a:r>
            <a:r>
              <a:rPr lang="en-US" dirty="0" smtClean="0"/>
              <a:t>blah</a:t>
            </a:r>
            <a:r>
              <a:rPr lang="en-US" dirty="0"/>
              <a:t>, blah, blah, blah, blah, </a:t>
            </a:r>
            <a:r>
              <a:rPr lang="en-US" b="1" dirty="0" smtClean="0"/>
              <a:t>priority scheduling, </a:t>
            </a:r>
            <a:r>
              <a:rPr lang="en-US" dirty="0" smtClean="0"/>
              <a:t>blah</a:t>
            </a:r>
            <a:r>
              <a:rPr lang="en-US" dirty="0"/>
              <a:t>, blah, blah, blah, blah, blah, blah, blah, blah, blah, blah, blah, blah, blah, blah, blah, blah, blah, blah, blah, blah, blah, blah, blah, blah, blah, blah, blah, blah, blah, blah, blah, blah, blah, blah, blah, blah, blah, blah, blah, </a:t>
            </a:r>
            <a:r>
              <a:rPr lang="en-US" dirty="0" smtClean="0"/>
              <a:t>blah, blah</a:t>
            </a:r>
            <a:r>
              <a:rPr lang="en-US" dirty="0"/>
              <a:t>, blah, blah, blah, blah, blah, blah, blah, blah, blah, blah, blah, blah, blah, blah, blah, blah, blah, blah, blah, blah, blah, blah, blah, blah, blah</a:t>
            </a:r>
            <a:r>
              <a:rPr lang="en-US" dirty="0" smtClean="0"/>
              <a:t>, blah, blah, blah, blah, blah, blah, blah, blah….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93A8A1-2222-6046-BB2B-85AC5114E59A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Multicast</a:t>
            </a:r>
          </a:p>
        </p:txBody>
      </p:sp>
    </p:spTree>
    <p:extLst>
      <p:ext uri="{BB962C8B-B14F-4D97-AF65-F5344CB8AC3E}">
        <p14:creationId xmlns:p14="http://schemas.microsoft.com/office/powerpoint/2010/main" val="35962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.8|4|6.1|3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2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10.3|3.1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8.5|1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1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5.2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3|18.9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7|2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7.2|10.7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4.3|2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8|16.5|17|4.5|3.1|3.4|0.2|1.2|0.5|0.6|0.6|3.8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6|1.1|1.9|2.9|2.7|2.6"/>
</p:tagLst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T_white_06">
  <a:themeElements>
    <a:clrScheme name="BT_white_06 3">
      <a:dk1>
        <a:srgbClr val="000033"/>
      </a:dk1>
      <a:lt1>
        <a:srgbClr val="FFFFFF"/>
      </a:lt1>
      <a:dk2>
        <a:srgbClr val="FF0000"/>
      </a:dk2>
      <a:lt2>
        <a:srgbClr val="000066"/>
      </a:lt2>
      <a:accent1>
        <a:srgbClr val="FF9900"/>
      </a:accent1>
      <a:accent2>
        <a:srgbClr val="009900"/>
      </a:accent2>
      <a:accent3>
        <a:srgbClr val="FFFFFF"/>
      </a:accent3>
      <a:accent4>
        <a:srgbClr val="00002A"/>
      </a:accent4>
      <a:accent5>
        <a:srgbClr val="FFCAAA"/>
      </a:accent5>
      <a:accent6>
        <a:srgbClr val="008A00"/>
      </a:accent6>
      <a:hlink>
        <a:srgbClr val="0099CC"/>
      </a:hlink>
      <a:folHlink>
        <a:srgbClr val="FF3399"/>
      </a:folHlink>
    </a:clrScheme>
    <a:fontScheme name="BT_white_0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BT_white_06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_white_06 2">
        <a:dk1>
          <a:srgbClr val="000033"/>
        </a:dk1>
        <a:lt1>
          <a:srgbClr val="FFFFFF"/>
        </a:lt1>
        <a:dk2>
          <a:srgbClr val="FF0000"/>
        </a:dk2>
        <a:lt2>
          <a:srgbClr val="000066"/>
        </a:lt2>
        <a:accent1>
          <a:srgbClr val="FF9900"/>
        </a:accent1>
        <a:accent2>
          <a:srgbClr val="009900"/>
        </a:accent2>
        <a:accent3>
          <a:srgbClr val="FFFFFF"/>
        </a:accent3>
        <a:accent4>
          <a:srgbClr val="00002A"/>
        </a:accent4>
        <a:accent5>
          <a:srgbClr val="FFCAAA"/>
        </a:accent5>
        <a:accent6>
          <a:srgbClr val="008A00"/>
        </a:accent6>
        <a:hlink>
          <a:srgbClr val="0066CC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_white_06 3">
        <a:dk1>
          <a:srgbClr val="000033"/>
        </a:dk1>
        <a:lt1>
          <a:srgbClr val="FFFFFF"/>
        </a:lt1>
        <a:dk2>
          <a:srgbClr val="FF0000"/>
        </a:dk2>
        <a:lt2>
          <a:srgbClr val="000066"/>
        </a:lt2>
        <a:accent1>
          <a:srgbClr val="FF9900"/>
        </a:accent1>
        <a:accent2>
          <a:srgbClr val="009900"/>
        </a:accent2>
        <a:accent3>
          <a:srgbClr val="FFFFFF"/>
        </a:accent3>
        <a:accent4>
          <a:srgbClr val="00002A"/>
        </a:accent4>
        <a:accent5>
          <a:srgbClr val="FFCAAA"/>
        </a:accent5>
        <a:accent6>
          <a:srgbClr val="008A00"/>
        </a:accent6>
        <a:hlink>
          <a:srgbClr val="0099CC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18690</TotalTime>
  <Words>3413</Words>
  <Application>Microsoft Macintosh PowerPoint</Application>
  <PresentationFormat>On-screen Show (4:3)</PresentationFormat>
  <Paragraphs>877</Paragraphs>
  <Slides>76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cs426</vt:lpstr>
      <vt:lpstr>Office Theme</vt:lpstr>
      <vt:lpstr>BT_white_06</vt:lpstr>
      <vt:lpstr>Microsoft Drawing</vt:lpstr>
      <vt:lpstr>Clip</vt:lpstr>
      <vt:lpstr>Miscellaneous Topics</vt:lpstr>
      <vt:lpstr>Q/A on Project 3</vt:lpstr>
      <vt:lpstr>Today’s Lecture: Dim Sum of Design</vt:lpstr>
      <vt:lpstr>Extending the Internet Service Model</vt:lpstr>
      <vt:lpstr>Internet Service Model</vt:lpstr>
      <vt:lpstr>Extending the service model</vt:lpstr>
      <vt:lpstr>Quality of Service (QoS)</vt:lpstr>
      <vt:lpstr>Summary of Current QoS Mechanisms</vt:lpstr>
      <vt:lpstr>Multicast</vt:lpstr>
      <vt:lpstr>Motivating Example: Internet Radio</vt:lpstr>
      <vt:lpstr>Unicast approach does not scale…</vt:lpstr>
      <vt:lpstr>Instead build data replication trees</vt:lpstr>
      <vt:lpstr>Multicast Service Model</vt:lpstr>
      <vt:lpstr>Multicast and Layering</vt:lpstr>
      <vt:lpstr>Multicast Implementation Issues</vt:lpstr>
      <vt:lpstr>Link Layer Multicast</vt:lpstr>
      <vt:lpstr>Network Layer (IP) Multicast</vt:lpstr>
      <vt:lpstr>How Would YOU Design this?</vt:lpstr>
      <vt:lpstr>IP Multicast Routing</vt:lpstr>
      <vt:lpstr>Distance Vector Multicast Routing Protocol</vt:lpstr>
      <vt:lpstr>Reverse Path Flooding (RPF)</vt:lpstr>
      <vt:lpstr>Other Problems</vt:lpstr>
      <vt:lpstr>Reverse Path Broadcasting (RPB)</vt:lpstr>
      <vt:lpstr>Even after fixing this, not done</vt:lpstr>
      <vt:lpstr>Pruning Details</vt:lpstr>
      <vt:lpstr>Distance Vector Multicast Scaling</vt:lpstr>
      <vt:lpstr>Core-Based Trees (CBT)</vt:lpstr>
      <vt:lpstr>Use Shared Tree for Delivery</vt:lpstr>
      <vt:lpstr>Core-Based Tree Approach</vt:lpstr>
      <vt:lpstr>Barriers to Multicast</vt:lpstr>
      <vt:lpstr>Multicast vs Caching</vt:lpstr>
      <vt:lpstr>Announcements</vt:lpstr>
      <vt:lpstr>Clarification on Homework 3</vt:lpstr>
      <vt:lpstr>Announcements</vt:lpstr>
      <vt:lpstr>Wireless Review</vt:lpstr>
      <vt:lpstr>History</vt:lpstr>
      <vt:lpstr>Why Isn’t MACA Enough?</vt:lpstr>
      <vt:lpstr>Hidden Terminals: Why MACA is Needed</vt:lpstr>
      <vt:lpstr>Exposed Terminals: Alleged Flaw in CS</vt:lpstr>
      <vt:lpstr>Key Points in MACA Rationale</vt:lpstr>
      <vt:lpstr>What Does This Analysis Ignore?</vt:lpstr>
      <vt:lpstr>Exposed Terminals Revisited</vt:lpstr>
      <vt:lpstr>802.11 Overview (oversimplified)</vt:lpstr>
      <vt:lpstr>What Will Be on the Final?</vt:lpstr>
      <vt:lpstr>Back to Congestion Control</vt:lpstr>
      <vt:lpstr>Quick Review of Advanced CC</vt:lpstr>
      <vt:lpstr>Why is Scott a Moron?</vt:lpstr>
      <vt:lpstr>Giving equal shares to “flows” is silly</vt:lpstr>
      <vt:lpstr>flow rate fairness dismantling a religion &lt;draft-briscoe-tsvarea-fair-01.pdf&gt;</vt:lpstr>
      <vt:lpstr>Charge people for congestion!</vt:lpstr>
      <vt:lpstr>Why isn’t this the obvious thing to do?</vt:lpstr>
      <vt:lpstr>Datacenter Networks</vt:lpstr>
      <vt:lpstr>What makes them special?</vt:lpstr>
      <vt:lpstr>This means….</vt:lpstr>
      <vt:lpstr>Deconstructing Datacenter Packet Transport</vt:lpstr>
      <vt:lpstr>Transport in Datacenters</vt:lpstr>
      <vt:lpstr>Transport in Datacenters</vt:lpstr>
      <vt:lpstr>Goal of pFabric</vt:lpstr>
      <vt:lpstr>pFabric in 1 Slide</vt:lpstr>
      <vt:lpstr>DC Fabric: Just a Giant Switch!</vt:lpstr>
      <vt:lpstr>DC Fabric: Just a Giant Switch!</vt:lpstr>
      <vt:lpstr>DC Fabric: Just a Giant Switch!</vt:lpstr>
      <vt:lpstr>DC Fabric: Just a Giant Switch!</vt:lpstr>
      <vt:lpstr>PowerPoint Presentation</vt:lpstr>
      <vt:lpstr>Min. FCT with Simple Queue</vt:lpstr>
      <vt:lpstr>“Ideal” Flow Scheduling</vt:lpstr>
      <vt:lpstr>PowerPoint Presentation</vt:lpstr>
      <vt:lpstr>pFabric Switch</vt:lpstr>
      <vt:lpstr>Near-Zero Buffers</vt:lpstr>
      <vt:lpstr>pFabric Rate Control</vt:lpstr>
      <vt:lpstr>pFabric Rate Control</vt:lpstr>
      <vt:lpstr>Why does this work?</vt:lpstr>
      <vt:lpstr>Evaluation</vt:lpstr>
      <vt:lpstr>Evaluation: Mice FCT  (&lt;100KB)</vt:lpstr>
      <vt:lpstr>Evaluation: Elephant FCT  (&gt;10MB)</vt:lpstr>
      <vt:lpstr>Summary</vt:lpstr>
    </vt:vector>
  </TitlesOfParts>
  <Company>ICSI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122: Introduction To Communication Networks</dc:title>
  <dc:creator>Vern Paxson</dc:creator>
  <cp:lastModifiedBy>Scott Shenker</cp:lastModifiedBy>
  <cp:revision>829</cp:revision>
  <cp:lastPrinted>2012-11-04T16:38:48Z</cp:lastPrinted>
  <dcterms:created xsi:type="dcterms:W3CDTF">2007-08-31T05:34:37Z</dcterms:created>
  <dcterms:modified xsi:type="dcterms:W3CDTF">2012-11-13T19:39:01Z</dcterms:modified>
</cp:coreProperties>
</file>