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35" r:id="rId2"/>
    <p:sldId id="827" r:id="rId3"/>
    <p:sldId id="712" r:id="rId4"/>
    <p:sldId id="818" r:id="rId5"/>
    <p:sldId id="719" r:id="rId6"/>
    <p:sldId id="735" r:id="rId7"/>
    <p:sldId id="745" r:id="rId8"/>
    <p:sldId id="736" r:id="rId9"/>
    <p:sldId id="737" r:id="rId10"/>
    <p:sldId id="738" r:id="rId11"/>
    <p:sldId id="809" r:id="rId12"/>
    <p:sldId id="739" r:id="rId13"/>
    <p:sldId id="734" r:id="rId14"/>
    <p:sldId id="746" r:id="rId15"/>
    <p:sldId id="741" r:id="rId16"/>
    <p:sldId id="747" r:id="rId17"/>
    <p:sldId id="742" r:id="rId18"/>
    <p:sldId id="807" r:id="rId19"/>
    <p:sldId id="808" r:id="rId20"/>
    <p:sldId id="753" r:id="rId21"/>
    <p:sldId id="718" r:id="rId22"/>
    <p:sldId id="825" r:id="rId23"/>
    <p:sldId id="748" r:id="rId24"/>
    <p:sldId id="750" r:id="rId25"/>
    <p:sldId id="810" r:id="rId26"/>
    <p:sldId id="812" r:id="rId27"/>
    <p:sldId id="813" r:id="rId28"/>
    <p:sldId id="752" r:id="rId29"/>
    <p:sldId id="826" r:id="rId30"/>
    <p:sldId id="751" r:id="rId31"/>
    <p:sldId id="814" r:id="rId32"/>
    <p:sldId id="815" r:id="rId33"/>
    <p:sldId id="816" r:id="rId34"/>
    <p:sldId id="817" r:id="rId35"/>
    <p:sldId id="721" r:id="rId36"/>
    <p:sldId id="722" r:id="rId37"/>
    <p:sldId id="723" r:id="rId38"/>
    <p:sldId id="724" r:id="rId39"/>
    <p:sldId id="725" r:id="rId40"/>
    <p:sldId id="726" r:id="rId41"/>
    <p:sldId id="727" r:id="rId4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52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31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6852AFBC-D5DF-5B4B-BA66-7B341C78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ED6AF786-1F47-0B4B-A763-80AC864C6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57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3C8C6D-D9DA-8E46-ADC3-47DA86C5A338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F46750-D8CF-3548-8E4E-719D3E63D267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7E72A3-50CD-214F-A387-3B5B4E51207C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8AB87E-4DF7-6D4E-97DD-5710845ABB60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C5AAA8-1991-4B41-9218-7862E77DB974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78F592-1C88-0C48-B771-7D87E74897D5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CE072-6F3B-684F-81E4-688E0D3A90C0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B863AF-42DA-8D44-8F5A-314EC4D9BFA9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61FB4A-6E1C-2F4A-AE88-77E31CBFAED8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35" tIns="47617" rIns="95235" bIns="4761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BB47-49BE-2C4C-A667-9129E5209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211-D01C-6C4D-8851-BF658F2C4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0EE-95BE-9542-B98C-65A2B9CB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762C-AE33-E04D-8C58-1B5AB9B0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1CE20-EEA1-AA41-8131-8019F66F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56D2-2C54-664C-AB53-F3D5FDE5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4FC4-2BDF-C147-B40B-F40EE262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3F619-A754-B943-A0E1-8831E8AB2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DDC3D-FB0B-4942-A582-B9EC4430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67F3-6F24-CB4E-88CE-EBF35DBF9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3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65B74-03BA-B14D-BBB7-6ABB36F45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83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11B7A896-D686-C448-A44E-7FCC4B2D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cloudflare.com/why-google-went-offline-today-and-a-bit-about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610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Network Security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(and related topics)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Bystanders Ignorant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Privacy</a:t>
            </a:r>
            <a:r>
              <a:rPr lang="en-US" dirty="0" smtClean="0"/>
              <a:t>: can others read data I send?</a:t>
            </a:r>
          </a:p>
          <a:p>
            <a:pPr lvl="4"/>
            <a:endParaRPr lang="en-US" dirty="0" smtClean="0"/>
          </a:p>
          <a:p>
            <a:r>
              <a:rPr lang="en-US" b="1" dirty="0" smtClean="0"/>
              <a:t>Anonymity</a:t>
            </a:r>
            <a:r>
              <a:rPr lang="en-US" dirty="0" smtClean="0"/>
              <a:t>: can I avoid revealing my identity?</a:t>
            </a:r>
          </a:p>
          <a:p>
            <a:pPr lvl="3"/>
            <a:endParaRPr lang="en-US" dirty="0"/>
          </a:p>
          <a:p>
            <a:r>
              <a:rPr lang="en-US" b="1" dirty="0"/>
              <a:t>Freedom from traffic analysis</a:t>
            </a:r>
            <a:r>
              <a:rPr lang="en-US" dirty="0"/>
              <a:t>: can someone tell when I am sending and to </a:t>
            </a:r>
            <a:r>
              <a:rPr lang="en-US" dirty="0" smtClean="0"/>
              <a:t>whom?</a:t>
            </a:r>
          </a:p>
          <a:p>
            <a:endParaRPr lang="en-US" dirty="0"/>
          </a:p>
          <a:p>
            <a:r>
              <a:rPr lang="en-US" i="1" dirty="0" smtClean="0"/>
              <a:t>Today, will ignore latter two and focus on privacy</a:t>
            </a:r>
          </a:p>
          <a:p>
            <a:pPr lvl="5"/>
            <a:endParaRPr lang="en-US" i="1" dirty="0" smtClean="0"/>
          </a:p>
          <a:p>
            <a:r>
              <a:rPr lang="en-US" i="1" dirty="0" smtClean="0"/>
              <a:t>But first, how would </a:t>
            </a:r>
            <a:r>
              <a:rPr lang="en-US" b="1" i="1" dirty="0" smtClean="0"/>
              <a:t>you</a:t>
            </a:r>
            <a:r>
              <a:rPr lang="en-US" i="1" dirty="0" smtClean="0"/>
              <a:t> achieve these two goals?</a:t>
            </a:r>
          </a:p>
          <a:p>
            <a:pPr lvl="1"/>
            <a:r>
              <a:rPr lang="en-US" i="1" dirty="0" smtClean="0"/>
              <a:t>Assume all the crypto you want….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6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other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Provenance</a:t>
            </a:r>
          </a:p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4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Key Crypto Provides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to </a:t>
            </a:r>
            <a:r>
              <a:rPr lang="en-US" u="sng" dirty="0" smtClean="0"/>
              <a:t>authenticate</a:t>
            </a:r>
            <a:r>
              <a:rPr lang="en-US" dirty="0" smtClean="0"/>
              <a:t> yourself: </a:t>
            </a:r>
            <a:r>
              <a:rPr lang="en-US" b="1" dirty="0" smtClean="0"/>
              <a:t>signature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Way to ensure </a:t>
            </a:r>
            <a:r>
              <a:rPr lang="en-US" u="sng" dirty="0" smtClean="0"/>
              <a:t>privacy</a:t>
            </a:r>
            <a:r>
              <a:rPr lang="en-US" dirty="0" smtClean="0"/>
              <a:t>: </a:t>
            </a:r>
            <a:r>
              <a:rPr lang="en-US" b="1" dirty="0" smtClean="0"/>
              <a:t>encryption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rcvr’s</a:t>
            </a:r>
            <a:r>
              <a:rPr lang="en-US" dirty="0" smtClean="0"/>
              <a:t> public key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Way to verify </a:t>
            </a:r>
            <a:r>
              <a:rPr lang="en-US" u="sng" dirty="0" smtClean="0"/>
              <a:t>integrity</a:t>
            </a:r>
            <a:r>
              <a:rPr lang="en-US" dirty="0" smtClean="0"/>
              <a:t>: </a:t>
            </a:r>
            <a:r>
              <a:rPr lang="en-US" b="1" dirty="0" smtClean="0"/>
              <a:t>hash function </a:t>
            </a:r>
            <a:r>
              <a:rPr lang="en-US" dirty="0" smtClean="0"/>
              <a:t>(or MAC)</a:t>
            </a:r>
          </a:p>
          <a:p>
            <a:pPr lvl="3"/>
            <a:endParaRPr lang="en-US" b="1" dirty="0" smtClean="0"/>
          </a:p>
          <a:p>
            <a:r>
              <a:rPr lang="en-US" dirty="0" smtClean="0"/>
              <a:t>Way to verify </a:t>
            </a:r>
            <a:r>
              <a:rPr lang="en-US" u="sng" dirty="0" smtClean="0"/>
              <a:t>provenance</a:t>
            </a:r>
            <a:r>
              <a:rPr lang="en-US" dirty="0" smtClean="0"/>
              <a:t>: </a:t>
            </a:r>
            <a:r>
              <a:rPr lang="en-US" b="1" dirty="0" smtClean="0"/>
              <a:t>signature</a:t>
            </a:r>
          </a:p>
          <a:p>
            <a:endParaRPr lang="en-US" b="1" dirty="0"/>
          </a:p>
          <a:p>
            <a:r>
              <a:rPr lang="en-US" i="1" dirty="0" smtClean="0"/>
              <a:t>In short, crypto provides all but availability!</a:t>
            </a:r>
          </a:p>
          <a:p>
            <a:pPr lvl="1"/>
            <a:r>
              <a:rPr lang="en-US" i="1" dirty="0" smtClean="0"/>
              <a:t>Will return to availability later, focus on crypto for now</a:t>
            </a:r>
          </a:p>
          <a:p>
            <a:pPr lvl="3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On Cryptography and Identities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is about algorithms…..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…algorithms that enable or prevent certain actions</a:t>
            </a:r>
          </a:p>
          <a:p>
            <a:pPr lvl="1"/>
            <a:r>
              <a:rPr lang="en-US" i="1" u="sng" dirty="0" smtClean="0"/>
              <a:t>Enable</a:t>
            </a:r>
            <a:r>
              <a:rPr lang="en-US" dirty="0" smtClean="0"/>
              <a:t> authentication and provenance</a:t>
            </a:r>
          </a:p>
          <a:p>
            <a:pPr lvl="1"/>
            <a:r>
              <a:rPr lang="en-US" i="1" u="sng" dirty="0" smtClean="0"/>
              <a:t>Prevent</a:t>
            </a:r>
            <a:r>
              <a:rPr lang="en-US" dirty="0" smtClean="0"/>
              <a:t> eavesdropping and undetectable tampering</a:t>
            </a:r>
          </a:p>
          <a:p>
            <a:pPr lvl="4"/>
            <a:endParaRPr lang="en-US" dirty="0"/>
          </a:p>
          <a:p>
            <a:r>
              <a:rPr lang="en-US" dirty="0" smtClean="0"/>
              <a:t>But security also requires tying actions to identities</a:t>
            </a:r>
          </a:p>
          <a:p>
            <a:pPr lvl="1"/>
            <a:r>
              <a:rPr lang="en-US" dirty="0" smtClean="0"/>
              <a:t>Who is contacting me?</a:t>
            </a:r>
          </a:p>
          <a:p>
            <a:pPr lvl="4"/>
            <a:endParaRPr lang="en-US" dirty="0"/>
          </a:p>
          <a:p>
            <a:r>
              <a:rPr lang="en-US" dirty="0" smtClean="0"/>
              <a:t>And identities are not purely algorithmic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9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Aspects of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Real-world identities (RWI)</a:t>
            </a:r>
          </a:p>
          <a:p>
            <a:pPr lvl="1"/>
            <a:r>
              <a:rPr lang="en-US" dirty="0" smtClean="0"/>
              <a:t>This is who you are in the real world</a:t>
            </a:r>
          </a:p>
          <a:p>
            <a:pPr lvl="1"/>
            <a:r>
              <a:rPr lang="en-US" dirty="0" smtClean="0"/>
              <a:t>RWI established by social interactions</a:t>
            </a:r>
          </a:p>
          <a:p>
            <a:pPr lvl="2"/>
            <a:r>
              <a:rPr lang="en-US" dirty="0" smtClean="0"/>
              <a:t>Direct experience</a:t>
            </a:r>
          </a:p>
          <a:p>
            <a:pPr lvl="2"/>
            <a:r>
              <a:rPr lang="en-US" dirty="0" smtClean="0"/>
              <a:t>Referrals from friends</a:t>
            </a:r>
          </a:p>
          <a:p>
            <a:pPr lvl="2"/>
            <a:r>
              <a:rPr lang="en-US" dirty="0" smtClean="0"/>
              <a:t>….</a:t>
            </a:r>
          </a:p>
          <a:p>
            <a:pPr lvl="7"/>
            <a:endParaRPr lang="en-US" dirty="0" smtClean="0"/>
          </a:p>
          <a:p>
            <a:r>
              <a:rPr lang="en-US" b="1" dirty="0" smtClean="0"/>
              <a:t>Names</a:t>
            </a:r>
          </a:p>
          <a:p>
            <a:pPr lvl="1"/>
            <a:r>
              <a:rPr lang="en-US" dirty="0" smtClean="0"/>
              <a:t>Used in network protocols (e.g., DNS, URLs)</a:t>
            </a:r>
          </a:p>
          <a:p>
            <a:pPr lvl="6"/>
            <a:endParaRPr lang="en-US" dirty="0" smtClean="0"/>
          </a:p>
          <a:p>
            <a:r>
              <a:rPr lang="en-US" b="1" dirty="0" smtClean="0"/>
              <a:t>Keys</a:t>
            </a:r>
          </a:p>
          <a:p>
            <a:pPr lvl="1"/>
            <a:r>
              <a:rPr lang="en-US" dirty="0" smtClean="0"/>
              <a:t>Used by crypto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requires binding all three…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Protocols</a:t>
            </a:r>
            <a:r>
              <a:rPr lang="en-US" dirty="0" smtClean="0"/>
              <a:t>: to ensure that they are interacting with appropriate entity</a:t>
            </a:r>
            <a:r>
              <a:rPr lang="en-US" i="1" dirty="0" smtClean="0"/>
              <a:t>,</a:t>
            </a:r>
            <a:r>
              <a:rPr lang="en-US" b="1" i="1" dirty="0" smtClean="0"/>
              <a:t> name must be bound to key</a:t>
            </a:r>
          </a:p>
          <a:p>
            <a:pPr lvl="1"/>
            <a:r>
              <a:rPr lang="en-US" i="1" dirty="0" smtClean="0"/>
              <a:t>When accessing </a:t>
            </a:r>
            <a:r>
              <a:rPr lang="en-US" i="1" dirty="0" err="1" smtClean="0"/>
              <a:t>CNN.com</a:t>
            </a:r>
            <a:r>
              <a:rPr lang="en-US" i="1" dirty="0" smtClean="0"/>
              <a:t>, I need to know CNN’s key in order to make sure that I’m not being spoofed</a:t>
            </a:r>
          </a:p>
          <a:p>
            <a:pPr lvl="4"/>
            <a:endParaRPr lang="en-US" dirty="0"/>
          </a:p>
          <a:p>
            <a:r>
              <a:rPr lang="en-US" u="sng" dirty="0" smtClean="0"/>
              <a:t>Humans</a:t>
            </a:r>
            <a:r>
              <a:rPr lang="en-US" dirty="0" smtClean="0"/>
              <a:t>: to ensure that they are interacting with appropriate entity, </a:t>
            </a:r>
            <a:r>
              <a:rPr lang="en-US" b="1" i="1" dirty="0" smtClean="0"/>
              <a:t>name must be bound to RWI</a:t>
            </a:r>
          </a:p>
          <a:p>
            <a:pPr lvl="1"/>
            <a:r>
              <a:rPr lang="en-US" i="1" dirty="0" smtClean="0"/>
              <a:t>I need to know that </a:t>
            </a:r>
            <a:r>
              <a:rPr lang="en-US" i="1" dirty="0" err="1" smtClean="0"/>
              <a:t>CNN.com</a:t>
            </a:r>
            <a:r>
              <a:rPr lang="en-US" i="1" dirty="0" smtClean="0"/>
              <a:t> is the news organization based in Atlanta, not the Canadian Numismatic Network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Once names are bound to both keys and RWI</a:t>
            </a:r>
          </a:p>
          <a:p>
            <a:pPr lvl="1"/>
            <a:r>
              <a:rPr lang="en-US" i="1" dirty="0" smtClean="0"/>
              <a:t>Then keys and RWI are indirectly bound together</a:t>
            </a:r>
          </a:p>
          <a:p>
            <a:pPr lvl="4"/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Google, human interactions: bind </a:t>
            </a:r>
            <a:r>
              <a:rPr lang="en-US" dirty="0"/>
              <a:t>RWI </a:t>
            </a:r>
            <a:r>
              <a:rPr lang="en-US" dirty="0" smtClean="0"/>
              <a:t>to names</a:t>
            </a:r>
          </a:p>
          <a:p>
            <a:pPr lvl="1"/>
            <a:r>
              <a:rPr lang="en-US" dirty="0" smtClean="0"/>
              <a:t>Works pretty well when you start with RWI and find name</a:t>
            </a:r>
          </a:p>
          <a:p>
            <a:pPr lvl="1"/>
            <a:r>
              <a:rPr lang="en-US" dirty="0" smtClean="0"/>
              <a:t>Works less well when presented with name…</a:t>
            </a:r>
          </a:p>
          <a:p>
            <a:pPr lvl="2"/>
            <a:r>
              <a:rPr lang="en-US" dirty="0" smtClean="0"/>
              <a:t>…and you are left to guess the RWI (phishing!)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Certificate authorities bind names to keys</a:t>
            </a:r>
          </a:p>
          <a:p>
            <a:pPr lvl="1"/>
            <a:r>
              <a:rPr lang="en-US" dirty="0" smtClean="0"/>
              <a:t>Binding is done via digital certificates</a:t>
            </a:r>
          </a:p>
          <a:p>
            <a:pPr lvl="1"/>
            <a:r>
              <a:rPr lang="en-US" dirty="0" smtClean="0"/>
              <a:t>This does not work well…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evolution of a cynic….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Commercial certificate authorities protect you from anyone from whom they are unwilling to take </a:t>
            </a:r>
            <a:r>
              <a:rPr lang="en-US" i="1" dirty="0" smtClean="0"/>
              <a:t>money.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Matt </a:t>
            </a:r>
            <a:r>
              <a:rPr lang="en-US" dirty="0"/>
              <a:t>Blaze </a:t>
            </a:r>
            <a:r>
              <a:rPr lang="en-US" dirty="0" smtClean="0"/>
              <a:t>2001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i="1" dirty="0"/>
              <a:t>A decade ago, I observed that commercial certificate authorities protect you from whom they are unwilling to take money. That turns out to be wrong; they don’t even do that </a:t>
            </a:r>
            <a:r>
              <a:rPr lang="en-US" i="1" dirty="0" smtClean="0"/>
              <a:t>much.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Matt Blaze </a:t>
            </a:r>
            <a:r>
              <a:rPr lang="en-US" dirty="0"/>
              <a:t>2010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problem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Network</a:t>
            </a:r>
            <a:r>
              <a:rPr lang="en-US" dirty="0" smtClean="0"/>
              <a:t>: needs binding between names and key</a:t>
            </a:r>
          </a:p>
          <a:p>
            <a:pPr lvl="1"/>
            <a:r>
              <a:rPr lang="en-US" dirty="0" smtClean="0"/>
              <a:t>Fetches data based on name</a:t>
            </a:r>
          </a:p>
          <a:p>
            <a:pPr lvl="1"/>
            <a:r>
              <a:rPr lang="en-US" dirty="0" smtClean="0"/>
              <a:t>Authenticates based on keys</a:t>
            </a:r>
          </a:p>
          <a:p>
            <a:pPr lvl="6"/>
            <a:endParaRPr lang="en-US" dirty="0" smtClean="0"/>
          </a:p>
          <a:p>
            <a:r>
              <a:rPr lang="en-US" u="sng" dirty="0" smtClean="0"/>
              <a:t>Human</a:t>
            </a:r>
            <a:r>
              <a:rPr lang="en-US" dirty="0" smtClean="0"/>
              <a:t>: needs binding between RWI and name</a:t>
            </a:r>
          </a:p>
          <a:p>
            <a:pPr lvl="1"/>
            <a:r>
              <a:rPr lang="en-US" dirty="0" smtClean="0"/>
              <a:t>Human makes decisions based on RWI</a:t>
            </a:r>
          </a:p>
          <a:p>
            <a:pPr lvl="1"/>
            <a:r>
              <a:rPr lang="en-US" dirty="0" smtClean="0"/>
              <a:t>Humans must be involved in anything concerning RWI</a:t>
            </a:r>
          </a:p>
          <a:p>
            <a:pPr lvl="6"/>
            <a:endParaRPr lang="en-US" dirty="0"/>
          </a:p>
          <a:p>
            <a:r>
              <a:rPr lang="en-US" dirty="0" smtClean="0"/>
              <a:t>Current approach requires external authority to make the binding the network needs</a:t>
            </a:r>
          </a:p>
          <a:p>
            <a:pPr lvl="1"/>
            <a:r>
              <a:rPr lang="en-US" dirty="0" smtClean="0"/>
              <a:t>Ties network infrastructure to external authorities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sections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No lecture on Thursday</a:t>
            </a:r>
          </a:p>
          <a:p>
            <a:pPr lvl="3"/>
            <a:endParaRPr lang="en-US" dirty="0"/>
          </a:p>
          <a:p>
            <a:r>
              <a:rPr lang="en-US" dirty="0" smtClean="0"/>
              <a:t>On Tuesday we will talk about SDN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self-certifying names</a:t>
            </a:r>
          </a:p>
          <a:p>
            <a:pPr lvl="1"/>
            <a:r>
              <a:rPr lang="en-US" dirty="0" smtClean="0"/>
              <a:t>Make your name the hash of your public key</a:t>
            </a:r>
          </a:p>
          <a:p>
            <a:pPr lvl="1"/>
            <a:r>
              <a:rPr lang="en-US" dirty="0" smtClean="0"/>
              <a:t>Then the binding between names and keys is inherent</a:t>
            </a:r>
          </a:p>
          <a:p>
            <a:pPr lvl="1"/>
            <a:r>
              <a:rPr lang="en-US" dirty="0" smtClean="0"/>
              <a:t>The network need not turn to external authorities</a:t>
            </a:r>
          </a:p>
          <a:p>
            <a:pPr lvl="1"/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inding between RWI and names is flexible</a:t>
            </a:r>
          </a:p>
          <a:p>
            <a:pPr lvl="1"/>
            <a:r>
              <a:rPr lang="en-US" dirty="0" smtClean="0"/>
              <a:t>Requires human-level interactions and </a:t>
            </a:r>
            <a:r>
              <a:rPr lang="en-US" dirty="0" err="1" smtClean="0"/>
              <a:t>judgements</a:t>
            </a:r>
            <a:endParaRPr lang="en-US" dirty="0" smtClean="0"/>
          </a:p>
          <a:p>
            <a:pPr lvl="2"/>
            <a:r>
              <a:rPr lang="en-US" dirty="0" smtClean="0"/>
              <a:t>How do I decide a name represents my brother?</a:t>
            </a:r>
          </a:p>
          <a:p>
            <a:pPr lvl="2"/>
            <a:r>
              <a:rPr lang="en-US" dirty="0" smtClean="0"/>
              <a:t>Does same mechanism give name representing Barack Obama?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lready done reasonably well by Google, etc.</a:t>
            </a:r>
          </a:p>
          <a:p>
            <a:pPr lvl="1"/>
            <a:r>
              <a:rPr lang="en-US" dirty="0" smtClean="0"/>
              <a:t>But is independent of low-level network mechanisms</a:t>
            </a:r>
          </a:p>
          <a:p>
            <a:pPr lvl="2"/>
            <a:r>
              <a:rPr lang="en-US" dirty="0" smtClean="0"/>
              <a:t>So it can evolve!</a:t>
            </a:r>
          </a:p>
          <a:p>
            <a:pPr lvl="2"/>
            <a:r>
              <a:rPr lang="en-US" dirty="0" smtClean="0"/>
              <a:t>Different people can use different mechanisms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2F26C2-0802-3F43-BD7F-D4DB55597913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elvetica" charset="0"/>
              </a:rPr>
              <a:t>Trust </a:t>
            </a:r>
            <a:r>
              <a:rPr lang="en-GB" dirty="0" err="1" smtClean="0">
                <a:latin typeface="Helvetica" charset="0"/>
              </a:rPr>
              <a:t>vs</a:t>
            </a:r>
            <a:r>
              <a:rPr lang="en-GB" dirty="0" smtClean="0">
                <a:latin typeface="Helvetica" charset="0"/>
              </a:rPr>
              <a:t> Identity</a:t>
            </a:r>
            <a:endParaRPr lang="en-US" dirty="0">
              <a:latin typeface="Helvetica" charset="0"/>
            </a:endParaRP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Knowing who you are dealing with is different than trusting them</a:t>
            </a:r>
          </a:p>
          <a:p>
            <a:pPr lvl="4"/>
            <a:endParaRPr lang="en-GB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Trust is a completely different concept, that should lie outside the architecture</a:t>
            </a:r>
          </a:p>
          <a:p>
            <a:pPr lvl="5"/>
            <a:endParaRPr lang="en-GB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We often refer to mechanisms that bind names to keys or RWIs as “trust” mechanisms</a:t>
            </a:r>
          </a:p>
          <a:p>
            <a:pPr lvl="1"/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Terrible terminology</a:t>
            </a: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4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security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</a:p>
          <a:p>
            <a:r>
              <a:rPr lang="en-US" strike="sngStrike" dirty="0" smtClean="0"/>
              <a:t>Authentication</a:t>
            </a:r>
          </a:p>
          <a:p>
            <a:r>
              <a:rPr lang="en-US" strike="sngStrike" dirty="0" smtClean="0"/>
              <a:t>Integrity</a:t>
            </a:r>
          </a:p>
          <a:p>
            <a:r>
              <a:rPr lang="en-US" strike="sngStrike" dirty="0" smtClean="0"/>
              <a:t>Provenance</a:t>
            </a:r>
          </a:p>
          <a:p>
            <a:r>
              <a:rPr lang="en-US" strike="sngStrike" dirty="0" smtClean="0"/>
              <a:t>Privacy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6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Protecting Availability</a:t>
            </a: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8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availability be harmed?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in basic protocols</a:t>
            </a:r>
          </a:p>
          <a:p>
            <a:pPr lvl="1"/>
            <a:r>
              <a:rPr lang="en-US" dirty="0" smtClean="0"/>
              <a:t>Persistent outages due to natural events (Colin)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External vulnerabilities in basic protocols</a:t>
            </a:r>
          </a:p>
          <a:p>
            <a:pPr lvl="1"/>
            <a:r>
              <a:rPr lang="en-US" dirty="0" smtClean="0"/>
              <a:t>Attackers can prevent protocols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Internal vulnerabilities in basic protocols</a:t>
            </a:r>
          </a:p>
          <a:p>
            <a:pPr lvl="1"/>
            <a:r>
              <a:rPr lang="en-US" dirty="0" smtClean="0"/>
              <a:t>If attackers compromise routers, can prevent network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Denial-of-service attacks</a:t>
            </a:r>
          </a:p>
          <a:p>
            <a:pPr lvl="1"/>
            <a:r>
              <a:rPr lang="en-US" dirty="0" smtClean="0"/>
              <a:t>Overwhelming the data plane with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Colin will present recent 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availability be harmed?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Problems in basic protocols</a:t>
            </a:r>
          </a:p>
          <a:p>
            <a:pPr lvl="1"/>
            <a:r>
              <a:rPr lang="en-US" strike="sngStrike" dirty="0" smtClean="0"/>
              <a:t>Persistent outages due to natural failures (Colin)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External vulnerabilities in basic protocols</a:t>
            </a:r>
          </a:p>
          <a:p>
            <a:pPr lvl="1"/>
            <a:r>
              <a:rPr lang="en-US" dirty="0" smtClean="0"/>
              <a:t>Attackers can prevent protocols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Internal vulnerabilities in basic protocols</a:t>
            </a:r>
          </a:p>
          <a:p>
            <a:pPr lvl="1"/>
            <a:r>
              <a:rPr lang="en-US" dirty="0" smtClean="0"/>
              <a:t>If attackers compromise routers, can prevent network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Denial-of-service attacks</a:t>
            </a:r>
          </a:p>
          <a:p>
            <a:pPr lvl="1"/>
            <a:r>
              <a:rPr lang="en-US" dirty="0" smtClean="0"/>
              <a:t>Overwhelming the data plane with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external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TCP:</a:t>
            </a:r>
          </a:p>
          <a:p>
            <a:pPr lvl="1"/>
            <a:r>
              <a:rPr lang="en-US" dirty="0" smtClean="0"/>
              <a:t>Spoofing RST: requires knowing port/seq. no</a:t>
            </a:r>
          </a:p>
          <a:p>
            <a:pPr lvl="1"/>
            <a:r>
              <a:rPr lang="en-US" dirty="0" smtClean="0"/>
              <a:t>Spoofing data: requires knowing port/seq. no</a:t>
            </a:r>
          </a:p>
          <a:p>
            <a:pPr lvl="1"/>
            <a:r>
              <a:rPr lang="en-US" dirty="0" smtClean="0"/>
              <a:t>Cheating CC: reducing available bandwidth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DHCP:</a:t>
            </a:r>
          </a:p>
          <a:p>
            <a:pPr lvl="1"/>
            <a:r>
              <a:rPr lang="en-US" dirty="0" smtClean="0"/>
              <a:t>Spoof DHCP: can set host’s DNS server and gateway</a:t>
            </a:r>
          </a:p>
          <a:p>
            <a:pPr lvl="2"/>
            <a:r>
              <a:rPr lang="en-US" dirty="0" smtClean="0"/>
              <a:t>See all a host’s traffic</a:t>
            </a:r>
          </a:p>
          <a:p>
            <a:pPr lvl="2"/>
            <a:r>
              <a:rPr lang="en-US" dirty="0" smtClean="0"/>
              <a:t>Redirect connections to site’s of your choosing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DNS:</a:t>
            </a:r>
          </a:p>
          <a:p>
            <a:pPr lvl="1"/>
            <a:r>
              <a:rPr lang="en-US" dirty="0" smtClean="0"/>
              <a:t>Cache poisoning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0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semantics can be guarded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crypto is used everywhere (which it isn’t), then you can always prevent hosts from being fooled</a:t>
            </a:r>
          </a:p>
          <a:p>
            <a:pPr lvl="2"/>
            <a:endParaRPr lang="en-US" dirty="0"/>
          </a:p>
          <a:p>
            <a:r>
              <a:rPr lang="en-US" dirty="0" smtClean="0"/>
              <a:t>But you can’t prevent them from wasting time with incorrect accesses, etc., and thereby not getting the data they want in a timely fashion….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availability be harmed?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Problems in basic protocols</a:t>
            </a:r>
          </a:p>
          <a:p>
            <a:pPr lvl="1"/>
            <a:r>
              <a:rPr lang="en-US" strike="sngStrike" dirty="0" smtClean="0"/>
              <a:t>Persistent outages due to natural failures (Colin)</a:t>
            </a:r>
          </a:p>
          <a:p>
            <a:pPr lvl="5"/>
            <a:endParaRPr lang="en-US" dirty="0" smtClean="0"/>
          </a:p>
          <a:p>
            <a:r>
              <a:rPr lang="en-US" strike="sngStrike" dirty="0" smtClean="0"/>
              <a:t>External vulnerabilities in basic protocols</a:t>
            </a:r>
          </a:p>
          <a:p>
            <a:pPr lvl="1"/>
            <a:r>
              <a:rPr lang="en-US" strike="sngStrike" dirty="0" smtClean="0"/>
              <a:t>Attackers can prevent protocols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Internal vulnerabilities in basic protocols</a:t>
            </a:r>
          </a:p>
          <a:p>
            <a:pPr lvl="1"/>
            <a:r>
              <a:rPr lang="en-US" dirty="0" smtClean="0"/>
              <a:t>If attackers compromise routers, can prevent network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Denial-of-service attacks</a:t>
            </a:r>
          </a:p>
          <a:p>
            <a:pPr lvl="1"/>
            <a:r>
              <a:rPr lang="en-US" dirty="0" smtClean="0"/>
              <a:t>Overwhelming the data plane with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3 Q/A (10)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Network Security (20)</a:t>
            </a:r>
          </a:p>
          <a:p>
            <a:pPr marL="1373187" lvl="4" indent="0">
              <a:buNone/>
            </a:pPr>
            <a:endParaRPr lang="en-US" dirty="0"/>
          </a:p>
          <a:p>
            <a:r>
              <a:rPr lang="en-US" dirty="0" smtClean="0"/>
              <a:t>Dealing with Persistent </a:t>
            </a:r>
            <a:r>
              <a:rPr lang="en-US" dirty="0"/>
              <a:t>R</a:t>
            </a:r>
            <a:r>
              <a:rPr lang="en-US" dirty="0" smtClean="0"/>
              <a:t>oute </a:t>
            </a:r>
            <a:r>
              <a:rPr lang="en-US" dirty="0"/>
              <a:t>F</a:t>
            </a:r>
            <a:r>
              <a:rPr lang="en-US" dirty="0" smtClean="0"/>
              <a:t>ailures (20) [Colin]</a:t>
            </a:r>
          </a:p>
          <a:p>
            <a:pPr lvl="5"/>
            <a:endParaRPr lang="en-US" dirty="0"/>
          </a:p>
          <a:p>
            <a:r>
              <a:rPr lang="en-US" dirty="0" smtClean="0"/>
              <a:t>More network security (15)</a:t>
            </a:r>
          </a:p>
          <a:p>
            <a:pPr lvl="5"/>
            <a:endParaRPr lang="en-US" dirty="0"/>
          </a:p>
          <a:p>
            <a:r>
              <a:rPr lang="en-US" dirty="0" smtClean="0"/>
              <a:t>Datacenter Congestion Control (15, if time)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4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internal vulnerability: BGP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C67D1"/>
                </a:solidFill>
                <a:latin typeface="HelveticaNeue"/>
                <a:hlinkClick r:id="rId2"/>
              </a:rPr>
              <a:t>Why Google Went Offline Today and a Bit about How the Internet </a:t>
            </a:r>
            <a:r>
              <a:rPr lang="en-US" dirty="0" smtClean="0">
                <a:solidFill>
                  <a:srgbClr val="0C67D1"/>
                </a:solidFill>
                <a:latin typeface="HelveticaNeue"/>
                <a:hlinkClick r:id="rId2"/>
              </a:rPr>
              <a:t>Works</a:t>
            </a:r>
            <a:r>
              <a:rPr lang="en-US" dirty="0" smtClean="0">
                <a:solidFill>
                  <a:srgbClr val="2F4353"/>
                </a:solidFill>
                <a:latin typeface="HelveticaNeue"/>
                <a:hlinkClick r:id="rId2"/>
              </a:rPr>
              <a:t> </a:t>
            </a:r>
            <a:r>
              <a:rPr lang="en-US" sz="1600" dirty="0" smtClean="0">
                <a:solidFill>
                  <a:srgbClr val="0C67D1"/>
                </a:solidFill>
                <a:latin typeface="HelveticaNeue"/>
                <a:hlinkClick r:id="rId2"/>
              </a:rPr>
              <a:t>(November </a:t>
            </a:r>
            <a:r>
              <a:rPr lang="en-US" sz="1600" dirty="0">
                <a:solidFill>
                  <a:srgbClr val="0C67D1"/>
                </a:solidFill>
                <a:latin typeface="HelveticaNeue"/>
                <a:hlinkClick r:id="rId2"/>
              </a:rPr>
              <a:t>6, </a:t>
            </a:r>
            <a:r>
              <a:rPr lang="en-US" sz="1600" dirty="0" smtClean="0">
                <a:solidFill>
                  <a:srgbClr val="0C67D1"/>
                </a:solidFill>
                <a:latin typeface="HelveticaNeue"/>
                <a:hlinkClick r:id="rId2"/>
              </a:rPr>
              <a:t>2012)</a:t>
            </a:r>
            <a:endParaRPr lang="en-US" sz="1600" dirty="0" smtClean="0">
              <a:solidFill>
                <a:srgbClr val="0C67D1"/>
              </a:solidFill>
              <a:latin typeface="HelveticaNeue"/>
            </a:endParaRPr>
          </a:p>
          <a:p>
            <a:endParaRPr lang="en-US" sz="1600" dirty="0" smtClean="0">
              <a:solidFill>
                <a:srgbClr val="0C67D1"/>
              </a:solidFill>
              <a:latin typeface="HelveticaNeue"/>
            </a:endParaRPr>
          </a:p>
          <a:p>
            <a:r>
              <a:rPr lang="en-US" dirty="0" smtClean="0"/>
              <a:t>“Someone </a:t>
            </a:r>
            <a:r>
              <a:rPr lang="en-US" dirty="0"/>
              <a:t>at </a:t>
            </a:r>
            <a:r>
              <a:rPr lang="en-US" dirty="0" err="1"/>
              <a:t>Moratel</a:t>
            </a:r>
            <a:r>
              <a:rPr lang="en-US" dirty="0"/>
              <a:t> likely "fat fingered" an Internet route. PCCW, who was </a:t>
            </a:r>
            <a:r>
              <a:rPr lang="en-US" dirty="0" err="1"/>
              <a:t>Moratel's</a:t>
            </a:r>
            <a:r>
              <a:rPr lang="en-US" dirty="0"/>
              <a:t> upstream provider, trusted the routes </a:t>
            </a:r>
            <a:r>
              <a:rPr lang="en-US" dirty="0" err="1"/>
              <a:t>Moratel</a:t>
            </a:r>
            <a:r>
              <a:rPr lang="en-US" dirty="0"/>
              <a:t> was sending to them. And, quickly, the bad routes spread. It is unlikely this was malicious, but rather a </a:t>
            </a:r>
            <a:r>
              <a:rPr lang="en-US" dirty="0" err="1"/>
              <a:t>misconfiguaration</a:t>
            </a:r>
            <a:r>
              <a:rPr lang="en-US" dirty="0"/>
              <a:t> or an error evidencing some of the failings in the BGP Trust model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5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Naïve Trust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 assumes routes are valid</a:t>
            </a:r>
          </a:p>
          <a:p>
            <a:pPr lvl="1"/>
            <a:r>
              <a:rPr lang="en-US" dirty="0" smtClean="0"/>
              <a:t>Even when they are clearly not!</a:t>
            </a:r>
          </a:p>
          <a:p>
            <a:pPr lvl="1"/>
            <a:endParaRPr lang="en-US" dirty="0"/>
          </a:p>
          <a:p>
            <a:r>
              <a:rPr lang="en-US" dirty="0" smtClean="0"/>
              <a:t>How could we fix this?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what we have discussed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BGP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 prefixes to </a:t>
            </a:r>
            <a:r>
              <a:rPr lang="en-US" dirty="0" err="1" smtClean="0"/>
              <a:t>ASes</a:t>
            </a:r>
            <a:endParaRPr lang="en-US" dirty="0" smtClean="0"/>
          </a:p>
          <a:p>
            <a:pPr lvl="1"/>
            <a:r>
              <a:rPr lang="en-US" dirty="0" smtClean="0"/>
              <a:t>Registry of some kind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Bind keys to </a:t>
            </a:r>
            <a:r>
              <a:rPr lang="en-US" dirty="0" err="1" smtClean="0"/>
              <a:t>ASes</a:t>
            </a:r>
            <a:endParaRPr lang="en-US" dirty="0" smtClean="0"/>
          </a:p>
          <a:p>
            <a:pPr lvl="1"/>
            <a:r>
              <a:rPr lang="en-US" dirty="0" smtClean="0"/>
              <a:t>Using certificate authorities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Each route announcement must have signatures for each step (including originating prefix)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BGP route on AS names</a:t>
            </a:r>
          </a:p>
          <a:p>
            <a:pPr lvl="3"/>
            <a:endParaRPr lang="en-US" dirty="0"/>
          </a:p>
          <a:p>
            <a:r>
              <a:rPr lang="en-US" dirty="0" smtClean="0"/>
              <a:t>Have AS names be self-certifying</a:t>
            </a:r>
          </a:p>
          <a:p>
            <a:pPr lvl="3"/>
            <a:endParaRPr lang="en-US" dirty="0"/>
          </a:p>
          <a:p>
            <a:r>
              <a:rPr lang="en-US" dirty="0" smtClean="0"/>
              <a:t>No external binding needed!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availability be harmed?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Problems in basic protocols</a:t>
            </a:r>
          </a:p>
          <a:p>
            <a:pPr lvl="1"/>
            <a:r>
              <a:rPr lang="en-US" strike="sngStrike" dirty="0" smtClean="0"/>
              <a:t>Persistent outages due to natural failures (Colin)</a:t>
            </a:r>
          </a:p>
          <a:p>
            <a:pPr lvl="5"/>
            <a:endParaRPr lang="en-US" dirty="0" smtClean="0"/>
          </a:p>
          <a:p>
            <a:r>
              <a:rPr lang="en-US" strike="sngStrike" dirty="0" smtClean="0"/>
              <a:t>External vulnerabilities in basic protocols</a:t>
            </a:r>
          </a:p>
          <a:p>
            <a:pPr lvl="1"/>
            <a:r>
              <a:rPr lang="en-US" strike="sngStrike" dirty="0" smtClean="0"/>
              <a:t>Attackers can prevent protocols from functioning</a:t>
            </a:r>
          </a:p>
          <a:p>
            <a:pPr lvl="5"/>
            <a:endParaRPr lang="en-US" strike="sngStrike" dirty="0" smtClean="0"/>
          </a:p>
          <a:p>
            <a:r>
              <a:rPr lang="en-US" strike="sngStrike" dirty="0" smtClean="0"/>
              <a:t>Internal vulnerabilities in basic protocols</a:t>
            </a:r>
          </a:p>
          <a:p>
            <a:pPr lvl="1"/>
            <a:r>
              <a:rPr lang="en-US" strike="sngStrike" dirty="0" smtClean="0"/>
              <a:t>If attackers compromise routers, can prevent network from functioning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Denial-of-service attacks</a:t>
            </a:r>
          </a:p>
          <a:p>
            <a:pPr lvl="1"/>
            <a:r>
              <a:rPr lang="en-US" dirty="0" smtClean="0"/>
              <a:t>Overwhelming the data plane with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759CE4-8200-D346-AD9F-AABFC6641BC4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Denial of Service (DoS)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Attacker prevents legitimate users from using something (network, server)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cs typeface="Arial" charset="0"/>
              </a:rPr>
              <a:t>Motives?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Retaliation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Extortion (e.g., betting sites just before big matches)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Commercial advantage (disable your competitor)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Cripple defenses (e.g., firewall) to enable broader attack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Often done via some form of 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flooding</a:t>
            </a: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Can be done at different semantic levels</a:t>
            </a:r>
          </a:p>
          <a:p>
            <a:pPr lvl="1">
              <a:lnSpc>
                <a:spcPct val="90000"/>
              </a:lnSpc>
            </a:pPr>
            <a:r>
              <a:rPr lang="en-US" sz="2300">
                <a:latin typeface="Arial" charset="0"/>
                <a:ea typeface="Arial" charset="0"/>
                <a:cs typeface="Arial" charset="0"/>
              </a:rPr>
              <a:t>Network: clog a link or router with a huge rate of packets</a:t>
            </a:r>
          </a:p>
          <a:p>
            <a:pPr lvl="1">
              <a:lnSpc>
                <a:spcPct val="90000"/>
              </a:lnSpc>
            </a:pPr>
            <a:r>
              <a:rPr lang="en-US" sz="2300">
                <a:latin typeface="Arial" charset="0"/>
                <a:ea typeface="Arial" charset="0"/>
                <a:cs typeface="Arial" charset="0"/>
              </a:rPr>
              <a:t>Transport: overwhelm victim</a:t>
            </a:r>
            <a:r>
              <a:rPr lang="ja-JP" altLang="en-US" sz="230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300">
                <a:latin typeface="Arial" charset="0"/>
                <a:ea typeface="Arial" charset="0"/>
                <a:cs typeface="Arial" charset="0"/>
              </a:rPr>
              <a:t>s ability to handle connections</a:t>
            </a:r>
          </a:p>
          <a:p>
            <a:pPr lvl="1">
              <a:lnSpc>
                <a:spcPct val="90000"/>
              </a:lnSpc>
            </a:pPr>
            <a:r>
              <a:rPr lang="en-US" sz="2300">
                <a:latin typeface="Arial" charset="0"/>
                <a:ea typeface="Arial" charset="0"/>
                <a:cs typeface="Arial" charset="0"/>
              </a:rPr>
              <a:t>Application: overwhelm victim</a:t>
            </a:r>
            <a:r>
              <a:rPr lang="ja-JP" altLang="en-US" sz="230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300">
                <a:latin typeface="Arial" charset="0"/>
                <a:ea typeface="Arial" charset="0"/>
                <a:cs typeface="Arial" charset="0"/>
              </a:rPr>
              <a:t>s ability to handle requests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F70CE-039D-C641-B601-F8653A42DF12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DoS: </a:t>
            </a:r>
            <a:r>
              <a:rPr lang="en-US" i="1">
                <a:latin typeface="Helvetica" charset="0"/>
              </a:rPr>
              <a:t>Network</a:t>
            </a:r>
            <a:r>
              <a:rPr lang="en-US">
                <a:latin typeface="Helvetica" charset="0"/>
              </a:rPr>
              <a:t> Flooding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Goal is to clog network link(s) leading to victim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Either fill the link, or overwhelm their routers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Users can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t access victim server due to congestion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Attacker sends traffic to victim as fast as possible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It will often use (many) </a:t>
            </a:r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spoofed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source addresses …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Using multiple hosts (</a:t>
            </a:r>
            <a:r>
              <a:rPr lang="en-US" i="1">
                <a:latin typeface="Arial" charset="0"/>
                <a:cs typeface="Arial" charset="0"/>
              </a:rPr>
              <a:t>slaves,</a:t>
            </a:r>
            <a:r>
              <a:rPr lang="en-US">
                <a:latin typeface="Arial" charset="0"/>
                <a:cs typeface="Arial" charset="0"/>
              </a:rPr>
              <a:t> or </a:t>
            </a:r>
            <a:r>
              <a:rPr lang="en-US" i="1">
                <a:latin typeface="Arial" charset="0"/>
                <a:cs typeface="Arial" charset="0"/>
              </a:rPr>
              <a:t>zombies</a:t>
            </a:r>
            <a:r>
              <a:rPr lang="en-US">
                <a:latin typeface="Arial" charset="0"/>
                <a:cs typeface="Arial" charset="0"/>
              </a:rPr>
              <a:t>) yields a </a:t>
            </a:r>
            <a:r>
              <a:rPr lang="en-US" i="1">
                <a:solidFill>
                  <a:srgbClr val="FF0000"/>
                </a:solidFill>
                <a:latin typeface="Arial" charset="0"/>
                <a:cs typeface="Arial" charset="0"/>
              </a:rPr>
              <a:t>Distributed Denial-of-Service</a:t>
            </a:r>
            <a:r>
              <a:rPr lang="en-US">
                <a:latin typeface="Arial" charset="0"/>
                <a:cs typeface="Arial" charset="0"/>
              </a:rPr>
              <a:t> attack, aka </a:t>
            </a:r>
            <a:r>
              <a:rPr lang="en-US" b="1">
                <a:solidFill>
                  <a:srgbClr val="FF0000"/>
                </a:solidFill>
                <a:latin typeface="Arial" charset="0"/>
                <a:cs typeface="Arial" charset="0"/>
              </a:rPr>
              <a:t>DDoS</a:t>
            </a: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Traffic is </a:t>
            </a:r>
            <a:r>
              <a:rPr lang="en-US" i="1">
                <a:latin typeface="Arial" charset="0"/>
                <a:cs typeface="Arial" charset="0"/>
              </a:rPr>
              <a:t>varied</a:t>
            </a:r>
            <a:r>
              <a:rPr lang="en-US">
                <a:latin typeface="Arial" charset="0"/>
                <a:cs typeface="Arial" charset="0"/>
              </a:rPr>
              <a:t> (sources, destinations, ports, length) so no simple filter matches it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If attacker has enough slaves, </a:t>
            </a:r>
            <a:r>
              <a:rPr lang="en-US" i="1">
                <a:latin typeface="Arial" charset="0"/>
                <a:cs typeface="Arial" charset="0"/>
              </a:rPr>
              <a:t>often doesn</a:t>
            </a:r>
            <a:r>
              <a:rPr lang="ja-JP" altLang="en-US" i="1">
                <a:latin typeface="Arial" charset="0"/>
                <a:cs typeface="Arial" charset="0"/>
              </a:rPr>
              <a:t>’</a:t>
            </a:r>
            <a:r>
              <a:rPr lang="en-US" i="1">
                <a:latin typeface="Arial" charset="0"/>
                <a:cs typeface="Arial" charset="0"/>
              </a:rPr>
              <a:t>t need to spoof</a:t>
            </a:r>
            <a:r>
              <a:rPr lang="en-US">
                <a:latin typeface="Arial" charset="0"/>
                <a:cs typeface="Arial" charset="0"/>
              </a:rPr>
              <a:t> - victim can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cs typeface="Arial" charset="0"/>
              </a:rPr>
              <a:t>t shut them down anyway! :-(</a:t>
            </a:r>
          </a:p>
        </p:txBody>
      </p:sp>
    </p:spTree>
    <p:extLst>
      <p:ext uri="{BB962C8B-B14F-4D97-AF65-F5344CB8AC3E}">
        <p14:creationId xmlns:p14="http://schemas.microsoft.com/office/powerpoint/2010/main" val="26335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9E2579-C41E-BF47-9460-67A9172A90AE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Distributed Denial-of-Service (DDoS)</a:t>
            </a:r>
          </a:p>
        </p:txBody>
      </p:sp>
      <p:grpSp>
        <p:nvGrpSpPr>
          <p:cNvPr id="120836" name="Group 3"/>
          <p:cNvGrpSpPr>
            <a:grpSpLocks/>
          </p:cNvGrpSpPr>
          <p:nvPr/>
        </p:nvGrpSpPr>
        <p:grpSpPr bwMode="auto">
          <a:xfrm>
            <a:off x="685800" y="3733800"/>
            <a:ext cx="1219200" cy="685800"/>
            <a:chOff x="432" y="2352"/>
            <a:chExt cx="768" cy="432"/>
          </a:xfrm>
        </p:grpSpPr>
        <p:sp>
          <p:nvSpPr>
            <p:cNvPr id="120860" name="Oval 4"/>
            <p:cNvSpPr>
              <a:spLocks noChangeArrowheads="1"/>
            </p:cNvSpPr>
            <p:nvPr/>
          </p:nvSpPr>
          <p:spPr bwMode="auto">
            <a:xfrm>
              <a:off x="432" y="2352"/>
              <a:ext cx="768" cy="432"/>
            </a:xfrm>
            <a:prstGeom prst="ellipse">
              <a:avLst/>
            </a:prstGeom>
            <a:solidFill>
              <a:srgbClr val="0000FF">
                <a:alpha val="63921"/>
              </a:srgbClr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1" name="Rectangle 5"/>
            <p:cNvSpPr>
              <a:spLocks noChangeArrowheads="1"/>
            </p:cNvSpPr>
            <p:nvPr/>
          </p:nvSpPr>
          <p:spPr bwMode="auto">
            <a:xfrm>
              <a:off x="470" y="2443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Master</a:t>
              </a:r>
            </a:p>
          </p:txBody>
        </p:sp>
      </p:grpSp>
      <p:grpSp>
        <p:nvGrpSpPr>
          <p:cNvPr id="120837" name="Group 6"/>
          <p:cNvGrpSpPr>
            <a:grpSpLocks/>
          </p:cNvGrpSpPr>
          <p:nvPr/>
        </p:nvGrpSpPr>
        <p:grpSpPr bwMode="auto">
          <a:xfrm>
            <a:off x="3352800" y="1828800"/>
            <a:ext cx="1250950" cy="685800"/>
            <a:chOff x="2112" y="1152"/>
            <a:chExt cx="788" cy="432"/>
          </a:xfrm>
        </p:grpSpPr>
        <p:sp>
          <p:nvSpPr>
            <p:cNvPr id="120858" name="Oval 7"/>
            <p:cNvSpPr>
              <a:spLocks noChangeArrowheads="1"/>
            </p:cNvSpPr>
            <p:nvPr/>
          </p:nvSpPr>
          <p:spPr bwMode="auto">
            <a:xfrm>
              <a:off x="2122" y="1152"/>
              <a:ext cx="768" cy="432"/>
            </a:xfrm>
            <a:prstGeom prst="ellipse">
              <a:avLst/>
            </a:prstGeom>
            <a:solidFill>
              <a:srgbClr val="FF0000">
                <a:alpha val="6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9" name="Rectangle 8"/>
            <p:cNvSpPr>
              <a:spLocks noChangeArrowheads="1"/>
            </p:cNvSpPr>
            <p:nvPr/>
          </p:nvSpPr>
          <p:spPr bwMode="auto">
            <a:xfrm>
              <a:off x="2112" y="1243"/>
              <a:ext cx="7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Slave 1</a:t>
              </a:r>
            </a:p>
          </p:txBody>
        </p:sp>
      </p:grpSp>
      <p:sp>
        <p:nvSpPr>
          <p:cNvPr id="120838" name="Oval 9"/>
          <p:cNvSpPr>
            <a:spLocks noChangeArrowheads="1"/>
          </p:cNvSpPr>
          <p:nvPr/>
        </p:nvSpPr>
        <p:spPr bwMode="auto">
          <a:xfrm>
            <a:off x="3140075" y="3962400"/>
            <a:ext cx="1219200" cy="685800"/>
          </a:xfrm>
          <a:prstGeom prst="ellipse">
            <a:avLst/>
          </a:prstGeom>
          <a:solidFill>
            <a:srgbClr val="FF0000">
              <a:alpha val="6392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Rectangle 10"/>
          <p:cNvSpPr>
            <a:spLocks noChangeArrowheads="1"/>
          </p:cNvSpPr>
          <p:nvPr/>
        </p:nvSpPr>
        <p:spPr bwMode="auto">
          <a:xfrm>
            <a:off x="3124200" y="4106863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Slave 3</a:t>
            </a:r>
          </a:p>
        </p:txBody>
      </p:sp>
      <p:sp>
        <p:nvSpPr>
          <p:cNvPr id="120840" name="Oval 11"/>
          <p:cNvSpPr>
            <a:spLocks noChangeArrowheads="1"/>
          </p:cNvSpPr>
          <p:nvPr/>
        </p:nvSpPr>
        <p:spPr bwMode="auto">
          <a:xfrm>
            <a:off x="3429000" y="5181600"/>
            <a:ext cx="1219200" cy="685800"/>
          </a:xfrm>
          <a:prstGeom prst="ellipse">
            <a:avLst/>
          </a:prstGeom>
          <a:solidFill>
            <a:srgbClr val="FF0000">
              <a:alpha val="6392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Rectangle 12"/>
          <p:cNvSpPr>
            <a:spLocks noChangeArrowheads="1"/>
          </p:cNvSpPr>
          <p:nvPr/>
        </p:nvSpPr>
        <p:spPr bwMode="auto">
          <a:xfrm>
            <a:off x="3429000" y="5326063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Slave 4</a:t>
            </a:r>
          </a:p>
        </p:txBody>
      </p:sp>
      <p:sp>
        <p:nvSpPr>
          <p:cNvPr id="120842" name="Oval 13"/>
          <p:cNvSpPr>
            <a:spLocks noChangeArrowheads="1"/>
          </p:cNvSpPr>
          <p:nvPr/>
        </p:nvSpPr>
        <p:spPr bwMode="auto">
          <a:xfrm>
            <a:off x="3749675" y="2667000"/>
            <a:ext cx="1219200" cy="685800"/>
          </a:xfrm>
          <a:prstGeom prst="ellipse">
            <a:avLst/>
          </a:prstGeom>
          <a:solidFill>
            <a:srgbClr val="FF0000">
              <a:alpha val="6392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3" name="Rectangle 14"/>
          <p:cNvSpPr>
            <a:spLocks noChangeArrowheads="1"/>
          </p:cNvSpPr>
          <p:nvPr/>
        </p:nvSpPr>
        <p:spPr bwMode="auto">
          <a:xfrm>
            <a:off x="3733800" y="2811463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Slave 2</a:t>
            </a:r>
          </a:p>
        </p:txBody>
      </p:sp>
      <p:cxnSp>
        <p:nvCxnSpPr>
          <p:cNvPr id="1008655" name="AutoShape 15"/>
          <p:cNvCxnSpPr>
            <a:cxnSpLocks noChangeShapeType="1"/>
            <a:stCxn id="120860" idx="0"/>
            <a:endCxn id="120859" idx="1"/>
          </p:cNvCxnSpPr>
          <p:nvPr/>
        </p:nvCxnSpPr>
        <p:spPr bwMode="auto">
          <a:xfrm rot="-5400000">
            <a:off x="1543050" y="1924050"/>
            <a:ext cx="1562100" cy="20574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56" name="AutoShape 16"/>
          <p:cNvCxnSpPr>
            <a:cxnSpLocks noChangeShapeType="1"/>
            <a:stCxn id="120860" idx="6"/>
            <a:endCxn id="120843" idx="1"/>
          </p:cNvCxnSpPr>
          <p:nvPr/>
        </p:nvCxnSpPr>
        <p:spPr bwMode="auto">
          <a:xfrm flipV="1">
            <a:off x="1905000" y="3009900"/>
            <a:ext cx="1828800" cy="1066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57" name="AutoShape 17"/>
          <p:cNvCxnSpPr>
            <a:cxnSpLocks noChangeShapeType="1"/>
            <a:stCxn id="120860" idx="5"/>
            <a:endCxn id="120838" idx="3"/>
          </p:cNvCxnSpPr>
          <p:nvPr/>
        </p:nvCxnSpPr>
        <p:spPr bwMode="auto">
          <a:xfrm rot="16200000" flipH="1">
            <a:off x="2408238" y="3638550"/>
            <a:ext cx="228600" cy="1590675"/>
          </a:xfrm>
          <a:prstGeom prst="curvedConnector3">
            <a:avLst>
              <a:gd name="adj1" fmla="val 24375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58" name="AutoShape 18"/>
          <p:cNvCxnSpPr>
            <a:cxnSpLocks noChangeShapeType="1"/>
            <a:stCxn id="120860" idx="4"/>
            <a:endCxn id="120841" idx="1"/>
          </p:cNvCxnSpPr>
          <p:nvPr/>
        </p:nvCxnSpPr>
        <p:spPr bwMode="auto">
          <a:xfrm rot="16200000" flipH="1">
            <a:off x="1809750" y="3905250"/>
            <a:ext cx="1104900" cy="21336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0848" name="Group 19"/>
          <p:cNvGrpSpPr>
            <a:grpSpLocks/>
          </p:cNvGrpSpPr>
          <p:nvPr/>
        </p:nvGrpSpPr>
        <p:grpSpPr bwMode="auto">
          <a:xfrm>
            <a:off x="7254875" y="3429000"/>
            <a:ext cx="1219200" cy="685800"/>
            <a:chOff x="4570" y="2160"/>
            <a:chExt cx="768" cy="432"/>
          </a:xfrm>
        </p:grpSpPr>
        <p:sp>
          <p:nvSpPr>
            <p:cNvPr id="120856" name="Oval 20"/>
            <p:cNvSpPr>
              <a:spLocks noChangeArrowheads="1"/>
            </p:cNvSpPr>
            <p:nvPr/>
          </p:nvSpPr>
          <p:spPr bwMode="auto">
            <a:xfrm>
              <a:off x="4570" y="2160"/>
              <a:ext cx="768" cy="432"/>
            </a:xfrm>
            <a:prstGeom prst="ellipse">
              <a:avLst/>
            </a:prstGeom>
            <a:solidFill>
              <a:schemeClr val="accent1">
                <a:alpha val="87842"/>
              </a:schemeClr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7" name="Rectangle 21"/>
            <p:cNvSpPr>
              <a:spLocks noChangeArrowheads="1"/>
            </p:cNvSpPr>
            <p:nvPr/>
          </p:nvSpPr>
          <p:spPr bwMode="auto">
            <a:xfrm>
              <a:off x="4608" y="2251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Victim</a:t>
              </a:r>
            </a:p>
          </p:txBody>
        </p:sp>
      </p:grpSp>
      <p:cxnSp>
        <p:nvCxnSpPr>
          <p:cNvPr id="1008662" name="AutoShape 22"/>
          <p:cNvCxnSpPr>
            <a:cxnSpLocks noChangeShapeType="1"/>
            <a:stCxn id="120859" idx="3"/>
            <a:endCxn id="120856" idx="0"/>
          </p:cNvCxnSpPr>
          <p:nvPr/>
        </p:nvCxnSpPr>
        <p:spPr bwMode="auto">
          <a:xfrm>
            <a:off x="4603750" y="2171700"/>
            <a:ext cx="3260725" cy="1243013"/>
          </a:xfrm>
          <a:prstGeom prst="curvedConnector2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63" name="AutoShape 23"/>
          <p:cNvCxnSpPr>
            <a:cxnSpLocks noChangeShapeType="1"/>
            <a:stCxn id="120843" idx="3"/>
            <a:endCxn id="120856" idx="1"/>
          </p:cNvCxnSpPr>
          <p:nvPr/>
        </p:nvCxnSpPr>
        <p:spPr bwMode="auto">
          <a:xfrm>
            <a:off x="4984750" y="3009900"/>
            <a:ext cx="2447925" cy="504825"/>
          </a:xfrm>
          <a:prstGeom prst="curvedConnector2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64" name="AutoShape 24"/>
          <p:cNvCxnSpPr>
            <a:cxnSpLocks noChangeShapeType="1"/>
            <a:stCxn id="120839" idx="3"/>
          </p:cNvCxnSpPr>
          <p:nvPr/>
        </p:nvCxnSpPr>
        <p:spPr bwMode="auto">
          <a:xfrm flipV="1">
            <a:off x="4375150" y="3733800"/>
            <a:ext cx="2908300" cy="571500"/>
          </a:xfrm>
          <a:prstGeom prst="curved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8665" name="AutoShape 25"/>
          <p:cNvCxnSpPr>
            <a:cxnSpLocks noChangeShapeType="1"/>
            <a:stCxn id="120841" idx="3"/>
            <a:endCxn id="120856" idx="3"/>
          </p:cNvCxnSpPr>
          <p:nvPr/>
        </p:nvCxnSpPr>
        <p:spPr bwMode="auto">
          <a:xfrm flipV="1">
            <a:off x="4679950" y="4029075"/>
            <a:ext cx="2752725" cy="1495425"/>
          </a:xfrm>
          <a:prstGeom prst="curvedConnector2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8666" name="Rectangle 26"/>
          <p:cNvSpPr>
            <a:spLocks noChangeArrowheads="1"/>
          </p:cNvSpPr>
          <p:nvPr/>
        </p:nvSpPr>
        <p:spPr bwMode="auto">
          <a:xfrm>
            <a:off x="533400" y="5638800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Arial" charset="0"/>
              </a:rPr>
              <a:t>Control traffic directs slaves at victim</a:t>
            </a:r>
          </a:p>
        </p:txBody>
      </p:sp>
      <p:sp>
        <p:nvSpPr>
          <p:cNvPr id="1008667" name="Rectangle 27"/>
          <p:cNvSpPr>
            <a:spLocks noChangeArrowheads="1"/>
          </p:cNvSpPr>
          <p:nvPr/>
        </p:nvSpPr>
        <p:spPr bwMode="auto">
          <a:xfrm>
            <a:off x="5486400" y="1524000"/>
            <a:ext cx="2012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src = random</a:t>
            </a:r>
            <a:br>
              <a:rPr lang="en-US"/>
            </a:br>
            <a:r>
              <a:rPr lang="en-US"/>
              <a:t>dst = victim</a:t>
            </a:r>
          </a:p>
        </p:txBody>
      </p:sp>
      <p:sp>
        <p:nvSpPr>
          <p:cNvPr id="1008668" name="Rectangle 28"/>
          <p:cNvSpPr>
            <a:spLocks noChangeArrowheads="1"/>
          </p:cNvSpPr>
          <p:nvPr/>
        </p:nvSpPr>
        <p:spPr bwMode="auto">
          <a:xfrm>
            <a:off x="4876800" y="5562600"/>
            <a:ext cx="388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Arial" charset="0"/>
              </a:rPr>
              <a:t>Slaves send streams of traffic (perhaps spoofed) to victim</a:t>
            </a:r>
          </a:p>
        </p:txBody>
      </p:sp>
    </p:spTree>
    <p:extLst>
      <p:ext uri="{BB962C8B-B14F-4D97-AF65-F5344CB8AC3E}">
        <p14:creationId xmlns:p14="http://schemas.microsoft.com/office/powerpoint/2010/main" val="216349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0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0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08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8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0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8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8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0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66" grpId="0"/>
      <p:bldP spid="1008667" grpId="0"/>
      <p:bldP spid="10086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BFA970-0B25-5148-AC10-A2B1292E8F9B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Very Nasty DoS Attack: Reflectors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latin typeface="Arial" charset="0"/>
                <a:cs typeface="Arial" charset="0"/>
              </a:rPr>
              <a:t>Reflection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Cause one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non-compromised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host to help flood another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E.g., host A sends DNS request or TCP SYN with source V to server R. </a:t>
            </a:r>
          </a:p>
        </p:txBody>
      </p:sp>
      <p:pic>
        <p:nvPicPr>
          <p:cNvPr id="122885" name="Picture 4" descr="sqmowduf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83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6" name="Picture 5" descr="xovpyuu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48150"/>
            <a:ext cx="1187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7" name="Picture 6" descr="sqmowduf[1]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943600"/>
            <a:ext cx="83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8" name="Text Box 7"/>
          <p:cNvSpPr txBox="1">
            <a:spLocks noChangeArrowheads="1"/>
          </p:cNvSpPr>
          <p:nvPr/>
        </p:nvSpPr>
        <p:spPr bwMode="auto">
          <a:xfrm>
            <a:off x="6361113" y="3657600"/>
            <a:ext cx="1620837" cy="393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Reflector (R)</a:t>
            </a:r>
          </a:p>
        </p:txBody>
      </p:sp>
      <p:sp>
        <p:nvSpPr>
          <p:cNvPr id="122889" name="Freeform 8"/>
          <p:cNvSpPr>
            <a:spLocks/>
          </p:cNvSpPr>
          <p:nvPr/>
        </p:nvSpPr>
        <p:spPr bwMode="auto">
          <a:xfrm>
            <a:off x="2438400" y="4019550"/>
            <a:ext cx="4191000" cy="1771650"/>
          </a:xfrm>
          <a:custGeom>
            <a:avLst/>
            <a:gdLst>
              <a:gd name="T0" fmla="*/ 0 w 2250"/>
              <a:gd name="T1" fmla="*/ 624 h 1409"/>
              <a:gd name="T2" fmla="*/ 219 w 2250"/>
              <a:gd name="T3" fmla="*/ 321 h 1409"/>
              <a:gd name="T4" fmla="*/ 529 w 2250"/>
              <a:gd name="T5" fmla="*/ 35 h 1409"/>
              <a:gd name="T6" fmla="*/ 1551 w 2250"/>
              <a:gd name="T7" fmla="*/ 111 h 1409"/>
              <a:gd name="T8" fmla="*/ 1968 w 2250"/>
              <a:gd name="T9" fmla="*/ 483 h 1409"/>
              <a:gd name="T10" fmla="*/ 2199 w 2250"/>
              <a:gd name="T11" fmla="*/ 906 h 1409"/>
              <a:gd name="T12" fmla="*/ 1659 w 2250"/>
              <a:gd name="T13" fmla="*/ 1314 h 1409"/>
              <a:gd name="T14" fmla="*/ 993 w 2250"/>
              <a:gd name="T15" fmla="*/ 1386 h 1409"/>
              <a:gd name="T16" fmla="*/ 465 w 2250"/>
              <a:gd name="T17" fmla="*/ 1356 h 1409"/>
              <a:gd name="T18" fmla="*/ 102 w 2250"/>
              <a:gd name="T19" fmla="*/ 1068 h 1409"/>
              <a:gd name="T20" fmla="*/ 0 w 2250"/>
              <a:gd name="T21" fmla="*/ 624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Text Box 9"/>
          <p:cNvSpPr txBox="1">
            <a:spLocks noChangeArrowheads="1"/>
          </p:cNvSpPr>
          <p:nvPr/>
        </p:nvSpPr>
        <p:spPr bwMode="auto">
          <a:xfrm>
            <a:off x="3810000" y="4727575"/>
            <a:ext cx="1298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latin typeface="Arial" charset="0"/>
              </a:rPr>
              <a:t>Internet</a:t>
            </a:r>
          </a:p>
        </p:txBody>
      </p:sp>
      <p:sp>
        <p:nvSpPr>
          <p:cNvPr id="122891" name="Text Box 10"/>
          <p:cNvSpPr txBox="1">
            <a:spLocks noChangeArrowheads="1"/>
          </p:cNvSpPr>
          <p:nvPr/>
        </p:nvSpPr>
        <p:spPr bwMode="auto">
          <a:xfrm>
            <a:off x="819150" y="3778250"/>
            <a:ext cx="15224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Attacker (A)</a:t>
            </a:r>
          </a:p>
        </p:txBody>
      </p:sp>
      <p:sp>
        <p:nvSpPr>
          <p:cNvPr id="122892" name="Line 11"/>
          <p:cNvSpPr>
            <a:spLocks noChangeShapeType="1"/>
          </p:cNvSpPr>
          <p:nvPr/>
        </p:nvSpPr>
        <p:spPr bwMode="auto">
          <a:xfrm>
            <a:off x="2286000" y="4572000"/>
            <a:ext cx="457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38400" y="4162425"/>
            <a:ext cx="1393825" cy="333375"/>
            <a:chOff x="1632" y="2574"/>
            <a:chExt cx="878" cy="210"/>
          </a:xfrm>
        </p:grpSpPr>
        <p:sp>
          <p:nvSpPr>
            <p:cNvPr id="122896" name="Rectangle 13"/>
            <p:cNvSpPr>
              <a:spLocks noChangeArrowheads="1"/>
            </p:cNvSpPr>
            <p:nvPr/>
          </p:nvSpPr>
          <p:spPr bwMode="auto">
            <a:xfrm>
              <a:off x="1632" y="2574"/>
              <a:ext cx="86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22897" name="Text Box 14"/>
            <p:cNvSpPr txBox="1">
              <a:spLocks noChangeArrowheads="1"/>
            </p:cNvSpPr>
            <p:nvPr/>
          </p:nvSpPr>
          <p:spPr bwMode="auto">
            <a:xfrm>
              <a:off x="2304" y="2574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latin typeface="Arial" charset="0"/>
                </a:rPr>
                <a:t>R</a:t>
              </a:r>
            </a:p>
          </p:txBody>
        </p:sp>
        <p:sp>
          <p:nvSpPr>
            <p:cNvPr id="122898" name="Text Box 15"/>
            <p:cNvSpPr txBox="1">
              <a:spLocks noChangeArrowheads="1"/>
            </p:cNvSpPr>
            <p:nvPr/>
          </p:nvSpPr>
          <p:spPr bwMode="auto">
            <a:xfrm>
              <a:off x="2112" y="2574"/>
              <a:ext cx="19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22899" name="Line 16"/>
            <p:cNvSpPr>
              <a:spLocks noChangeShapeType="1"/>
            </p:cNvSpPr>
            <p:nvPr/>
          </p:nvSpPr>
          <p:spPr bwMode="auto">
            <a:xfrm>
              <a:off x="2304" y="257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22900" name="Line 17"/>
            <p:cNvSpPr>
              <a:spLocks noChangeShapeType="1"/>
            </p:cNvSpPr>
            <p:nvPr/>
          </p:nvSpPr>
          <p:spPr bwMode="auto">
            <a:xfrm>
              <a:off x="2112" y="257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22894" name="Text Box 18"/>
          <p:cNvSpPr txBox="1">
            <a:spLocks noChangeArrowheads="1"/>
          </p:cNvSpPr>
          <p:nvPr/>
        </p:nvSpPr>
        <p:spPr bwMode="auto">
          <a:xfrm>
            <a:off x="3048000" y="5943600"/>
            <a:ext cx="1281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Victim (V)</a:t>
            </a:r>
          </a:p>
        </p:txBody>
      </p:sp>
      <p:sp>
        <p:nvSpPr>
          <p:cNvPr id="122895" name="Rectangle 19"/>
          <p:cNvSpPr>
            <a:spLocks noChangeArrowheads="1"/>
          </p:cNvSpPr>
          <p:nvPr/>
        </p:nvSpPr>
        <p:spPr bwMode="auto">
          <a:xfrm>
            <a:off x="7083425" y="4445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022E-16 L 0.34045 0.00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A32CE2-1F36-444F-B02E-CE7FD7B5571F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Very Nasty DoS Attack: Reflectors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Reflection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Cause one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non-compromised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host to attack another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E.g., host A sends DNS request or TCP SYN with source V to server R.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R sends reply to V</a:t>
            </a:r>
          </a:p>
        </p:txBody>
      </p:sp>
      <p:pic>
        <p:nvPicPr>
          <p:cNvPr id="124933" name="Picture 4" descr="sqmowduf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83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4" name="Picture 5" descr="xovpyuu4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48150"/>
            <a:ext cx="1187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5" name="Picture 6" descr="sqmowduf[1]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943600"/>
            <a:ext cx="83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6" name="Text Box 7"/>
          <p:cNvSpPr txBox="1">
            <a:spLocks noChangeArrowheads="1"/>
          </p:cNvSpPr>
          <p:nvPr/>
        </p:nvSpPr>
        <p:spPr bwMode="auto">
          <a:xfrm>
            <a:off x="6361113" y="3657600"/>
            <a:ext cx="1620837" cy="393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Reflector (R)</a:t>
            </a:r>
          </a:p>
        </p:txBody>
      </p:sp>
      <p:sp>
        <p:nvSpPr>
          <p:cNvPr id="124937" name="Freeform 8"/>
          <p:cNvSpPr>
            <a:spLocks/>
          </p:cNvSpPr>
          <p:nvPr/>
        </p:nvSpPr>
        <p:spPr bwMode="auto">
          <a:xfrm>
            <a:off x="2438400" y="4019550"/>
            <a:ext cx="4191000" cy="1771650"/>
          </a:xfrm>
          <a:custGeom>
            <a:avLst/>
            <a:gdLst>
              <a:gd name="T0" fmla="*/ 0 w 2250"/>
              <a:gd name="T1" fmla="*/ 624 h 1409"/>
              <a:gd name="T2" fmla="*/ 219 w 2250"/>
              <a:gd name="T3" fmla="*/ 321 h 1409"/>
              <a:gd name="T4" fmla="*/ 529 w 2250"/>
              <a:gd name="T5" fmla="*/ 35 h 1409"/>
              <a:gd name="T6" fmla="*/ 1551 w 2250"/>
              <a:gd name="T7" fmla="*/ 111 h 1409"/>
              <a:gd name="T8" fmla="*/ 1968 w 2250"/>
              <a:gd name="T9" fmla="*/ 483 h 1409"/>
              <a:gd name="T10" fmla="*/ 2199 w 2250"/>
              <a:gd name="T11" fmla="*/ 906 h 1409"/>
              <a:gd name="T12" fmla="*/ 1659 w 2250"/>
              <a:gd name="T13" fmla="*/ 1314 h 1409"/>
              <a:gd name="T14" fmla="*/ 993 w 2250"/>
              <a:gd name="T15" fmla="*/ 1386 h 1409"/>
              <a:gd name="T16" fmla="*/ 465 w 2250"/>
              <a:gd name="T17" fmla="*/ 1356 h 1409"/>
              <a:gd name="T18" fmla="*/ 102 w 2250"/>
              <a:gd name="T19" fmla="*/ 1068 h 1409"/>
              <a:gd name="T20" fmla="*/ 0 w 2250"/>
              <a:gd name="T21" fmla="*/ 624 h 140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0"/>
              <a:gd name="T34" fmla="*/ 0 h 1409"/>
              <a:gd name="T35" fmla="*/ 2250 w 2250"/>
              <a:gd name="T36" fmla="*/ 1409 h 140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0" h="1409">
                <a:moveTo>
                  <a:pt x="0" y="624"/>
                </a:moveTo>
                <a:cubicBezTo>
                  <a:pt x="5" y="506"/>
                  <a:pt x="131" y="419"/>
                  <a:pt x="219" y="321"/>
                </a:cubicBezTo>
                <a:cubicBezTo>
                  <a:pt x="307" y="223"/>
                  <a:pt x="307" y="70"/>
                  <a:pt x="529" y="35"/>
                </a:cubicBezTo>
                <a:cubicBezTo>
                  <a:pt x="751" y="0"/>
                  <a:pt x="1311" y="36"/>
                  <a:pt x="1551" y="111"/>
                </a:cubicBezTo>
                <a:cubicBezTo>
                  <a:pt x="1791" y="186"/>
                  <a:pt x="1860" y="351"/>
                  <a:pt x="1968" y="483"/>
                </a:cubicBezTo>
                <a:cubicBezTo>
                  <a:pt x="2076" y="615"/>
                  <a:pt x="2250" y="767"/>
                  <a:pt x="2199" y="906"/>
                </a:cubicBezTo>
                <a:cubicBezTo>
                  <a:pt x="2148" y="1045"/>
                  <a:pt x="1860" y="1234"/>
                  <a:pt x="1659" y="1314"/>
                </a:cubicBezTo>
                <a:cubicBezTo>
                  <a:pt x="1458" y="1394"/>
                  <a:pt x="1192" y="1379"/>
                  <a:pt x="993" y="1386"/>
                </a:cubicBezTo>
                <a:cubicBezTo>
                  <a:pt x="794" y="1393"/>
                  <a:pt x="613" y="1409"/>
                  <a:pt x="465" y="1356"/>
                </a:cubicBezTo>
                <a:cubicBezTo>
                  <a:pt x="317" y="1303"/>
                  <a:pt x="180" y="1190"/>
                  <a:pt x="102" y="1068"/>
                </a:cubicBezTo>
                <a:cubicBezTo>
                  <a:pt x="24" y="946"/>
                  <a:pt x="21" y="716"/>
                  <a:pt x="0" y="624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Text Box 9"/>
          <p:cNvSpPr txBox="1">
            <a:spLocks noChangeArrowheads="1"/>
          </p:cNvSpPr>
          <p:nvPr/>
        </p:nvSpPr>
        <p:spPr bwMode="auto">
          <a:xfrm>
            <a:off x="3810000" y="4727575"/>
            <a:ext cx="12985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latin typeface="Arial" charset="0"/>
              </a:rPr>
              <a:t>Internet</a:t>
            </a:r>
          </a:p>
        </p:txBody>
      </p:sp>
      <p:sp>
        <p:nvSpPr>
          <p:cNvPr id="124939" name="Text Box 10"/>
          <p:cNvSpPr txBox="1">
            <a:spLocks noChangeArrowheads="1"/>
          </p:cNvSpPr>
          <p:nvPr/>
        </p:nvSpPr>
        <p:spPr bwMode="auto">
          <a:xfrm>
            <a:off x="819150" y="3778250"/>
            <a:ext cx="15224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Attacker (A)</a:t>
            </a:r>
          </a:p>
        </p:txBody>
      </p:sp>
      <p:sp>
        <p:nvSpPr>
          <p:cNvPr id="124940" name="Line 11"/>
          <p:cNvSpPr>
            <a:spLocks noChangeShapeType="1"/>
          </p:cNvSpPr>
          <p:nvPr/>
        </p:nvSpPr>
        <p:spPr bwMode="auto">
          <a:xfrm>
            <a:off x="2286000" y="4572000"/>
            <a:ext cx="457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4941" name="Line 12"/>
          <p:cNvSpPr>
            <a:spLocks noChangeShapeType="1"/>
          </p:cNvSpPr>
          <p:nvPr/>
        </p:nvSpPr>
        <p:spPr bwMode="auto">
          <a:xfrm flipH="1">
            <a:off x="4724400" y="4800600"/>
            <a:ext cx="2133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705600" y="4924425"/>
            <a:ext cx="1371600" cy="333375"/>
            <a:chOff x="4224" y="3168"/>
            <a:chExt cx="864" cy="210"/>
          </a:xfrm>
        </p:grpSpPr>
        <p:sp>
          <p:nvSpPr>
            <p:cNvPr id="124944" name="Rectangle 14"/>
            <p:cNvSpPr>
              <a:spLocks noChangeArrowheads="1"/>
            </p:cNvSpPr>
            <p:nvPr/>
          </p:nvSpPr>
          <p:spPr bwMode="auto">
            <a:xfrm flipH="1">
              <a:off x="4224" y="3168"/>
              <a:ext cx="86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24945" name="Text Box 15"/>
            <p:cNvSpPr txBox="1">
              <a:spLocks noChangeArrowheads="1"/>
            </p:cNvSpPr>
            <p:nvPr/>
          </p:nvSpPr>
          <p:spPr bwMode="auto">
            <a:xfrm flipH="1">
              <a:off x="4224" y="3168"/>
              <a:ext cx="19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accent1"/>
                  </a:solidFill>
                  <a:latin typeface="Arial" charset="0"/>
                </a:rPr>
                <a:t>V</a:t>
              </a:r>
            </a:p>
          </p:txBody>
        </p:sp>
        <p:sp>
          <p:nvSpPr>
            <p:cNvPr id="124946" name="Text Box 16"/>
            <p:cNvSpPr txBox="1">
              <a:spLocks noChangeArrowheads="1"/>
            </p:cNvSpPr>
            <p:nvPr/>
          </p:nvSpPr>
          <p:spPr bwMode="auto">
            <a:xfrm flipH="1">
              <a:off x="4402" y="3168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 b="0">
                  <a:latin typeface="Arial" charset="0"/>
                </a:rPr>
                <a:t>R</a:t>
              </a:r>
            </a:p>
          </p:txBody>
        </p:sp>
        <p:sp>
          <p:nvSpPr>
            <p:cNvPr id="124947" name="Line 17"/>
            <p:cNvSpPr>
              <a:spLocks noChangeShapeType="1"/>
            </p:cNvSpPr>
            <p:nvPr/>
          </p:nvSpPr>
          <p:spPr bwMode="auto">
            <a:xfrm flipH="1">
              <a:off x="4416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24948" name="Line 18"/>
            <p:cNvSpPr>
              <a:spLocks noChangeShapeType="1"/>
            </p:cNvSpPr>
            <p:nvPr/>
          </p:nvSpPr>
          <p:spPr bwMode="auto">
            <a:xfrm flipH="1">
              <a:off x="4608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24943" name="Text Box 19"/>
          <p:cNvSpPr txBox="1">
            <a:spLocks noChangeArrowheads="1"/>
          </p:cNvSpPr>
          <p:nvPr/>
        </p:nvSpPr>
        <p:spPr bwMode="auto">
          <a:xfrm>
            <a:off x="3048000" y="5943600"/>
            <a:ext cx="1281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b="0">
                <a:latin typeface="Arial" charset="0"/>
              </a:rPr>
              <a:t>Victim (V)</a:t>
            </a:r>
          </a:p>
        </p:txBody>
      </p:sp>
    </p:spTree>
    <p:extLst>
      <p:ext uri="{BB962C8B-B14F-4D97-AF65-F5344CB8AC3E}">
        <p14:creationId xmlns:p14="http://schemas.microsoft.com/office/powerpoint/2010/main" val="398526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23333 0.14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Q/A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chance to grill Panda…..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7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7475B9-5A16-FF4C-8192-E0CED1CE7419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/>
          <a:lstStyle/>
          <a:p>
            <a:r>
              <a:rPr lang="en-US" i="1">
                <a:latin typeface="Helvetica" charset="0"/>
              </a:rPr>
              <a:t>Diffuse</a:t>
            </a:r>
            <a:r>
              <a:rPr lang="en-US">
                <a:latin typeface="Helvetica" charset="0"/>
              </a:rPr>
              <a:t> DDoS: Reflector Attack</a:t>
            </a:r>
          </a:p>
        </p:txBody>
      </p:sp>
      <p:grpSp>
        <p:nvGrpSpPr>
          <p:cNvPr id="126980" name="Group 3"/>
          <p:cNvGrpSpPr>
            <a:grpSpLocks/>
          </p:cNvGrpSpPr>
          <p:nvPr/>
        </p:nvGrpSpPr>
        <p:grpSpPr bwMode="auto">
          <a:xfrm>
            <a:off x="457200" y="3733800"/>
            <a:ext cx="1219200" cy="685800"/>
            <a:chOff x="432" y="2352"/>
            <a:chExt cx="768" cy="432"/>
          </a:xfrm>
        </p:grpSpPr>
        <p:sp>
          <p:nvSpPr>
            <p:cNvPr id="127063" name="Oval 4"/>
            <p:cNvSpPr>
              <a:spLocks noChangeArrowheads="1"/>
            </p:cNvSpPr>
            <p:nvPr/>
          </p:nvSpPr>
          <p:spPr bwMode="auto">
            <a:xfrm>
              <a:off x="432" y="2352"/>
              <a:ext cx="768" cy="432"/>
            </a:xfrm>
            <a:prstGeom prst="ellipse">
              <a:avLst/>
            </a:prstGeom>
            <a:solidFill>
              <a:srgbClr val="0000FF">
                <a:alpha val="63921"/>
              </a:srgbClr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4" name="Rectangle 5"/>
            <p:cNvSpPr>
              <a:spLocks noChangeArrowheads="1"/>
            </p:cNvSpPr>
            <p:nvPr/>
          </p:nvSpPr>
          <p:spPr bwMode="auto">
            <a:xfrm>
              <a:off x="470" y="2443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Master</a:t>
              </a:r>
            </a:p>
          </p:txBody>
        </p:sp>
      </p:grpSp>
      <p:grpSp>
        <p:nvGrpSpPr>
          <p:cNvPr id="126981" name="Group 6"/>
          <p:cNvGrpSpPr>
            <a:grpSpLocks/>
          </p:cNvGrpSpPr>
          <p:nvPr/>
        </p:nvGrpSpPr>
        <p:grpSpPr bwMode="auto">
          <a:xfrm>
            <a:off x="1981200" y="1981200"/>
            <a:ext cx="1250950" cy="685800"/>
            <a:chOff x="2112" y="1152"/>
            <a:chExt cx="788" cy="432"/>
          </a:xfrm>
        </p:grpSpPr>
        <p:sp>
          <p:nvSpPr>
            <p:cNvPr id="127061" name="Oval 7"/>
            <p:cNvSpPr>
              <a:spLocks noChangeArrowheads="1"/>
            </p:cNvSpPr>
            <p:nvPr/>
          </p:nvSpPr>
          <p:spPr bwMode="auto">
            <a:xfrm>
              <a:off x="2122" y="1152"/>
              <a:ext cx="768" cy="432"/>
            </a:xfrm>
            <a:prstGeom prst="ellipse">
              <a:avLst/>
            </a:prstGeom>
            <a:solidFill>
              <a:srgbClr val="FF0000">
                <a:alpha val="6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2" name="Rectangle 8"/>
            <p:cNvSpPr>
              <a:spLocks noChangeArrowheads="1"/>
            </p:cNvSpPr>
            <p:nvPr/>
          </p:nvSpPr>
          <p:spPr bwMode="auto">
            <a:xfrm>
              <a:off x="2112" y="1243"/>
              <a:ext cx="7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Slave 1</a:t>
              </a:r>
            </a:p>
          </p:txBody>
        </p:sp>
      </p:grpSp>
      <p:sp>
        <p:nvSpPr>
          <p:cNvPr id="126982" name="Oval 9"/>
          <p:cNvSpPr>
            <a:spLocks noChangeArrowheads="1"/>
          </p:cNvSpPr>
          <p:nvPr/>
        </p:nvSpPr>
        <p:spPr bwMode="auto">
          <a:xfrm>
            <a:off x="1844675" y="3970338"/>
            <a:ext cx="1219200" cy="685800"/>
          </a:xfrm>
          <a:prstGeom prst="ellipse">
            <a:avLst/>
          </a:prstGeom>
          <a:solidFill>
            <a:srgbClr val="FF0000">
              <a:alpha val="6392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Rectangle 10"/>
          <p:cNvSpPr>
            <a:spLocks noChangeArrowheads="1"/>
          </p:cNvSpPr>
          <p:nvPr/>
        </p:nvSpPr>
        <p:spPr bwMode="auto">
          <a:xfrm>
            <a:off x="1828800" y="4114800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Slave 3</a:t>
            </a:r>
          </a:p>
        </p:txBody>
      </p:sp>
      <p:sp>
        <p:nvSpPr>
          <p:cNvPr id="126984" name="Oval 11"/>
          <p:cNvSpPr>
            <a:spLocks noChangeArrowheads="1"/>
          </p:cNvSpPr>
          <p:nvPr/>
        </p:nvSpPr>
        <p:spPr bwMode="auto">
          <a:xfrm>
            <a:off x="2133600" y="5189538"/>
            <a:ext cx="1219200" cy="685800"/>
          </a:xfrm>
          <a:prstGeom prst="ellipse">
            <a:avLst/>
          </a:prstGeom>
          <a:solidFill>
            <a:srgbClr val="FF0000">
              <a:alpha val="6392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Rectangle 12"/>
          <p:cNvSpPr>
            <a:spLocks noChangeArrowheads="1"/>
          </p:cNvSpPr>
          <p:nvPr/>
        </p:nvSpPr>
        <p:spPr bwMode="auto">
          <a:xfrm>
            <a:off x="2133600" y="5334000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Slave 4</a:t>
            </a:r>
          </a:p>
        </p:txBody>
      </p:sp>
      <p:grpSp>
        <p:nvGrpSpPr>
          <p:cNvPr id="126986" name="Group 13"/>
          <p:cNvGrpSpPr>
            <a:grpSpLocks/>
          </p:cNvGrpSpPr>
          <p:nvPr/>
        </p:nvGrpSpPr>
        <p:grpSpPr bwMode="auto">
          <a:xfrm>
            <a:off x="2209800" y="2819400"/>
            <a:ext cx="1250950" cy="685800"/>
            <a:chOff x="1680" y="1685"/>
            <a:chExt cx="788" cy="432"/>
          </a:xfrm>
        </p:grpSpPr>
        <p:sp>
          <p:nvSpPr>
            <p:cNvPr id="127059" name="Oval 14"/>
            <p:cNvSpPr>
              <a:spLocks noChangeArrowheads="1"/>
            </p:cNvSpPr>
            <p:nvPr/>
          </p:nvSpPr>
          <p:spPr bwMode="auto">
            <a:xfrm>
              <a:off x="1690" y="1685"/>
              <a:ext cx="768" cy="432"/>
            </a:xfrm>
            <a:prstGeom prst="ellipse">
              <a:avLst/>
            </a:prstGeom>
            <a:solidFill>
              <a:srgbClr val="FF0000">
                <a:alpha val="6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0" name="Rectangle 15"/>
            <p:cNvSpPr>
              <a:spLocks noChangeArrowheads="1"/>
            </p:cNvSpPr>
            <p:nvPr/>
          </p:nvSpPr>
          <p:spPr bwMode="auto">
            <a:xfrm>
              <a:off x="1680" y="1776"/>
              <a:ext cx="7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Slave 2</a:t>
              </a:r>
            </a:p>
          </p:txBody>
        </p:sp>
      </p:grpSp>
      <p:cxnSp>
        <p:nvCxnSpPr>
          <p:cNvPr id="1014800" name="AutoShape 16"/>
          <p:cNvCxnSpPr>
            <a:cxnSpLocks noChangeShapeType="1"/>
            <a:stCxn id="127063" idx="0"/>
            <a:endCxn id="127062" idx="1"/>
          </p:cNvCxnSpPr>
          <p:nvPr/>
        </p:nvCxnSpPr>
        <p:spPr bwMode="auto">
          <a:xfrm rot="-5400000">
            <a:off x="819150" y="2571750"/>
            <a:ext cx="1409700" cy="9144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01" name="AutoShape 17"/>
          <p:cNvCxnSpPr>
            <a:cxnSpLocks noChangeShapeType="1"/>
            <a:stCxn id="127063" idx="6"/>
            <a:endCxn id="127060" idx="1"/>
          </p:cNvCxnSpPr>
          <p:nvPr/>
        </p:nvCxnSpPr>
        <p:spPr bwMode="auto">
          <a:xfrm flipV="1">
            <a:off x="1676400" y="3162300"/>
            <a:ext cx="533400" cy="914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02" name="AutoShape 18"/>
          <p:cNvCxnSpPr>
            <a:cxnSpLocks noChangeShapeType="1"/>
            <a:stCxn id="127063" idx="5"/>
            <a:endCxn id="126982" idx="3"/>
          </p:cNvCxnSpPr>
          <p:nvPr/>
        </p:nvCxnSpPr>
        <p:spPr bwMode="auto">
          <a:xfrm rot="16200000" flipH="1">
            <a:off x="1642269" y="4175919"/>
            <a:ext cx="236537" cy="523875"/>
          </a:xfrm>
          <a:prstGeom prst="curvedConnector3">
            <a:avLst>
              <a:gd name="adj1" fmla="val 238926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03" name="AutoShape 19"/>
          <p:cNvCxnSpPr>
            <a:cxnSpLocks noChangeShapeType="1"/>
            <a:stCxn id="127063" idx="4"/>
            <a:endCxn id="126985" idx="1"/>
          </p:cNvCxnSpPr>
          <p:nvPr/>
        </p:nvCxnSpPr>
        <p:spPr bwMode="auto">
          <a:xfrm rot="16200000" flipH="1">
            <a:off x="1043781" y="4442619"/>
            <a:ext cx="1112838" cy="10668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6991" name="Group 20"/>
          <p:cNvGrpSpPr>
            <a:grpSpLocks/>
          </p:cNvGrpSpPr>
          <p:nvPr/>
        </p:nvGrpSpPr>
        <p:grpSpPr bwMode="auto">
          <a:xfrm>
            <a:off x="7620000" y="3429000"/>
            <a:ext cx="1219200" cy="685800"/>
            <a:chOff x="4570" y="2160"/>
            <a:chExt cx="768" cy="432"/>
          </a:xfrm>
        </p:grpSpPr>
        <p:sp>
          <p:nvSpPr>
            <p:cNvPr id="127057" name="Oval 21"/>
            <p:cNvSpPr>
              <a:spLocks noChangeArrowheads="1"/>
            </p:cNvSpPr>
            <p:nvPr/>
          </p:nvSpPr>
          <p:spPr bwMode="auto">
            <a:xfrm>
              <a:off x="4570" y="2160"/>
              <a:ext cx="768" cy="432"/>
            </a:xfrm>
            <a:prstGeom prst="ellipse">
              <a:avLst/>
            </a:prstGeom>
            <a:solidFill>
              <a:schemeClr val="accent1">
                <a:alpha val="87842"/>
              </a:schemeClr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8" name="Rectangle 22"/>
            <p:cNvSpPr>
              <a:spLocks noChangeArrowheads="1"/>
            </p:cNvSpPr>
            <p:nvPr/>
          </p:nvSpPr>
          <p:spPr bwMode="auto">
            <a:xfrm>
              <a:off x="4608" y="2251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chemeClr val="tx2"/>
                  </a:solidFill>
                </a:rPr>
                <a:t>Victim</a:t>
              </a:r>
            </a:p>
          </p:txBody>
        </p:sp>
      </p:grpSp>
      <p:sp>
        <p:nvSpPr>
          <p:cNvPr id="1014807" name="Rectangle 23"/>
          <p:cNvSpPr>
            <a:spLocks noChangeArrowheads="1"/>
          </p:cNvSpPr>
          <p:nvPr/>
        </p:nvSpPr>
        <p:spPr bwMode="auto">
          <a:xfrm>
            <a:off x="533400" y="59436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>
                <a:latin typeface="Arial" charset="0"/>
              </a:rPr>
              <a:t>Control traffic directs slaves at victim &amp; reflectors</a:t>
            </a:r>
          </a:p>
        </p:txBody>
      </p:sp>
      <p:sp>
        <p:nvSpPr>
          <p:cNvPr id="1014808" name="Rectangle 24"/>
          <p:cNvSpPr>
            <a:spLocks noChangeArrowheads="1"/>
          </p:cNvSpPr>
          <p:nvPr/>
        </p:nvSpPr>
        <p:spPr bwMode="auto">
          <a:xfrm>
            <a:off x="457200" y="1219200"/>
            <a:ext cx="368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800">
                <a:latin typeface="ヒラギノ角ゴ Pro W3" charset="0"/>
              </a:rPr>
              <a:t>Request: </a:t>
            </a:r>
            <a:r>
              <a:rPr lang="en-US" sz="1800"/>
              <a:t>src = victim</a:t>
            </a:r>
            <a:br>
              <a:rPr lang="en-US" sz="1800"/>
            </a:br>
            <a:r>
              <a:rPr lang="en-US" sz="1800"/>
              <a:t>        dst = reflector</a:t>
            </a:r>
          </a:p>
        </p:txBody>
      </p:sp>
      <p:sp>
        <p:nvSpPr>
          <p:cNvPr id="1014809" name="Rectangle 25"/>
          <p:cNvSpPr>
            <a:spLocks noChangeArrowheads="1"/>
          </p:cNvSpPr>
          <p:nvPr/>
        </p:nvSpPr>
        <p:spPr bwMode="auto">
          <a:xfrm>
            <a:off x="4724400" y="6096000"/>
            <a:ext cx="4114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Reflectors send streams of non-spoofed but unsolicited traffic to victim</a:t>
            </a:r>
          </a:p>
        </p:txBody>
      </p:sp>
      <p:grpSp>
        <p:nvGrpSpPr>
          <p:cNvPr id="126995" name="Group 26"/>
          <p:cNvGrpSpPr>
            <a:grpSpLocks/>
          </p:cNvGrpSpPr>
          <p:nvPr/>
        </p:nvGrpSpPr>
        <p:grpSpPr bwMode="auto">
          <a:xfrm>
            <a:off x="4191000" y="1295400"/>
            <a:ext cx="1219200" cy="685800"/>
            <a:chOff x="2458" y="912"/>
            <a:chExt cx="768" cy="432"/>
          </a:xfrm>
        </p:grpSpPr>
        <p:sp>
          <p:nvSpPr>
            <p:cNvPr id="127055" name="Oval 27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6" name="Rectangle 28"/>
            <p:cNvSpPr>
              <a:spLocks noChangeArrowheads="1"/>
            </p:cNvSpPr>
            <p:nvPr/>
          </p:nvSpPr>
          <p:spPr bwMode="auto">
            <a:xfrm>
              <a:off x="2508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1</a:t>
              </a:r>
            </a:p>
          </p:txBody>
        </p:sp>
      </p:grpSp>
      <p:grpSp>
        <p:nvGrpSpPr>
          <p:cNvPr id="126996" name="Group 29"/>
          <p:cNvGrpSpPr>
            <a:grpSpLocks/>
          </p:cNvGrpSpPr>
          <p:nvPr/>
        </p:nvGrpSpPr>
        <p:grpSpPr bwMode="auto">
          <a:xfrm>
            <a:off x="5181600" y="4724400"/>
            <a:ext cx="1219200" cy="685800"/>
            <a:chOff x="2458" y="912"/>
            <a:chExt cx="768" cy="432"/>
          </a:xfrm>
        </p:grpSpPr>
        <p:sp>
          <p:nvSpPr>
            <p:cNvPr id="127053" name="Oval 30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4" name="Rectangle 31"/>
            <p:cNvSpPr>
              <a:spLocks noChangeArrowheads="1"/>
            </p:cNvSpPr>
            <p:nvPr/>
          </p:nvSpPr>
          <p:spPr bwMode="auto">
            <a:xfrm>
              <a:off x="2509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9</a:t>
              </a:r>
            </a:p>
          </p:txBody>
        </p:sp>
      </p:grpSp>
      <p:grpSp>
        <p:nvGrpSpPr>
          <p:cNvPr id="126997" name="Group 32"/>
          <p:cNvGrpSpPr>
            <a:grpSpLocks/>
          </p:cNvGrpSpPr>
          <p:nvPr/>
        </p:nvGrpSpPr>
        <p:grpSpPr bwMode="auto">
          <a:xfrm>
            <a:off x="7162800" y="1752600"/>
            <a:ext cx="1225550" cy="685800"/>
            <a:chOff x="2458" y="912"/>
            <a:chExt cx="772" cy="432"/>
          </a:xfrm>
        </p:grpSpPr>
        <p:sp>
          <p:nvSpPr>
            <p:cNvPr id="127051" name="Oval 33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2" name="Rectangle 34"/>
            <p:cNvSpPr>
              <a:spLocks noChangeArrowheads="1"/>
            </p:cNvSpPr>
            <p:nvPr/>
          </p:nvSpPr>
          <p:spPr bwMode="auto">
            <a:xfrm>
              <a:off x="2513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4</a:t>
              </a:r>
            </a:p>
          </p:txBody>
        </p:sp>
      </p:grpSp>
      <p:grpSp>
        <p:nvGrpSpPr>
          <p:cNvPr id="126998" name="Group 35"/>
          <p:cNvGrpSpPr>
            <a:grpSpLocks/>
          </p:cNvGrpSpPr>
          <p:nvPr/>
        </p:nvGrpSpPr>
        <p:grpSpPr bwMode="auto">
          <a:xfrm>
            <a:off x="4495800" y="2438400"/>
            <a:ext cx="1220788" cy="685800"/>
            <a:chOff x="2458" y="912"/>
            <a:chExt cx="769" cy="432"/>
          </a:xfrm>
        </p:grpSpPr>
        <p:sp>
          <p:nvSpPr>
            <p:cNvPr id="127049" name="Oval 36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0" name="Rectangle 37"/>
            <p:cNvSpPr>
              <a:spLocks noChangeArrowheads="1"/>
            </p:cNvSpPr>
            <p:nvPr/>
          </p:nvSpPr>
          <p:spPr bwMode="auto">
            <a:xfrm>
              <a:off x="2510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2</a:t>
              </a:r>
            </a:p>
          </p:txBody>
        </p:sp>
      </p:grpSp>
      <p:grpSp>
        <p:nvGrpSpPr>
          <p:cNvPr id="126999" name="Group 38"/>
          <p:cNvGrpSpPr>
            <a:grpSpLocks/>
          </p:cNvGrpSpPr>
          <p:nvPr/>
        </p:nvGrpSpPr>
        <p:grpSpPr bwMode="auto">
          <a:xfrm>
            <a:off x="5715000" y="1600200"/>
            <a:ext cx="1219200" cy="685800"/>
            <a:chOff x="2458" y="912"/>
            <a:chExt cx="768" cy="432"/>
          </a:xfrm>
        </p:grpSpPr>
        <p:sp>
          <p:nvSpPr>
            <p:cNvPr id="127047" name="Oval 39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8" name="Rectangle 40"/>
            <p:cNvSpPr>
              <a:spLocks noChangeArrowheads="1"/>
            </p:cNvSpPr>
            <p:nvPr/>
          </p:nvSpPr>
          <p:spPr bwMode="auto">
            <a:xfrm>
              <a:off x="2509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3</a:t>
              </a:r>
            </a:p>
          </p:txBody>
        </p:sp>
      </p:grpSp>
      <p:grpSp>
        <p:nvGrpSpPr>
          <p:cNvPr id="127000" name="Group 41"/>
          <p:cNvGrpSpPr>
            <a:grpSpLocks/>
          </p:cNvGrpSpPr>
          <p:nvPr/>
        </p:nvGrpSpPr>
        <p:grpSpPr bwMode="auto">
          <a:xfrm>
            <a:off x="5943600" y="2590800"/>
            <a:ext cx="1222375" cy="685800"/>
            <a:chOff x="2458" y="912"/>
            <a:chExt cx="770" cy="432"/>
          </a:xfrm>
        </p:grpSpPr>
        <p:sp>
          <p:nvSpPr>
            <p:cNvPr id="127045" name="Oval 42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6" name="Rectangle 43"/>
            <p:cNvSpPr>
              <a:spLocks noChangeArrowheads="1"/>
            </p:cNvSpPr>
            <p:nvPr/>
          </p:nvSpPr>
          <p:spPr bwMode="auto">
            <a:xfrm>
              <a:off x="2511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5</a:t>
              </a:r>
            </a:p>
          </p:txBody>
        </p:sp>
      </p:grpSp>
      <p:grpSp>
        <p:nvGrpSpPr>
          <p:cNvPr id="127001" name="Group 44"/>
          <p:cNvGrpSpPr>
            <a:grpSpLocks/>
          </p:cNvGrpSpPr>
          <p:nvPr/>
        </p:nvGrpSpPr>
        <p:grpSpPr bwMode="auto">
          <a:xfrm>
            <a:off x="4191000" y="3276600"/>
            <a:ext cx="1220788" cy="685800"/>
            <a:chOff x="2458" y="912"/>
            <a:chExt cx="769" cy="432"/>
          </a:xfrm>
        </p:grpSpPr>
        <p:sp>
          <p:nvSpPr>
            <p:cNvPr id="127043" name="Oval 45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4" name="Rectangle 46"/>
            <p:cNvSpPr>
              <a:spLocks noChangeArrowheads="1"/>
            </p:cNvSpPr>
            <p:nvPr/>
          </p:nvSpPr>
          <p:spPr bwMode="auto">
            <a:xfrm>
              <a:off x="2510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6</a:t>
              </a:r>
            </a:p>
          </p:txBody>
        </p:sp>
      </p:grpSp>
      <p:grpSp>
        <p:nvGrpSpPr>
          <p:cNvPr id="127002" name="Group 47"/>
          <p:cNvGrpSpPr>
            <a:grpSpLocks/>
          </p:cNvGrpSpPr>
          <p:nvPr/>
        </p:nvGrpSpPr>
        <p:grpSpPr bwMode="auto">
          <a:xfrm>
            <a:off x="5486400" y="3581400"/>
            <a:ext cx="1222375" cy="685800"/>
            <a:chOff x="2458" y="912"/>
            <a:chExt cx="770" cy="432"/>
          </a:xfrm>
        </p:grpSpPr>
        <p:sp>
          <p:nvSpPr>
            <p:cNvPr id="127041" name="Oval 48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2" name="Rectangle 49"/>
            <p:cNvSpPr>
              <a:spLocks noChangeArrowheads="1"/>
            </p:cNvSpPr>
            <p:nvPr/>
          </p:nvSpPr>
          <p:spPr bwMode="auto">
            <a:xfrm>
              <a:off x="2511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7</a:t>
              </a:r>
            </a:p>
          </p:txBody>
        </p:sp>
      </p:grpSp>
      <p:grpSp>
        <p:nvGrpSpPr>
          <p:cNvPr id="127003" name="Group 50"/>
          <p:cNvGrpSpPr>
            <a:grpSpLocks/>
          </p:cNvGrpSpPr>
          <p:nvPr/>
        </p:nvGrpSpPr>
        <p:grpSpPr bwMode="auto">
          <a:xfrm>
            <a:off x="6477000" y="4572000"/>
            <a:ext cx="1270000" cy="685800"/>
            <a:chOff x="2458" y="912"/>
            <a:chExt cx="800" cy="432"/>
          </a:xfrm>
        </p:grpSpPr>
        <p:sp>
          <p:nvSpPr>
            <p:cNvPr id="127039" name="Oval 51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0" name="Rectangle 52"/>
            <p:cNvSpPr>
              <a:spLocks noChangeArrowheads="1"/>
            </p:cNvSpPr>
            <p:nvPr/>
          </p:nvSpPr>
          <p:spPr bwMode="auto">
            <a:xfrm>
              <a:off x="2477" y="1021"/>
              <a:ext cx="7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11</a:t>
              </a:r>
            </a:p>
          </p:txBody>
        </p:sp>
      </p:grpSp>
      <p:grpSp>
        <p:nvGrpSpPr>
          <p:cNvPr id="127004" name="Group 53"/>
          <p:cNvGrpSpPr>
            <a:grpSpLocks/>
          </p:cNvGrpSpPr>
          <p:nvPr/>
        </p:nvGrpSpPr>
        <p:grpSpPr bwMode="auto">
          <a:xfrm>
            <a:off x="3886200" y="4343400"/>
            <a:ext cx="1219200" cy="685800"/>
            <a:chOff x="2458" y="912"/>
            <a:chExt cx="768" cy="432"/>
          </a:xfrm>
        </p:grpSpPr>
        <p:sp>
          <p:nvSpPr>
            <p:cNvPr id="127037" name="Oval 54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8" name="Rectangle 55"/>
            <p:cNvSpPr>
              <a:spLocks noChangeArrowheads="1"/>
            </p:cNvSpPr>
            <p:nvPr/>
          </p:nvSpPr>
          <p:spPr bwMode="auto">
            <a:xfrm>
              <a:off x="2509" y="1021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8</a:t>
              </a:r>
            </a:p>
          </p:txBody>
        </p:sp>
      </p:grpSp>
      <p:grpSp>
        <p:nvGrpSpPr>
          <p:cNvPr id="127005" name="Group 56"/>
          <p:cNvGrpSpPr>
            <a:grpSpLocks/>
          </p:cNvGrpSpPr>
          <p:nvPr/>
        </p:nvGrpSpPr>
        <p:grpSpPr bwMode="auto">
          <a:xfrm>
            <a:off x="4191000" y="5410200"/>
            <a:ext cx="1270000" cy="685800"/>
            <a:chOff x="2458" y="912"/>
            <a:chExt cx="800" cy="432"/>
          </a:xfrm>
        </p:grpSpPr>
        <p:sp>
          <p:nvSpPr>
            <p:cNvPr id="127035" name="Oval 57"/>
            <p:cNvSpPr>
              <a:spLocks noChangeArrowheads="1"/>
            </p:cNvSpPr>
            <p:nvPr/>
          </p:nvSpPr>
          <p:spPr bwMode="auto">
            <a:xfrm>
              <a:off x="2458" y="912"/>
              <a:ext cx="768" cy="432"/>
            </a:xfrm>
            <a:prstGeom prst="ellipse">
              <a:avLst/>
            </a:prstGeom>
            <a:solidFill>
              <a:srgbClr val="00FFFF">
                <a:alpha val="30980"/>
              </a:srgbClr>
            </a:solidFill>
            <a:ln w="9525">
              <a:solidFill>
                <a:srgbClr val="00FFFF">
                  <a:alpha val="43921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6" name="Rectangle 58"/>
            <p:cNvSpPr>
              <a:spLocks noChangeArrowheads="1"/>
            </p:cNvSpPr>
            <p:nvPr/>
          </p:nvSpPr>
          <p:spPr bwMode="auto">
            <a:xfrm>
              <a:off x="2477" y="1021"/>
              <a:ext cx="7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Reflector 10</a:t>
              </a:r>
            </a:p>
          </p:txBody>
        </p:sp>
      </p:grpSp>
      <p:cxnSp>
        <p:nvCxnSpPr>
          <p:cNvPr id="1014843" name="AutoShape 59"/>
          <p:cNvCxnSpPr>
            <a:cxnSpLocks noChangeShapeType="1"/>
            <a:stCxn id="127051" idx="4"/>
            <a:endCxn id="127057" idx="0"/>
          </p:cNvCxnSpPr>
          <p:nvPr/>
        </p:nvCxnSpPr>
        <p:spPr bwMode="auto">
          <a:xfrm rot="16200000" flipH="1">
            <a:off x="7512843" y="2697957"/>
            <a:ext cx="976313" cy="457200"/>
          </a:xfrm>
          <a:prstGeom prst="curvedConnector3">
            <a:avLst>
              <a:gd name="adj1" fmla="val 50731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4" name="AutoShape 60"/>
          <p:cNvCxnSpPr>
            <a:cxnSpLocks noChangeShapeType="1"/>
            <a:stCxn id="127046" idx="3"/>
            <a:endCxn id="127057" idx="1"/>
          </p:cNvCxnSpPr>
          <p:nvPr/>
        </p:nvCxnSpPr>
        <p:spPr bwMode="auto">
          <a:xfrm>
            <a:off x="7165975" y="2932113"/>
            <a:ext cx="631825" cy="58261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5" name="AutoShape 61"/>
          <p:cNvCxnSpPr>
            <a:cxnSpLocks noChangeShapeType="1"/>
            <a:stCxn id="127047" idx="5"/>
            <a:endCxn id="127057" idx="1"/>
          </p:cNvCxnSpPr>
          <p:nvPr/>
        </p:nvCxnSpPr>
        <p:spPr bwMode="auto">
          <a:xfrm rot="16200000" flipH="1">
            <a:off x="6612731" y="2329657"/>
            <a:ext cx="1328737" cy="1041400"/>
          </a:xfrm>
          <a:prstGeom prst="curvedConnector3">
            <a:avLst>
              <a:gd name="adj1" fmla="val 5053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6" name="AutoShape 62"/>
          <p:cNvCxnSpPr>
            <a:cxnSpLocks noChangeShapeType="1"/>
            <a:stCxn id="127056" idx="3"/>
            <a:endCxn id="127058" idx="1"/>
          </p:cNvCxnSpPr>
          <p:nvPr/>
        </p:nvCxnSpPr>
        <p:spPr bwMode="auto">
          <a:xfrm>
            <a:off x="5408613" y="1636713"/>
            <a:ext cx="2271712" cy="2135187"/>
          </a:xfrm>
          <a:prstGeom prst="curvedConnector3">
            <a:avLst>
              <a:gd name="adj1" fmla="val 4996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7" name="AutoShape 63"/>
          <p:cNvCxnSpPr>
            <a:cxnSpLocks noChangeShapeType="1"/>
            <a:stCxn id="127049" idx="5"/>
            <a:endCxn id="127058" idx="1"/>
          </p:cNvCxnSpPr>
          <p:nvPr/>
        </p:nvCxnSpPr>
        <p:spPr bwMode="auto">
          <a:xfrm rot="16200000" flipH="1">
            <a:off x="6234907" y="2326481"/>
            <a:ext cx="747712" cy="21431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8" name="AutoShape 64"/>
          <p:cNvCxnSpPr>
            <a:cxnSpLocks noChangeShapeType="1"/>
            <a:stCxn id="127044" idx="3"/>
            <a:endCxn id="127057" idx="0"/>
          </p:cNvCxnSpPr>
          <p:nvPr/>
        </p:nvCxnSpPr>
        <p:spPr bwMode="auto">
          <a:xfrm flipV="1">
            <a:off x="5411788" y="3414713"/>
            <a:ext cx="2817812" cy="203200"/>
          </a:xfrm>
          <a:prstGeom prst="curvedConnector4">
            <a:avLst>
              <a:gd name="adj1" fmla="val 39153"/>
              <a:gd name="adj2" fmla="val 20546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49" name="AutoShape 65"/>
          <p:cNvCxnSpPr>
            <a:cxnSpLocks noChangeShapeType="1"/>
            <a:stCxn id="127042" idx="3"/>
            <a:endCxn id="127057" idx="3"/>
          </p:cNvCxnSpPr>
          <p:nvPr/>
        </p:nvCxnSpPr>
        <p:spPr bwMode="auto">
          <a:xfrm>
            <a:off x="6708775" y="3922713"/>
            <a:ext cx="1089025" cy="106362"/>
          </a:xfrm>
          <a:prstGeom prst="curvedConnector4">
            <a:avLst>
              <a:gd name="adj1" fmla="val 41838"/>
              <a:gd name="adj2" fmla="val 39552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50" name="AutoShape 66"/>
          <p:cNvCxnSpPr>
            <a:cxnSpLocks noChangeShapeType="1"/>
            <a:stCxn id="127038" idx="3"/>
            <a:endCxn id="127057" idx="3"/>
          </p:cNvCxnSpPr>
          <p:nvPr/>
        </p:nvCxnSpPr>
        <p:spPr bwMode="auto">
          <a:xfrm flipV="1">
            <a:off x="5105400" y="4029075"/>
            <a:ext cx="2692400" cy="655638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51" name="AutoShape 67"/>
          <p:cNvCxnSpPr>
            <a:cxnSpLocks noChangeShapeType="1"/>
            <a:stCxn id="127040" idx="3"/>
            <a:endCxn id="127057" idx="4"/>
          </p:cNvCxnSpPr>
          <p:nvPr/>
        </p:nvCxnSpPr>
        <p:spPr bwMode="auto">
          <a:xfrm flipV="1">
            <a:off x="7747000" y="4129088"/>
            <a:ext cx="482600" cy="7842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52" name="AutoShape 68"/>
          <p:cNvCxnSpPr>
            <a:cxnSpLocks noChangeShapeType="1"/>
            <a:stCxn id="127053" idx="5"/>
            <a:endCxn id="127057" idx="5"/>
          </p:cNvCxnSpPr>
          <p:nvPr/>
        </p:nvCxnSpPr>
        <p:spPr bwMode="auto">
          <a:xfrm rot="5400000" flipH="1" flipV="1">
            <a:off x="6801643" y="3450432"/>
            <a:ext cx="1281113" cy="2438400"/>
          </a:xfrm>
          <a:prstGeom prst="curvedConnector3">
            <a:avLst>
              <a:gd name="adj1" fmla="val -2565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853" name="AutoShape 69"/>
          <p:cNvCxnSpPr>
            <a:cxnSpLocks noChangeShapeType="1"/>
            <a:stCxn id="127036" idx="3"/>
            <a:endCxn id="127057" idx="5"/>
          </p:cNvCxnSpPr>
          <p:nvPr/>
        </p:nvCxnSpPr>
        <p:spPr bwMode="auto">
          <a:xfrm flipV="1">
            <a:off x="5461000" y="4029075"/>
            <a:ext cx="3200400" cy="1722438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4854" name="Rectangle 70"/>
          <p:cNvSpPr>
            <a:spLocks noChangeArrowheads="1"/>
          </p:cNvSpPr>
          <p:nvPr/>
        </p:nvSpPr>
        <p:spPr bwMode="auto">
          <a:xfrm>
            <a:off x="5867400" y="12192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1800">
                <a:latin typeface="ヒラギノ角ゴ Pro W3" charset="0"/>
              </a:rPr>
              <a:t>Reply: </a:t>
            </a:r>
            <a:r>
              <a:rPr lang="en-US" sz="1800"/>
              <a:t>src = reflector</a:t>
            </a:r>
            <a:br>
              <a:rPr lang="en-US" sz="1800"/>
            </a:br>
            <a:r>
              <a:rPr lang="en-US" sz="1800"/>
              <a:t>        dst = victim</a:t>
            </a:r>
          </a:p>
        </p:txBody>
      </p:sp>
      <p:cxnSp>
        <p:nvCxnSpPr>
          <p:cNvPr id="1014855" name="AutoShape 71"/>
          <p:cNvCxnSpPr>
            <a:cxnSpLocks noChangeShapeType="1"/>
            <a:stCxn id="127060" idx="3"/>
            <a:endCxn id="127045" idx="2"/>
          </p:cNvCxnSpPr>
          <p:nvPr/>
        </p:nvCxnSpPr>
        <p:spPr bwMode="auto">
          <a:xfrm flipV="1">
            <a:off x="3460750" y="2933700"/>
            <a:ext cx="2482850" cy="228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3048000" y="1636713"/>
            <a:ext cx="4292600" cy="4114800"/>
            <a:chOff x="1920" y="1031"/>
            <a:chExt cx="2704" cy="2592"/>
          </a:xfrm>
        </p:grpSpPr>
        <p:cxnSp>
          <p:nvCxnSpPr>
            <p:cNvPr id="127020" name="AutoShape 73"/>
            <p:cNvCxnSpPr>
              <a:cxnSpLocks noChangeShapeType="1"/>
              <a:stCxn id="127062" idx="3"/>
              <a:endCxn id="127051" idx="3"/>
            </p:cNvCxnSpPr>
            <p:nvPr/>
          </p:nvCxnSpPr>
          <p:spPr bwMode="auto">
            <a:xfrm>
              <a:off x="2036" y="1464"/>
              <a:ext cx="2588" cy="9"/>
            </a:xfrm>
            <a:prstGeom prst="curvedConnector4">
              <a:avLst>
                <a:gd name="adj1" fmla="val 49847"/>
                <a:gd name="adj2" fmla="val 1244444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1" name="AutoShape 74"/>
            <p:cNvCxnSpPr>
              <a:cxnSpLocks noChangeShapeType="1"/>
              <a:stCxn id="127062" idx="3"/>
              <a:endCxn id="127039" idx="3"/>
            </p:cNvCxnSpPr>
            <p:nvPr/>
          </p:nvCxnSpPr>
          <p:spPr bwMode="auto">
            <a:xfrm>
              <a:off x="2036" y="1464"/>
              <a:ext cx="2156" cy="1785"/>
            </a:xfrm>
            <a:prstGeom prst="curvedConnector4">
              <a:avLst>
                <a:gd name="adj1" fmla="val 8861"/>
                <a:gd name="adj2" fmla="val 109806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2" name="AutoShape 75"/>
            <p:cNvCxnSpPr>
              <a:cxnSpLocks noChangeShapeType="1"/>
              <a:stCxn id="127062" idx="3"/>
              <a:endCxn id="127056" idx="1"/>
            </p:cNvCxnSpPr>
            <p:nvPr/>
          </p:nvCxnSpPr>
          <p:spPr bwMode="auto">
            <a:xfrm flipV="1">
              <a:off x="2036" y="1031"/>
              <a:ext cx="634" cy="43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3" name="AutoShape 76"/>
            <p:cNvCxnSpPr>
              <a:cxnSpLocks noChangeShapeType="1"/>
              <a:stCxn id="127062" idx="3"/>
              <a:endCxn id="127047" idx="2"/>
            </p:cNvCxnSpPr>
            <p:nvPr/>
          </p:nvCxnSpPr>
          <p:spPr bwMode="auto">
            <a:xfrm flipV="1">
              <a:off x="2036" y="1224"/>
              <a:ext cx="1564" cy="24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4" name="AutoShape 77"/>
            <p:cNvCxnSpPr>
              <a:cxnSpLocks noChangeShapeType="1"/>
              <a:stCxn id="127060" idx="3"/>
              <a:endCxn id="127041" idx="3"/>
            </p:cNvCxnSpPr>
            <p:nvPr/>
          </p:nvCxnSpPr>
          <p:spPr bwMode="auto">
            <a:xfrm>
              <a:off x="2180" y="1992"/>
              <a:ext cx="1388" cy="633"/>
            </a:xfrm>
            <a:prstGeom prst="curvedConnector4">
              <a:avLst>
                <a:gd name="adj1" fmla="val 28028"/>
                <a:gd name="adj2" fmla="val 109796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5" name="AutoShape 78"/>
            <p:cNvCxnSpPr>
              <a:cxnSpLocks noChangeShapeType="1"/>
              <a:stCxn id="127060" idx="3"/>
              <a:endCxn id="127049" idx="2"/>
            </p:cNvCxnSpPr>
            <p:nvPr/>
          </p:nvCxnSpPr>
          <p:spPr bwMode="auto">
            <a:xfrm flipV="1">
              <a:off x="2180" y="1752"/>
              <a:ext cx="652" cy="24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6" name="AutoShape 79"/>
            <p:cNvCxnSpPr>
              <a:cxnSpLocks noChangeShapeType="1"/>
              <a:stCxn id="127060" idx="3"/>
              <a:endCxn id="127043" idx="2"/>
            </p:cNvCxnSpPr>
            <p:nvPr/>
          </p:nvCxnSpPr>
          <p:spPr bwMode="auto">
            <a:xfrm>
              <a:off x="2180" y="1992"/>
              <a:ext cx="460" cy="2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7" name="AutoShape 80"/>
            <p:cNvCxnSpPr>
              <a:cxnSpLocks noChangeShapeType="1"/>
              <a:stCxn id="126983" idx="3"/>
              <a:endCxn id="127055" idx="3"/>
            </p:cNvCxnSpPr>
            <p:nvPr/>
          </p:nvCxnSpPr>
          <p:spPr bwMode="auto">
            <a:xfrm flipV="1">
              <a:off x="1940" y="1185"/>
              <a:ext cx="812" cy="1532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8" name="AutoShape 81"/>
            <p:cNvCxnSpPr>
              <a:cxnSpLocks noChangeShapeType="1"/>
              <a:endCxn id="127045" idx="2"/>
            </p:cNvCxnSpPr>
            <p:nvPr/>
          </p:nvCxnSpPr>
          <p:spPr bwMode="auto">
            <a:xfrm flipV="1">
              <a:off x="1920" y="1848"/>
              <a:ext cx="1824" cy="869"/>
            </a:xfrm>
            <a:prstGeom prst="curvedConnector3">
              <a:avLst>
                <a:gd name="adj1" fmla="val 83551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29" name="AutoShape 82"/>
            <p:cNvCxnSpPr>
              <a:cxnSpLocks noChangeShapeType="1"/>
              <a:stCxn id="126983" idx="3"/>
              <a:endCxn id="127037" idx="2"/>
            </p:cNvCxnSpPr>
            <p:nvPr/>
          </p:nvCxnSpPr>
          <p:spPr bwMode="auto">
            <a:xfrm>
              <a:off x="1940" y="2717"/>
              <a:ext cx="508" cy="23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30" name="AutoShape 83"/>
            <p:cNvCxnSpPr>
              <a:cxnSpLocks noChangeShapeType="1"/>
              <a:stCxn id="126983" idx="3"/>
              <a:endCxn id="127054" idx="1"/>
            </p:cNvCxnSpPr>
            <p:nvPr/>
          </p:nvCxnSpPr>
          <p:spPr bwMode="auto">
            <a:xfrm>
              <a:off x="1940" y="2717"/>
              <a:ext cx="1355" cy="474"/>
            </a:xfrm>
            <a:prstGeom prst="curvedConnector3">
              <a:avLst>
                <a:gd name="adj1" fmla="val 27009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31" name="AutoShape 84"/>
            <p:cNvCxnSpPr>
              <a:cxnSpLocks noChangeShapeType="1"/>
              <a:stCxn id="126985" idx="3"/>
              <a:endCxn id="127036" idx="1"/>
            </p:cNvCxnSpPr>
            <p:nvPr/>
          </p:nvCxnSpPr>
          <p:spPr bwMode="auto">
            <a:xfrm>
              <a:off x="2132" y="3485"/>
              <a:ext cx="507" cy="138"/>
            </a:xfrm>
            <a:prstGeom prst="curvedConnector3">
              <a:avLst>
                <a:gd name="adj1" fmla="val 49903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32" name="AutoShape 85"/>
            <p:cNvCxnSpPr>
              <a:cxnSpLocks noChangeShapeType="1"/>
              <a:stCxn id="126985" idx="3"/>
              <a:endCxn id="127053" idx="2"/>
            </p:cNvCxnSpPr>
            <p:nvPr/>
          </p:nvCxnSpPr>
          <p:spPr bwMode="auto">
            <a:xfrm flipV="1">
              <a:off x="2132" y="3192"/>
              <a:ext cx="1132" cy="29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33" name="AutoShape 86"/>
            <p:cNvCxnSpPr>
              <a:cxnSpLocks noChangeShapeType="1"/>
              <a:stCxn id="126985" idx="3"/>
              <a:endCxn id="127037" idx="3"/>
            </p:cNvCxnSpPr>
            <p:nvPr/>
          </p:nvCxnSpPr>
          <p:spPr bwMode="auto">
            <a:xfrm flipV="1">
              <a:off x="2132" y="3105"/>
              <a:ext cx="428" cy="380"/>
            </a:xfrm>
            <a:prstGeom prst="curvedConnector2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034" name="AutoShape 87"/>
            <p:cNvCxnSpPr>
              <a:cxnSpLocks noChangeShapeType="1"/>
              <a:stCxn id="126985" idx="3"/>
              <a:endCxn id="127043" idx="2"/>
            </p:cNvCxnSpPr>
            <p:nvPr/>
          </p:nvCxnSpPr>
          <p:spPr bwMode="auto">
            <a:xfrm flipV="1">
              <a:off x="2132" y="2280"/>
              <a:ext cx="508" cy="120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8369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1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1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1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1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1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1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1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1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1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1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1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807" grpId="0"/>
      <p:bldP spid="1014808" grpId="0"/>
      <p:bldP spid="1014809" grpId="0"/>
      <p:bldP spid="101485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3FB6F7-726F-BA47-83E8-49EAF15B0832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685800"/>
          </a:xfrm>
        </p:spPr>
        <p:txBody>
          <a:bodyPr/>
          <a:lstStyle/>
          <a:p>
            <a:r>
              <a:rPr lang="en-US">
                <a:latin typeface="Helvetica" charset="0"/>
              </a:rPr>
              <a:t>Defending Against Network Flooding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buSzPct val="135000"/>
              <a:buFont typeface="Times" charset="0"/>
              <a:buChar char="•"/>
            </a:pPr>
            <a:r>
              <a:rPr lang="en-US" sz="2600" dirty="0">
                <a:latin typeface="Arial" charset="0"/>
                <a:cs typeface="Arial" charset="0"/>
              </a:rPr>
              <a:t>How do we defend against such floods?</a:t>
            </a:r>
          </a:p>
          <a:p>
            <a:pPr marL="342900" indent="-342900">
              <a:lnSpc>
                <a:spcPct val="90000"/>
              </a:lnSpc>
              <a:buSzPct val="135000"/>
              <a:buFont typeface="Times" charset="0"/>
              <a:buChar char="•"/>
            </a:pPr>
            <a:r>
              <a:rPr lang="en-US" sz="2600" dirty="0">
                <a:latin typeface="Arial" charset="0"/>
                <a:cs typeface="Arial" charset="0"/>
              </a:rPr>
              <a:t>Answer: basically, we </a:t>
            </a:r>
            <a:r>
              <a:rPr lang="en-US" sz="2600" dirty="0" smtClean="0">
                <a:latin typeface="Arial" charset="0"/>
                <a:cs typeface="Arial" charset="0"/>
              </a:rPr>
              <a:t>don’t</a:t>
            </a:r>
            <a:r>
              <a:rPr lang="en-US" sz="2600" dirty="0">
                <a:latin typeface="Arial" charset="0"/>
                <a:cs typeface="Arial" charset="0"/>
              </a:rPr>
              <a:t>!  </a:t>
            </a:r>
            <a:r>
              <a:rPr lang="en-US" sz="2600" b="1" dirty="0">
                <a:latin typeface="Arial" charset="0"/>
                <a:cs typeface="Arial" charset="0"/>
              </a:rPr>
              <a:t>Big</a:t>
            </a:r>
            <a:r>
              <a:rPr lang="en-US" sz="2600" dirty="0">
                <a:latin typeface="Arial" charset="0"/>
                <a:cs typeface="Arial" charset="0"/>
              </a:rPr>
              <a:t> problem today!</a:t>
            </a:r>
          </a:p>
          <a:p>
            <a:pPr marL="342900" indent="-342900">
              <a:lnSpc>
                <a:spcPct val="90000"/>
              </a:lnSpc>
              <a:buSzPct val="135000"/>
              <a:buFont typeface="Times" charset="0"/>
              <a:buChar char="•"/>
            </a:pPr>
            <a:r>
              <a:rPr lang="en-US" sz="2600" dirty="0">
                <a:latin typeface="Arial" charset="0"/>
                <a:cs typeface="Arial" charset="0"/>
              </a:rPr>
              <a:t>Techniques exist to </a:t>
            </a:r>
            <a:r>
              <a:rPr lang="en-US" sz="2600" dirty="0">
                <a:solidFill>
                  <a:srgbClr val="0000FF"/>
                </a:solidFill>
                <a:latin typeface="Arial" charset="0"/>
                <a:cs typeface="Arial" charset="0"/>
              </a:rPr>
              <a:t>trace spoofed traffic</a:t>
            </a:r>
            <a:r>
              <a:rPr lang="en-US" sz="2600" dirty="0">
                <a:latin typeface="Arial" charset="0"/>
                <a:cs typeface="Arial" charset="0"/>
              </a:rPr>
              <a:t> back to origins, but this </a:t>
            </a:r>
            <a:r>
              <a:rPr lang="en-US" sz="2600" dirty="0" err="1">
                <a:latin typeface="Arial" charset="0"/>
                <a:cs typeface="Arial" charset="0"/>
              </a:rPr>
              <a:t>isn</a:t>
            </a:r>
            <a:r>
              <a:rPr lang="ja-JP" altLang="en-US" sz="2600" dirty="0">
                <a:latin typeface="Arial" charset="0"/>
                <a:cs typeface="Arial" charset="0"/>
              </a:rPr>
              <a:t>’</a:t>
            </a:r>
            <a:r>
              <a:rPr lang="en-US" sz="2600" dirty="0">
                <a:latin typeface="Arial" charset="0"/>
                <a:cs typeface="Arial" charset="0"/>
              </a:rPr>
              <a:t>t useful in face of a large attack</a:t>
            </a:r>
          </a:p>
          <a:p>
            <a:pPr marL="342900" indent="-342900">
              <a:lnSpc>
                <a:spcPct val="90000"/>
              </a:lnSpc>
              <a:buSzPct val="135000"/>
              <a:buFont typeface="Times" charset="0"/>
              <a:buChar char="•"/>
            </a:pPr>
            <a:r>
              <a:rPr lang="en-US" sz="2600" dirty="0">
                <a:latin typeface="Arial" charset="0"/>
                <a:cs typeface="Arial" charset="0"/>
              </a:rPr>
              <a:t>Techniques exist to </a:t>
            </a:r>
            <a:r>
              <a:rPr lang="en-US" sz="2600" dirty="0">
                <a:solidFill>
                  <a:srgbClr val="0000FF"/>
                </a:solidFill>
                <a:latin typeface="Arial" charset="0"/>
                <a:cs typeface="Arial" charset="0"/>
              </a:rPr>
              <a:t>filter traffic</a:t>
            </a:r>
            <a:r>
              <a:rPr lang="en-US" sz="2600" dirty="0">
                <a:latin typeface="Arial" charset="0"/>
                <a:cs typeface="Arial" charset="0"/>
              </a:rPr>
              <a:t>, but a well-designed flooding stream defies stateless filtering</a:t>
            </a:r>
          </a:p>
          <a:p>
            <a:pPr marL="342900" indent="-342900">
              <a:lnSpc>
                <a:spcPct val="90000"/>
              </a:lnSpc>
              <a:buSzPct val="135000"/>
              <a:buFont typeface="Times" charset="0"/>
              <a:buChar char="•"/>
            </a:pPr>
            <a:r>
              <a:rPr lang="en-US" sz="2600" dirty="0">
                <a:latin typeface="Arial" charset="0"/>
                <a:cs typeface="Arial" charset="0"/>
              </a:rPr>
              <a:t>Best solutions to date: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Overprovision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- have enough raw capacity that it</a:t>
            </a:r>
            <a:r>
              <a:rPr lang="ja-JP" altLang="en-US" sz="22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 hard to flood your links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987425" lvl="2" indent="-293688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Largest confirmed botnet  to date: 1.5 million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hosts (old!)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987425" lvl="2" indent="-293688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Floods seen to date: 40+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Gbps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(old!)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692150" lvl="1" indent="-347663">
              <a:lnSpc>
                <a:spcPct val="90000"/>
              </a:lnSpc>
            </a:pPr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Distribute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your services - force attacker to flood many points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987425" lvl="2" indent="-293688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the root name servers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59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5FA151-39F1-8443-BF69-79C7D4D2EA7A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Network Security</a:t>
            </a:r>
            <a:endParaRPr lang="en-US" dirty="0">
              <a:latin typeface="Helvetica" charset="0"/>
            </a:endParaRPr>
          </a:p>
        </p:txBody>
      </p:sp>
      <p:sp>
        <p:nvSpPr>
          <p:cNvPr id="11264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n</a:t>
            </a:r>
            <a:r>
              <a:rPr lang="en-US" dirty="0" smtClean="0">
                <a:latin typeface="Arial" charset="0"/>
                <a:cs typeface="Arial" charset="0"/>
              </a:rPr>
              <a:t>arrowly defined….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6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 of “network security”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“network security” ≠ </a:t>
            </a:r>
            <a:r>
              <a:rPr lang="en-US" dirty="0" smtClean="0"/>
              <a:t>“security </a:t>
            </a:r>
            <a:r>
              <a:rPr lang="en-US" dirty="0"/>
              <a:t>in a connected </a:t>
            </a:r>
            <a:r>
              <a:rPr lang="en-US" dirty="0" smtClean="0"/>
              <a:t>world”</a:t>
            </a:r>
          </a:p>
          <a:p>
            <a:pPr lvl="1"/>
            <a:r>
              <a:rPr lang="en-US" dirty="0" smtClean="0"/>
              <a:t>For the latter, take CS 161 (</a:t>
            </a:r>
            <a:r>
              <a:rPr lang="en-US" i="1" dirty="0" smtClean="0"/>
              <a:t>spectacular course!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r>
              <a:rPr lang="en-US" dirty="0" smtClean="0"/>
              <a:t>If network magically transfers data between known parties, there is no “network security” problem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i="1" dirty="0" smtClean="0"/>
              <a:t>many</a:t>
            </a:r>
            <a:r>
              <a:rPr lang="en-US" dirty="0" smtClean="0"/>
              <a:t> other security problems</a:t>
            </a:r>
          </a:p>
          <a:p>
            <a:pPr lvl="1"/>
            <a:r>
              <a:rPr lang="en-US" dirty="0" smtClean="0"/>
              <a:t>Distributed system (if A lies to B, does system crash?)</a:t>
            </a:r>
          </a:p>
          <a:p>
            <a:pPr lvl="1"/>
            <a:r>
              <a:rPr lang="en-US" dirty="0" smtClean="0"/>
              <a:t>Operating system (Can A’s system be compromised?)</a:t>
            </a:r>
          </a:p>
          <a:p>
            <a:pPr lvl="1"/>
            <a:r>
              <a:rPr lang="en-US" dirty="0" smtClean="0"/>
              <a:t>…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But these may not require network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Non-network security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 “drive-by” exploits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Server vulnerabilities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Spam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Phishing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Account theft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Network Security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Core concern</a:t>
            </a:r>
            <a:r>
              <a:rPr lang="en-US" dirty="0" smtClean="0"/>
              <a:t>: accomplishing communication</a:t>
            </a:r>
          </a:p>
          <a:p>
            <a:pPr lvl="1"/>
            <a:r>
              <a:rPr lang="en-US" i="1" dirty="0" smtClean="0"/>
              <a:t>Getting the data from A to B intact</a:t>
            </a:r>
          </a:p>
          <a:p>
            <a:pPr lvl="1"/>
            <a:r>
              <a:rPr lang="en-US" i="1" dirty="0" smtClean="0"/>
              <a:t>Knowing it was from intended party, to intended party</a:t>
            </a:r>
          </a:p>
          <a:p>
            <a:endParaRPr lang="en-US" dirty="0"/>
          </a:p>
          <a:p>
            <a:r>
              <a:rPr lang="en-US" b="1" dirty="0" smtClean="0"/>
              <a:t>Also</a:t>
            </a:r>
            <a:r>
              <a:rPr lang="en-US" dirty="0" smtClean="0"/>
              <a:t>: Keeping bystanders as ignorant as possible</a:t>
            </a:r>
          </a:p>
          <a:p>
            <a:pPr lvl="1"/>
            <a:r>
              <a:rPr lang="en-US" i="1" dirty="0" smtClean="0"/>
              <a:t>Making sure C, D, etc. don’t know what A and B did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Availability</a:t>
            </a:r>
            <a:r>
              <a:rPr lang="en-US" dirty="0"/>
              <a:t>: Will the network deliver data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b="1" dirty="0" smtClean="0"/>
              <a:t>Authentication</a:t>
            </a:r>
            <a:r>
              <a:rPr lang="en-US" dirty="0"/>
              <a:t>: Who is </a:t>
            </a:r>
            <a:r>
              <a:rPr lang="en-US" dirty="0" smtClean="0"/>
              <a:t>sending me data?</a:t>
            </a:r>
          </a:p>
          <a:p>
            <a:pPr lvl="5"/>
            <a:endParaRPr lang="en-US" dirty="0"/>
          </a:p>
          <a:p>
            <a:r>
              <a:rPr lang="en-US" b="1" dirty="0" smtClean="0"/>
              <a:t>Integrity</a:t>
            </a:r>
            <a:r>
              <a:rPr lang="en-US" dirty="0"/>
              <a:t>: Do messages arrive in original form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r>
              <a:rPr lang="en-US" b="1" dirty="0" smtClean="0"/>
              <a:t>Provenance</a:t>
            </a:r>
            <a:r>
              <a:rPr lang="en-US" dirty="0"/>
              <a:t>: Who is responsible for this data?</a:t>
            </a:r>
          </a:p>
          <a:p>
            <a:pPr lvl="1"/>
            <a:r>
              <a:rPr lang="en-US" i="1" dirty="0" smtClean="0"/>
              <a:t>Not </a:t>
            </a:r>
            <a:r>
              <a:rPr lang="en-US" i="1" dirty="0"/>
              <a:t>who sent the data, but who created </a:t>
            </a:r>
            <a:r>
              <a:rPr lang="en-US" i="1" dirty="0" smtClean="0"/>
              <a:t>it</a:t>
            </a:r>
          </a:p>
          <a:p>
            <a:pPr lvl="1"/>
            <a:r>
              <a:rPr lang="en-US" dirty="0" smtClean="0"/>
              <a:t>Important because communication may not be directly between actors, but through intermediaries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19446</TotalTime>
  <Words>2105</Words>
  <Application>Microsoft Macintosh PowerPoint</Application>
  <PresentationFormat>On-screen Show (4:3)</PresentationFormat>
  <Paragraphs>411</Paragraphs>
  <Slides>41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cs426</vt:lpstr>
      <vt:lpstr>Network Security (and related topics)</vt:lpstr>
      <vt:lpstr>Next Week</vt:lpstr>
      <vt:lpstr>Agenda</vt:lpstr>
      <vt:lpstr>Project 3 Q/A</vt:lpstr>
      <vt:lpstr>Network Security</vt:lpstr>
      <vt:lpstr>My definition of “network security”</vt:lpstr>
      <vt:lpstr>Examples: Non-network security issues </vt:lpstr>
      <vt:lpstr>Two Kinds of Network Security Goals</vt:lpstr>
      <vt:lpstr>Core Security Requirements</vt:lpstr>
      <vt:lpstr>Keeping Bystanders Ignorant</vt:lpstr>
      <vt:lpstr>Back to other goals</vt:lpstr>
      <vt:lpstr>Public Key Crypto Provides</vt:lpstr>
      <vt:lpstr>On Cryptography and Identities</vt:lpstr>
      <vt:lpstr>Crypto is about algorithms…..</vt:lpstr>
      <vt:lpstr>Three Aspects of Identities</vt:lpstr>
      <vt:lpstr>Security requires binding all three…</vt:lpstr>
      <vt:lpstr>Current Approach</vt:lpstr>
      <vt:lpstr>The evolution of a cynic….</vt:lpstr>
      <vt:lpstr>Deeper problem with this approach</vt:lpstr>
      <vt:lpstr>An Alternative Approach</vt:lpstr>
      <vt:lpstr>Trust vs Identity</vt:lpstr>
      <vt:lpstr>Back to security goals</vt:lpstr>
      <vt:lpstr>Protecting Availability</vt:lpstr>
      <vt:lpstr>How can availability be harmed?</vt:lpstr>
      <vt:lpstr>Colin will present recent research…</vt:lpstr>
      <vt:lpstr>How can availability be harmed?</vt:lpstr>
      <vt:lpstr>Examples of external vulnerabilities</vt:lpstr>
      <vt:lpstr>Note: semantics can be guarded</vt:lpstr>
      <vt:lpstr>How can availability be harmed?</vt:lpstr>
      <vt:lpstr>Example of internal vulnerability: BGP</vt:lpstr>
      <vt:lpstr>BGP: Naïve Trust Model</vt:lpstr>
      <vt:lpstr>Solution to BGP Problem</vt:lpstr>
      <vt:lpstr>Easier solution</vt:lpstr>
      <vt:lpstr>How can availability be harmed?</vt:lpstr>
      <vt:lpstr>Denial of Service (DoS)</vt:lpstr>
      <vt:lpstr>DoS: Network Flooding</vt:lpstr>
      <vt:lpstr>Distributed Denial-of-Service (DDoS)</vt:lpstr>
      <vt:lpstr>Very Nasty DoS Attack: Reflectors</vt:lpstr>
      <vt:lpstr>Very Nasty DoS Attack: Reflectors</vt:lpstr>
      <vt:lpstr>Diffuse DDoS: Reflector Attack</vt:lpstr>
      <vt:lpstr>Defending Against Network Flooding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Introduction To Communication Networks</dc:title>
  <dc:creator>Vern Paxson</dc:creator>
  <cp:lastModifiedBy>Scott Shenker</cp:lastModifiedBy>
  <cp:revision>975</cp:revision>
  <cp:lastPrinted>2012-11-04T16:38:48Z</cp:lastPrinted>
  <dcterms:created xsi:type="dcterms:W3CDTF">2007-08-31T05:34:37Z</dcterms:created>
  <dcterms:modified xsi:type="dcterms:W3CDTF">2012-11-21T20:53:08Z</dcterms:modified>
</cp:coreProperties>
</file>