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9"/>
  </p:notesMasterIdLst>
  <p:handoutMasterIdLst>
    <p:handoutMasterId r:id="rId80"/>
  </p:handoutMasterIdLst>
  <p:sldIdLst>
    <p:sldId id="335" r:id="rId2"/>
    <p:sldId id="1266" r:id="rId3"/>
    <p:sldId id="827" r:id="rId4"/>
    <p:sldId id="1205" r:id="rId5"/>
    <p:sldId id="1267" r:id="rId6"/>
    <p:sldId id="876" r:id="rId7"/>
    <p:sldId id="1208" r:id="rId8"/>
    <p:sldId id="1206" r:id="rId9"/>
    <p:sldId id="1209" r:id="rId10"/>
    <p:sldId id="1210" r:id="rId11"/>
    <p:sldId id="1207" r:id="rId12"/>
    <p:sldId id="1259" r:id="rId13"/>
    <p:sldId id="1050" r:id="rId14"/>
    <p:sldId id="1049" r:id="rId15"/>
    <p:sldId id="1111" r:id="rId16"/>
    <p:sldId id="1123" r:id="rId17"/>
    <p:sldId id="1119" r:id="rId18"/>
    <p:sldId id="1113" r:id="rId19"/>
    <p:sldId id="1114" r:id="rId20"/>
    <p:sldId id="1115" r:id="rId21"/>
    <p:sldId id="1116" r:id="rId22"/>
    <p:sldId id="1117" r:id="rId23"/>
    <p:sldId id="1130" r:id="rId24"/>
    <p:sldId id="857" r:id="rId25"/>
    <p:sldId id="925" r:id="rId26"/>
    <p:sldId id="1042" r:id="rId27"/>
    <p:sldId id="1131" r:id="rId28"/>
    <p:sldId id="1204" r:id="rId29"/>
    <p:sldId id="1120" r:id="rId30"/>
    <p:sldId id="1132" r:id="rId31"/>
    <p:sldId id="1254" r:id="rId32"/>
    <p:sldId id="1255" r:id="rId33"/>
    <p:sldId id="1256" r:id="rId34"/>
    <p:sldId id="1134" r:id="rId35"/>
    <p:sldId id="1135" r:id="rId36"/>
    <p:sldId id="1164" r:id="rId37"/>
    <p:sldId id="1165" r:id="rId38"/>
    <p:sldId id="1166" r:id="rId39"/>
    <p:sldId id="1212" r:id="rId40"/>
    <p:sldId id="1183" r:id="rId41"/>
    <p:sldId id="1184" r:id="rId42"/>
    <p:sldId id="1185" r:id="rId43"/>
    <p:sldId id="1187" r:id="rId44"/>
    <p:sldId id="1188" r:id="rId45"/>
    <p:sldId id="1228" r:id="rId46"/>
    <p:sldId id="1137" r:id="rId47"/>
    <p:sldId id="1197" r:id="rId48"/>
    <p:sldId id="1198" r:id="rId49"/>
    <p:sldId id="1199" r:id="rId50"/>
    <p:sldId id="1200" r:id="rId51"/>
    <p:sldId id="1211" r:id="rId52"/>
    <p:sldId id="1201" r:id="rId53"/>
    <p:sldId id="1202" r:id="rId54"/>
    <p:sldId id="1203" r:id="rId55"/>
    <p:sldId id="1227" r:id="rId56"/>
    <p:sldId id="1177" r:id="rId57"/>
    <p:sldId id="1178" r:id="rId58"/>
    <p:sldId id="1179" r:id="rId59"/>
    <p:sldId id="1180" r:id="rId60"/>
    <p:sldId id="1181" r:id="rId61"/>
    <p:sldId id="1182" r:id="rId62"/>
    <p:sldId id="1125" r:id="rId63"/>
    <p:sldId id="1230" r:id="rId64"/>
    <p:sldId id="1231" r:id="rId65"/>
    <p:sldId id="1232" r:id="rId66"/>
    <p:sldId id="1216" r:id="rId67"/>
    <p:sldId id="1217" r:id="rId68"/>
    <p:sldId id="1218" r:id="rId69"/>
    <p:sldId id="1219" r:id="rId70"/>
    <p:sldId id="1220" r:id="rId71"/>
    <p:sldId id="1221" r:id="rId72"/>
    <p:sldId id="1222" r:id="rId73"/>
    <p:sldId id="1223" r:id="rId74"/>
    <p:sldId id="1226" r:id="rId75"/>
    <p:sldId id="1229" r:id="rId76"/>
    <p:sldId id="1253" r:id="rId77"/>
    <p:sldId id="1258" r:id="rId78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13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259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39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519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5649" algn="l" defTabSz="45713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2780" algn="l" defTabSz="45713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199908" algn="l" defTabSz="45713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039" algn="l" defTabSz="45713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976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handoutMaster" Target="handoutMasters/handout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64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that technical material in the past 20 slides</a:t>
            </a:r>
            <a:r>
              <a:rPr lang="en-US" baseline="0" dirty="0" smtClean="0"/>
              <a:t> was to convince you that SDN simplified network management.  But j</a:t>
            </a:r>
            <a:r>
              <a:rPr lang="en-US" dirty="0" smtClean="0"/>
              <a:t>ust</a:t>
            </a:r>
            <a:r>
              <a:rPr lang="en-US" baseline="0" dirty="0" smtClean="0"/>
              <a:t> because SDN is a good idea doesn’t mean It would get adopted.  So why is SDN on the fast track to adoption?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this algorithm becomes really useful when you’re running a </a:t>
            </a:r>
            <a:r>
              <a:rPr lang="en-US" dirty="0" err="1" smtClean="0"/>
              <a:t>friggin</a:t>
            </a:r>
            <a:r>
              <a:rPr lang="en-US" dirty="0" smtClean="0"/>
              <a:t>’ huge datacenter…. 8</a:t>
            </a:r>
            <a:r>
              <a:rPr lang="en-US" baseline="0" dirty="0" smtClean="0"/>
              <a:t> Failures/s in a large datacenter</a:t>
            </a:r>
          </a:p>
          <a:p>
            <a:r>
              <a:rPr lang="en-US" baseline="0" dirty="0" smtClean="0"/>
              <a:t>Lots of events: internal, external,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7EF24-E888-6140-BEBF-E66BCC1ED01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9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6140E-9529-4F43-B931-93F0F544CF9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5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</a:t>
            </a:r>
            <a:r>
              <a:rPr lang="en-US" baseline="0" dirty="0" smtClean="0"/>
              <a:t> individual LXBs are then connected together. But now we would like to control this infrastructure from a single point and present it as a single abstraction so we are going to enlarge our abstraction.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6140E-9529-4F43-B931-93F0F544CF9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2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now instantiate yet</a:t>
            </a:r>
            <a:r>
              <a:rPr lang="en-US" baseline="0" dirty="0" smtClean="0"/>
              <a:t> another LXB on top of our other LXBs. But these are still seem as two disjoint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6140E-9529-4F43-B931-93F0F544CF9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Therefore</a:t>
            </a:r>
            <a:r>
              <a:rPr lang="en-US" baseline="0" dirty="0" smtClean="0"/>
              <a:t> we instantiate another LXB and we do this for all levels until we reach a single gigantic LXB.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6140E-9529-4F43-B931-93F0F544CF9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9718309" indent="-39239575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7873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5746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43620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9149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317A56-7A70-DE42-AD8F-B8B28A4DF1A1}" type="slidenum">
              <a:rPr lang="en-US" sz="1300"/>
              <a:pPr/>
              <a:t>67</a:t>
            </a:fld>
            <a:endParaRPr 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9718309" indent="-39239575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7873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5746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43620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9149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DB94BE-A369-1242-91D8-3AB40D3CBD3B}" type="slidenum">
              <a:rPr lang="en-US" sz="1300"/>
              <a:pPr/>
              <a:t>70</a:t>
            </a:fld>
            <a:endParaRPr lang="en-US" sz="13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9718309" indent="-39239575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7873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5746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43620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9149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3E85FC-4C3E-C046-8E85-35B162AC57EC}" type="slidenum">
              <a:rPr lang="en-US" sz="1300"/>
              <a:pPr/>
              <a:t>73</a:t>
            </a:fld>
            <a:endParaRPr lang="en-US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75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8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8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1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1" y="152401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1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81001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0" indent="0">
              <a:buNone/>
              <a:defRPr sz="1800"/>
            </a:lvl2pPr>
            <a:lvl3pPr marL="914259" indent="0">
              <a:buNone/>
              <a:defRPr sz="1600"/>
            </a:lvl3pPr>
            <a:lvl4pPr marL="1371390" indent="0">
              <a:buNone/>
              <a:defRPr sz="1400"/>
            </a:lvl4pPr>
            <a:lvl5pPr marL="1828519" indent="0">
              <a:buNone/>
              <a:defRPr sz="1400"/>
            </a:lvl5pPr>
            <a:lvl6pPr marL="2285649" indent="0">
              <a:buNone/>
              <a:defRPr sz="1400"/>
            </a:lvl6pPr>
            <a:lvl7pPr marL="2742780" indent="0">
              <a:buNone/>
              <a:defRPr sz="1400"/>
            </a:lvl7pPr>
            <a:lvl8pPr marL="3199908" indent="0">
              <a:buNone/>
              <a:defRPr sz="1400"/>
            </a:lvl8pPr>
            <a:lvl9pPr marL="365703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59" indent="0">
              <a:buNone/>
              <a:defRPr sz="2400"/>
            </a:lvl3pPr>
            <a:lvl4pPr marL="1371390" indent="0">
              <a:buNone/>
              <a:defRPr sz="2000"/>
            </a:lvl4pPr>
            <a:lvl5pPr marL="1828519" indent="0">
              <a:buNone/>
              <a:defRPr sz="2000"/>
            </a:lvl5pPr>
            <a:lvl6pPr marL="2285649" indent="0">
              <a:buNone/>
              <a:defRPr sz="2000"/>
            </a:lvl6pPr>
            <a:lvl7pPr marL="2742780" indent="0">
              <a:buNone/>
              <a:defRPr sz="2000"/>
            </a:lvl7pPr>
            <a:lvl8pPr marL="3199908" indent="0">
              <a:buNone/>
              <a:defRPr sz="2000"/>
            </a:lvl8pPr>
            <a:lvl9pPr marL="365703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1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1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1" y="152401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5" tIns="45713" rIns="91425" bIns="45713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80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13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259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39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519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02" indent="-223802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476" indent="-223802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085" indent="-233327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695" indent="-233327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6779" indent="-223802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3910" indent="-223802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041" indent="-223802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169" indent="-223802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299" indent="-223802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836" indent="-285707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2824" indent="-228564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99954" indent="-228564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085" indent="-228564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215" indent="-228564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344" indent="-228564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8475" indent="-228564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5603" indent="-228564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610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Thinking Architecturally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(80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Minutes Inside Scott’s Head)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3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2012</a:t>
            </a: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9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 is widely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used for traffic engineering</a:t>
            </a:r>
          </a:p>
          <a:p>
            <a:pPr lvl="5"/>
            <a:endParaRPr lang="en-US" dirty="0"/>
          </a:p>
          <a:p>
            <a:r>
              <a:rPr lang="en-US" dirty="0" smtClean="0"/>
              <a:t>But mostly used for VPNs</a:t>
            </a:r>
          </a:p>
          <a:p>
            <a:pPr lvl="1"/>
            <a:r>
              <a:rPr lang="en-US" dirty="0" smtClean="0"/>
              <a:t>Where all a customer’s traffic is given a single </a:t>
            </a:r>
            <a:r>
              <a:rPr lang="en-US" dirty="0" smtClean="0"/>
              <a:t>label</a:t>
            </a:r>
          </a:p>
          <a:p>
            <a:pPr lvl="1"/>
            <a:endParaRPr lang="en-US" dirty="0"/>
          </a:p>
          <a:p>
            <a:r>
              <a:rPr lang="en-US" dirty="0" smtClean="0"/>
              <a:t>Extremely important practically, not intellectually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ecause it is not tightly tied to a single purpose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use is ad hoc, rather than an overall paradigm</a:t>
            </a:r>
          </a:p>
          <a:p>
            <a:pPr lvl="2"/>
            <a:r>
              <a:rPr lang="en-US" dirty="0" smtClean="0"/>
              <a:t>Sort of like the IPv6 flow ID: all mechanism, no policy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Architecture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2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Management and the E2E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E2E principle assumes that hosts have goals</a:t>
            </a:r>
          </a:p>
          <a:p>
            <a:pPr lvl="1"/>
            <a:r>
              <a:rPr lang="en-US" dirty="0" smtClean="0"/>
              <a:t>But completely ignores network operators</a:t>
            </a:r>
          </a:p>
          <a:p>
            <a:pPr lvl="8"/>
            <a:endParaRPr lang="en-US" dirty="0"/>
          </a:p>
          <a:p>
            <a:r>
              <a:rPr lang="en-US" dirty="0" smtClean="0"/>
              <a:t>There are some tasks that can’t be implemented in the host because:</a:t>
            </a:r>
          </a:p>
          <a:p>
            <a:pPr lvl="1"/>
            <a:r>
              <a:rPr lang="en-US" dirty="0" smtClean="0"/>
              <a:t>They require knowledge of the network (TE)</a:t>
            </a:r>
          </a:p>
          <a:p>
            <a:pPr lvl="1"/>
            <a:r>
              <a:rPr lang="en-US" dirty="0" smtClean="0"/>
              <a:t>The host may not share the operator’s goal (ACLs)</a:t>
            </a:r>
          </a:p>
          <a:p>
            <a:pPr lvl="1"/>
            <a:r>
              <a:rPr lang="en-US" dirty="0" smtClean="0"/>
              <a:t>The host may be poorly configured (ACLs)</a:t>
            </a:r>
          </a:p>
          <a:p>
            <a:pPr lvl="1"/>
            <a:r>
              <a:rPr lang="en-US" dirty="0" smtClean="0"/>
              <a:t>….</a:t>
            </a:r>
          </a:p>
          <a:p>
            <a:pPr lvl="8"/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etwork management requires new principles</a:t>
            </a:r>
          </a:p>
          <a:p>
            <a:pPr lvl="1"/>
            <a:r>
              <a:rPr lang="en-US" dirty="0" smtClean="0"/>
              <a:t>SDN’s layering is one such principle (reviewed today)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r>
              <a:rPr lang="en-US" dirty="0" err="1" smtClean="0"/>
              <a:t>vs</a:t>
            </a:r>
            <a:r>
              <a:rPr lang="en-US" dirty="0" smtClean="0"/>
              <a:t> Engineering [Old Slide]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allocation of functionality and definition of interfaces among </a:t>
            </a:r>
            <a:r>
              <a:rPr lang="en-US" dirty="0" smtClean="0"/>
              <a:t>elements</a:t>
            </a:r>
          </a:p>
          <a:p>
            <a:pPr lvl="8"/>
            <a:endParaRPr lang="en-US" dirty="0"/>
          </a:p>
          <a:p>
            <a:r>
              <a:rPr lang="en-US" dirty="0" smtClean="0"/>
              <a:t>The Internet “architecture” is the decision about </a:t>
            </a:r>
            <a:r>
              <a:rPr lang="en-US" i="1" u="sng" dirty="0" smtClean="0"/>
              <a:t>what</a:t>
            </a:r>
            <a:r>
              <a:rPr lang="en-US" dirty="0" smtClean="0"/>
              <a:t> tasks get done, and </a:t>
            </a:r>
            <a:r>
              <a:rPr lang="en-US" i="1" u="sng" dirty="0" smtClean="0"/>
              <a:t>where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the network, or in the hosts</a:t>
            </a:r>
          </a:p>
          <a:p>
            <a:pPr lvl="1"/>
            <a:r>
              <a:rPr lang="en-US" dirty="0" smtClean="0"/>
              <a:t>Engineering is more about </a:t>
            </a:r>
            <a:r>
              <a:rPr lang="en-US" i="1" u="sng" dirty="0" smtClean="0"/>
              <a:t>how</a:t>
            </a:r>
            <a:r>
              <a:rPr lang="en-US" dirty="0" smtClean="0"/>
              <a:t> tasks get done</a:t>
            </a:r>
          </a:p>
          <a:p>
            <a:pPr lvl="8"/>
            <a:endParaRPr lang="en-US" dirty="0"/>
          </a:p>
          <a:p>
            <a:r>
              <a:rPr lang="en-US" dirty="0" smtClean="0"/>
              <a:t>These architectural decisions play a crucial role in scaling, heterogeneity, robustness, etc…</a:t>
            </a:r>
          </a:p>
          <a:p>
            <a:pPr lvl="1"/>
            <a:r>
              <a:rPr lang="en-US" b="1" dirty="0" smtClean="0"/>
              <a:t>This is what I spend my life worrying about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1129E-AE4F-FE41-9FE7-770DFC52FA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8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in this course…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E2E principle:</a:t>
            </a:r>
          </a:p>
          <a:p>
            <a:pPr lvl="1"/>
            <a:r>
              <a:rPr lang="en-US" dirty="0" smtClean="0"/>
              <a:t>Do things in hosts when you can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Fate sharing:</a:t>
            </a:r>
          </a:p>
          <a:p>
            <a:pPr lvl="1"/>
            <a:r>
              <a:rPr lang="en-US" dirty="0" smtClean="0"/>
              <a:t>Store state where it is needed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Layering:</a:t>
            </a:r>
          </a:p>
          <a:p>
            <a:pPr lvl="1"/>
            <a:r>
              <a:rPr lang="en-US" dirty="0" smtClean="0"/>
              <a:t>Arises from functional decomposition of network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All modularity follows from decomposition, and modularity is the key to any overall design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Network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get bits on wire locally</a:t>
            </a:r>
          </a:p>
          <a:p>
            <a:pPr lvl="1"/>
            <a:r>
              <a:rPr lang="en-US" dirty="0" smtClean="0"/>
              <a:t>No packets or packet headers, just low-level bits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Then find a way to deliver packets locally</a:t>
            </a:r>
          </a:p>
          <a:p>
            <a:pPr lvl="1"/>
            <a:r>
              <a:rPr lang="en-US" dirty="0" smtClean="0"/>
              <a:t>Requires packet headers, but only local addressing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Then find a way to deliver packets globally</a:t>
            </a:r>
          </a:p>
          <a:p>
            <a:pPr lvl="1"/>
            <a:r>
              <a:rPr lang="en-US" dirty="0" smtClean="0"/>
              <a:t>Requires packet headers with global addresses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Then find a way to deliver packets reliably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ACKing</a:t>
            </a:r>
            <a:r>
              <a:rPr lang="en-US" dirty="0" smtClean="0"/>
              <a:t>, etc.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leads to layers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1567839"/>
            <a:ext cx="2705100" cy="423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920"/>
            <a:ext cx="55372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907135"/>
            <a:ext cx="19177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823891"/>
            <a:ext cx="19177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900" y="1796439"/>
            <a:ext cx="19177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052367"/>
            <a:ext cx="19177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0804"/>
            <a:ext cx="57912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58674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1"/>
            <a:ext cx="59436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3"/>
            <a:ext cx="55372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Decomposing the Control Plane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33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Plane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what are you trying to accomplish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Access control: who can reach who?</a:t>
            </a:r>
          </a:p>
          <a:p>
            <a:pPr lvl="1"/>
            <a:r>
              <a:rPr lang="en-US" dirty="0" smtClean="0"/>
              <a:t>Isolation: what are the virtual networks?</a:t>
            </a:r>
            <a:endParaRPr lang="en-US" dirty="0" smtClean="0"/>
          </a:p>
          <a:p>
            <a:pPr marL="1025369" lvl="3" indent="0">
              <a:buNone/>
            </a:pPr>
            <a:endParaRPr lang="en-US" dirty="0" smtClean="0"/>
          </a:p>
          <a:p>
            <a:r>
              <a:rPr lang="en-US" dirty="0" smtClean="0"/>
              <a:t>Switch configurations needed to implement </a:t>
            </a:r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What forwarding state is needed to achieve goals?</a:t>
            </a:r>
            <a:endParaRPr lang="en-US" dirty="0"/>
          </a:p>
          <a:p>
            <a:pPr lvl="8"/>
            <a:endParaRPr lang="en-US" dirty="0" smtClean="0"/>
          </a:p>
          <a:p>
            <a:r>
              <a:rPr lang="en-US" dirty="0" smtClean="0"/>
              <a:t>Gathering information about </a:t>
            </a:r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Need topology in order to compute forwarding state</a:t>
            </a:r>
            <a:endParaRPr lang="en-US" dirty="0" smtClean="0"/>
          </a:p>
          <a:p>
            <a:pPr marL="1025369" lvl="3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Telling switches what to </a:t>
            </a:r>
            <a:r>
              <a:rPr lang="en-US" dirty="0" smtClean="0"/>
              <a:t>do</a:t>
            </a:r>
            <a:endParaRPr lang="en-US" dirty="0"/>
          </a:p>
          <a:p>
            <a:pPr lvl="1"/>
            <a:r>
              <a:rPr lang="en-US" dirty="0" smtClean="0"/>
              <a:t>Switches must be given the computed forwarding state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protocol to communicate with switches</a:t>
            </a:r>
          </a:p>
          <a:p>
            <a:pPr lvl="3"/>
            <a:endParaRPr lang="en-US" dirty="0"/>
          </a:p>
          <a:p>
            <a:r>
              <a:rPr lang="en-US" dirty="0" smtClean="0"/>
              <a:t>Need standard way to specify configuration</a:t>
            </a:r>
          </a:p>
          <a:p>
            <a:pPr lvl="3"/>
            <a:endParaRPr lang="en-US" dirty="0"/>
          </a:p>
          <a:p>
            <a:r>
              <a:rPr lang="en-US" dirty="0" err="1" smtClean="0"/>
              <a:t>OpenFlow</a:t>
            </a:r>
            <a:r>
              <a:rPr lang="en-US" dirty="0" smtClean="0"/>
              <a:t> does both:</a:t>
            </a:r>
          </a:p>
          <a:p>
            <a:pPr lvl="1"/>
            <a:r>
              <a:rPr lang="en-US" dirty="0" smtClean="0"/>
              <a:t>General controller-switch protocol</a:t>
            </a:r>
          </a:p>
          <a:p>
            <a:pPr lvl="1"/>
            <a:r>
              <a:rPr lang="en-US" dirty="0" smtClean="0"/>
              <a:t>Specification of &lt; header ; action &gt; flow entries</a:t>
            </a:r>
          </a:p>
          <a:p>
            <a:pPr lvl="2"/>
            <a:r>
              <a:rPr lang="en-US" dirty="0" smtClean="0"/>
              <a:t>What matches and actions are allowed</a:t>
            </a:r>
          </a:p>
          <a:p>
            <a:pPr lvl="2"/>
            <a:r>
              <a:rPr lang="en-US" dirty="0" smtClean="0"/>
              <a:t>How are they expressed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60 of you have not yet participated</a:t>
            </a:r>
          </a:p>
          <a:p>
            <a:pPr lvl="1"/>
            <a:r>
              <a:rPr lang="en-US" dirty="0" smtClean="0"/>
              <a:t>If you aren’t sure, check </a:t>
            </a:r>
            <a:r>
              <a:rPr lang="en-US" dirty="0" err="1" smtClean="0"/>
              <a:t>bspace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I will not schedule special office hours for you</a:t>
            </a:r>
          </a:p>
          <a:p>
            <a:pPr lvl="1"/>
            <a:r>
              <a:rPr lang="en-US" dirty="0" smtClean="0"/>
              <a:t>Show up at normal hours, or ask a question in class</a:t>
            </a:r>
          </a:p>
          <a:p>
            <a:pPr lvl="3"/>
            <a:endParaRPr lang="en-US" dirty="0"/>
          </a:p>
          <a:p>
            <a:r>
              <a:rPr lang="en-US" dirty="0" smtClean="0"/>
              <a:t>I only have office hours tonight and Thursday</a:t>
            </a:r>
          </a:p>
          <a:p>
            <a:pPr lvl="1"/>
            <a:r>
              <a:rPr lang="en-US" dirty="0" smtClean="0"/>
              <a:t>And I will be doing some reviews next week</a:t>
            </a:r>
          </a:p>
          <a:p>
            <a:pPr lvl="1"/>
            <a:r>
              <a:rPr lang="en-US" dirty="0" smtClean="0"/>
              <a:t>Details on Thursday….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7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Information About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“network operating system”</a:t>
            </a:r>
          </a:p>
          <a:p>
            <a:pPr lvl="1"/>
            <a:r>
              <a:rPr lang="en-US" dirty="0" smtClean="0"/>
              <a:t>NOX was the first</a:t>
            </a:r>
          </a:p>
          <a:p>
            <a:pPr lvl="1"/>
            <a:r>
              <a:rPr lang="en-US" dirty="0" smtClean="0"/>
              <a:t>Many exist now: ONIX, Floodlight, </a:t>
            </a:r>
            <a:r>
              <a:rPr lang="en-US" dirty="0" err="1" smtClean="0"/>
              <a:t>Trema</a:t>
            </a:r>
            <a:r>
              <a:rPr lang="en-US" dirty="0" smtClean="0"/>
              <a:t>, POX,….</a:t>
            </a:r>
          </a:p>
          <a:p>
            <a:pPr lvl="4"/>
            <a:endParaRPr lang="en-US" dirty="0"/>
          </a:p>
          <a:p>
            <a:r>
              <a:rPr lang="en-US" dirty="0" smtClean="0"/>
              <a:t>The NOS runs on servers</a:t>
            </a:r>
          </a:p>
          <a:p>
            <a:pPr lvl="3"/>
            <a:endParaRPr lang="en-US" dirty="0"/>
          </a:p>
          <a:p>
            <a:r>
              <a:rPr lang="en-US" dirty="0" smtClean="0"/>
              <a:t>Communicates with each switch</a:t>
            </a:r>
          </a:p>
          <a:p>
            <a:pPr lvl="3"/>
            <a:endParaRPr lang="en-US" dirty="0"/>
          </a:p>
          <a:p>
            <a:r>
              <a:rPr lang="en-US" dirty="0" smtClean="0"/>
              <a:t>Can construct topology from switch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5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Appropriate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appropriate switch configurations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Given specified control goals (next slide)…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…and topology (previous slide)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Computation depends on details of goals: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Traffic engineering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decides what needs to be done</a:t>
            </a:r>
          </a:p>
          <a:p>
            <a:pPr lvl="4"/>
            <a:endParaRPr lang="en-US" dirty="0"/>
          </a:p>
          <a:p>
            <a:r>
              <a:rPr lang="en-US" dirty="0" smtClean="0"/>
              <a:t>Expresses these desires to control program</a:t>
            </a:r>
          </a:p>
          <a:p>
            <a:pPr lvl="1"/>
            <a:r>
              <a:rPr lang="en-US" dirty="0" smtClean="0"/>
              <a:t>Through some UI</a:t>
            </a:r>
          </a:p>
          <a:p>
            <a:pPr lvl="1"/>
            <a:r>
              <a:rPr lang="en-US" dirty="0" smtClean="0"/>
              <a:t>(not standardized, specific to control </a:t>
            </a:r>
            <a:r>
              <a:rPr lang="en-US" dirty="0" smtClean="0"/>
              <a:t>program)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smtClean="0"/>
              <a:t>then communicates them to SDN platform</a:t>
            </a:r>
          </a:p>
          <a:p>
            <a:pPr lvl="5"/>
            <a:endParaRPr lang="en-US" dirty="0"/>
          </a:p>
          <a:p>
            <a:r>
              <a:rPr lang="en-US" dirty="0" smtClean="0"/>
              <a:t>The SDN platform then implements these goals</a:t>
            </a:r>
          </a:p>
          <a:p>
            <a:pPr lvl="1"/>
            <a:r>
              <a:rPr lang="en-US" dirty="0" smtClean="0"/>
              <a:t>First computing appropriate configurations</a:t>
            </a:r>
          </a:p>
          <a:p>
            <a:pPr lvl="1"/>
            <a:r>
              <a:rPr lang="en-US" dirty="0" smtClean="0"/>
              <a:t>Then communicating those configurations to switches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for control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ontrol program needs interface to SDN platform</a:t>
            </a:r>
          </a:p>
          <a:p>
            <a:pPr lvl="1"/>
            <a:r>
              <a:rPr lang="en-US" dirty="0" smtClean="0"/>
              <a:t>Must have some way of communicating intent</a:t>
            </a:r>
          </a:p>
          <a:p>
            <a:pPr lvl="4"/>
            <a:endParaRPr lang="en-US" dirty="0"/>
          </a:p>
          <a:p>
            <a:r>
              <a:rPr lang="en-US" dirty="0" smtClean="0"/>
              <a:t>Currently, we use an “abstract network view”</a:t>
            </a:r>
          </a:p>
          <a:p>
            <a:pPr lvl="1"/>
            <a:r>
              <a:rPr lang="en-US" dirty="0" smtClean="0"/>
              <a:t>Intent is communicated by configuring simple network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6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Control 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07135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23891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52367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0804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Expression of Intent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Abstract Network View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429781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Global Network View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3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21" name="Group 31"/>
          <p:cNvGrpSpPr>
            <a:grpSpLocks/>
          </p:cNvGrpSpPr>
          <p:nvPr/>
        </p:nvGrpSpPr>
        <p:grpSpPr bwMode="auto">
          <a:xfrm>
            <a:off x="1296988" y="3306766"/>
            <a:ext cx="6323012" cy="3475037"/>
            <a:chOff x="611188" y="2646363"/>
            <a:chExt cx="7559675" cy="395287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-452911" y="4035017"/>
              <a:ext cx="2777306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2837163" y="3140200"/>
              <a:ext cx="9895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369208" y="3779450"/>
              <a:ext cx="22680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6116" y="3361456"/>
              <a:ext cx="1426575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032935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32004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3087584" y="2754314"/>
            <a:ext cx="2502004" cy="37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913951" y="1752600"/>
            <a:ext cx="2727427" cy="37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Abstract Network View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568451" y="1181103"/>
            <a:ext cx="5466878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5" tIns="45713" rIns="91425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66800" y="2133600"/>
            <a:ext cx="6662738" cy="609600"/>
            <a:chOff x="1066800" y="2133600"/>
            <a:chExt cx="6663266" cy="609600"/>
          </a:xfrm>
        </p:grpSpPr>
        <p:sp>
          <p:nvSpPr>
            <p:cNvPr id="39" name="Rounded Rectangle 38"/>
            <p:cNvSpPr/>
            <p:nvPr/>
          </p:nvSpPr>
          <p:spPr>
            <a:xfrm>
              <a:off x="1066800" y="2133600"/>
              <a:ext cx="6663266" cy="6096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rgbClr val="FFFFFF"/>
                  </a:solidFill>
                  <a:latin typeface="Calibri" charset="0"/>
                </a:rPr>
                <a:t>Network Virtualization</a:t>
              </a:r>
              <a:endParaRPr 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6" name="Group 64"/>
            <p:cNvGrpSpPr/>
            <p:nvPr/>
          </p:nvGrpSpPr>
          <p:grpSpPr>
            <a:xfrm>
              <a:off x="5689600" y="2133600"/>
              <a:ext cx="558800" cy="609600"/>
              <a:chOff x="7848600" y="1752600"/>
              <a:chExt cx="762000" cy="838200"/>
            </a:xfrm>
            <a:solidFill>
              <a:schemeClr val="bg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8001000" y="1981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382000" y="1752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" name="Straight Connector 60"/>
              <p:cNvCxnSpPr>
                <a:stCxn id="53" idx="7"/>
                <a:endCxn id="54" idx="3"/>
              </p:cNvCxnSpPr>
              <p:nvPr/>
            </p:nvCxnSpPr>
            <p:spPr>
              <a:xfrm rot="5400000" flipH="1" flipV="1">
                <a:off x="8272322" y="1871522"/>
                <a:ext cx="66956" cy="2193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53" idx="3"/>
              </p:cNvCxnSpPr>
              <p:nvPr/>
            </p:nvCxnSpPr>
            <p:spPr>
              <a:xfrm rot="5400000" flipH="1" flipV="1">
                <a:off x="7905750" y="2233472"/>
                <a:ext cx="185878" cy="71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0" idx="7"/>
                <a:endCxn id="54" idx="4"/>
              </p:cNvCxnSpPr>
              <p:nvPr/>
            </p:nvCxnSpPr>
            <p:spPr>
              <a:xfrm rot="5400000" flipH="1" flipV="1">
                <a:off x="8062772" y="1962150"/>
                <a:ext cx="414478" cy="452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4"/>
            <p:cNvGrpSpPr/>
            <p:nvPr/>
          </p:nvGrpSpPr>
          <p:grpSpPr>
            <a:xfrm>
              <a:off x="6477000" y="2286000"/>
              <a:ext cx="838200" cy="387927"/>
              <a:chOff x="7848600" y="2057400"/>
              <a:chExt cx="1143000" cy="533400"/>
            </a:xfrm>
            <a:solidFill>
              <a:schemeClr val="bg1"/>
            </a:solidFill>
          </p:grpSpPr>
          <p:sp>
            <p:nvSpPr>
              <p:cNvPr id="77" name="Oval 76"/>
              <p:cNvSpPr/>
              <p:nvPr/>
            </p:nvSpPr>
            <p:spPr>
              <a:xfrm>
                <a:off x="83820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763000" y="20574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Connector 83"/>
              <p:cNvCxnSpPr>
                <a:stCxn id="80" idx="5"/>
                <a:endCxn id="77" idx="3"/>
              </p:cNvCxnSpPr>
              <p:nvPr/>
            </p:nvCxnSpPr>
            <p:spPr>
              <a:xfrm rot="16200000" flipH="1">
                <a:off x="8229600" y="2371444"/>
                <a:ext cx="1588" cy="3717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7" idx="6"/>
                <a:endCxn id="78" idx="3"/>
              </p:cNvCxnSpPr>
              <p:nvPr/>
            </p:nvCxnSpPr>
            <p:spPr>
              <a:xfrm flipV="1">
                <a:off x="8610600" y="2252522"/>
                <a:ext cx="185878" cy="2239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874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SDN: </a:t>
            </a:r>
            <a:r>
              <a:rPr lang="en-US" sz="4000" i="1" u="sng" dirty="0">
                <a:latin typeface="Calibri" charset="0"/>
                <a:ea typeface="ＭＳ Ｐゴシック" charset="0"/>
                <a:cs typeface="ＭＳ Ｐゴシック" charset="0"/>
              </a:rPr>
              <a:t>Layers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 for the Control Plane</a:t>
            </a:r>
          </a:p>
        </p:txBody>
      </p:sp>
    </p:spTree>
    <p:extLst>
      <p:ext uri="{BB962C8B-B14F-4D97-AF65-F5344CB8AC3E}">
        <p14:creationId xmlns:p14="http://schemas.microsoft.com/office/powerpoint/2010/main" val="3043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altLang="ja-JP" b="1" dirty="0">
                <a:latin typeface="Arial" charset="0"/>
                <a:cs typeface="ＭＳ Ｐゴシック" charset="0"/>
              </a:rPr>
              <a:t>Control program: </a:t>
            </a:r>
            <a:r>
              <a:rPr lang="en-US" altLang="ja-JP" dirty="0">
                <a:latin typeface="Arial" charset="0"/>
                <a:cs typeface="ＭＳ Ｐゴシック" charset="0"/>
              </a:rPr>
              <a:t>express goals on abstract view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 err="1" smtClean="0">
                <a:latin typeface="Arial" charset="0"/>
                <a:cs typeface="ＭＳ Ｐゴシック" charset="0"/>
              </a:rPr>
              <a:t>VirtualizationLayer</a:t>
            </a:r>
            <a:r>
              <a:rPr lang="en-US" altLang="ja-JP" b="1" dirty="0">
                <a:latin typeface="Arial" charset="0"/>
                <a:cs typeface="ＭＳ Ｐゴシック" charset="0"/>
              </a:rPr>
              <a:t>: </a:t>
            </a:r>
            <a:r>
              <a:rPr lang="en-US" altLang="ja-JP" dirty="0">
                <a:latin typeface="Arial" charset="0"/>
                <a:cs typeface="ＭＳ Ｐゴシック" charset="0"/>
              </a:rPr>
              <a:t>abstract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global view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>
                <a:latin typeface="Arial" charset="0"/>
                <a:cs typeface="ＭＳ Ｐゴシック" charset="0"/>
              </a:rPr>
              <a:t>NOS: </a:t>
            </a:r>
            <a:r>
              <a:rPr lang="en-US" altLang="ja-JP" dirty="0">
                <a:latin typeface="Arial" charset="0"/>
                <a:cs typeface="ＭＳ Ｐゴシック" charset="0"/>
              </a:rPr>
              <a:t>global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physical switches</a:t>
            </a:r>
          </a:p>
          <a:p>
            <a:pPr lvl="1"/>
            <a:endParaRPr lang="en-US" altLang="ja-JP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Control 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07135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23891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52367"/>
            <a:ext cx="9144000" cy="461665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0804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Expression of Intent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(Control </a:t>
            </a: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rogram</a:t>
            </a: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Abstract Network View (Virtualization Layer)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429781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Global Network View (NOS)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3"/>
            <a:ext cx="9144000" cy="523220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Topology (Real Network)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7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view is greatly oversimplified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 won’t tell you in what ways…</a:t>
            </a:r>
          </a:p>
          <a:p>
            <a:endParaRPr lang="en-US" dirty="0"/>
          </a:p>
          <a:p>
            <a:r>
              <a:rPr lang="en-US" dirty="0" smtClean="0"/>
              <a:t>…because it would just confuse the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Implications of SDN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primer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Architecture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Engineering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Review of SDN</a:t>
            </a:r>
          </a:p>
          <a:p>
            <a:pPr lvl="1"/>
            <a:r>
              <a:rPr lang="en-US" dirty="0" smtClean="0"/>
              <a:t>And its </a:t>
            </a:r>
            <a:r>
              <a:rPr lang="en-US" dirty="0" smtClean="0"/>
              <a:t>implications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Another functional decomposition</a:t>
            </a:r>
            <a:endParaRPr lang="en-US" dirty="0"/>
          </a:p>
          <a:p>
            <a:pPr lvl="1"/>
            <a:r>
              <a:rPr lang="en-US" dirty="0" smtClean="0"/>
              <a:t>And its </a:t>
            </a:r>
            <a:r>
              <a:rPr lang="en-US" dirty="0" smtClean="0"/>
              <a:t>implications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Control/Data Plane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routers implement both</a:t>
            </a:r>
          </a:p>
          <a:p>
            <a:pPr lvl="1"/>
            <a:r>
              <a:rPr lang="en-US" dirty="0" smtClean="0"/>
              <a:t>They forward packets</a:t>
            </a:r>
          </a:p>
          <a:p>
            <a:pPr lvl="1"/>
            <a:r>
              <a:rPr lang="en-US" dirty="0" smtClean="0"/>
              <a:t>And run the control plane software</a:t>
            </a:r>
          </a:p>
          <a:p>
            <a:pPr lvl="6"/>
            <a:endParaRPr lang="en-US" dirty="0"/>
          </a:p>
          <a:p>
            <a:r>
              <a:rPr lang="en-US" dirty="0" smtClean="0"/>
              <a:t>SDN networks</a:t>
            </a:r>
          </a:p>
          <a:p>
            <a:pPr lvl="1"/>
            <a:r>
              <a:rPr lang="en-US" dirty="0" smtClean="0"/>
              <a:t>Data plane implemented by switches</a:t>
            </a:r>
          </a:p>
          <a:p>
            <a:pPr lvl="2"/>
            <a:r>
              <a:rPr lang="en-US" dirty="0" smtClean="0"/>
              <a:t>Switches act on local forwarding state</a:t>
            </a:r>
          </a:p>
          <a:p>
            <a:pPr lvl="1"/>
            <a:r>
              <a:rPr lang="en-US" dirty="0" smtClean="0"/>
              <a:t>Control plane implemented by controllers</a:t>
            </a:r>
          </a:p>
          <a:p>
            <a:pPr lvl="2"/>
            <a:r>
              <a:rPr lang="en-US" dirty="0" smtClean="0"/>
              <a:t>All forwarding state computed by SDN platform</a:t>
            </a:r>
          </a:p>
          <a:p>
            <a:pPr lvl="5"/>
            <a:endParaRPr lang="en-US" dirty="0"/>
          </a:p>
          <a:p>
            <a:r>
              <a:rPr lang="en-US" dirty="0" smtClean="0"/>
              <a:t> This is a technical change, with broad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Economic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ought </a:t>
            </a:r>
            <a:r>
              <a:rPr lang="en-US" dirty="0"/>
              <a:t>HW/SW from single vendor</a:t>
            </a:r>
          </a:p>
          <a:p>
            <a:pPr lvl="1"/>
            <a:r>
              <a:rPr lang="en-US" dirty="0" smtClean="0"/>
              <a:t>Closed control SW</a:t>
            </a:r>
            <a:r>
              <a:rPr lang="en-US" dirty="0"/>
              <a:t>, </a:t>
            </a:r>
            <a:r>
              <a:rPr lang="en-US" dirty="0" smtClean="0"/>
              <a:t>proprietary forwarding HW</a:t>
            </a:r>
          </a:p>
          <a:p>
            <a:pPr lvl="5"/>
            <a:endParaRPr lang="en-US" dirty="0"/>
          </a:p>
          <a:p>
            <a:r>
              <a:rPr lang="en-US" dirty="0"/>
              <a:t>HW deployment needs to be all from one </a:t>
            </a:r>
            <a:r>
              <a:rPr lang="en-US" dirty="0" smtClean="0"/>
              <a:t>vendor</a:t>
            </a:r>
          </a:p>
          <a:p>
            <a:pPr lvl="4"/>
            <a:endParaRPr lang="en-US" dirty="0"/>
          </a:p>
          <a:p>
            <a:r>
              <a:rPr lang="en-US" dirty="0"/>
              <a:t>“Vendor lock-in”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Economic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buy HW from anyone (theoretically)</a:t>
            </a:r>
          </a:p>
          <a:p>
            <a:pPr lvl="1"/>
            <a:r>
              <a:rPr lang="en-US" dirty="0"/>
              <a:t>HW becomes interchangeable, </a:t>
            </a:r>
            <a:r>
              <a:rPr lang="en-US" dirty="0" smtClean="0"/>
              <a:t>if it supports 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lvl="7"/>
            <a:endParaRPr lang="en-US" dirty="0"/>
          </a:p>
          <a:p>
            <a:r>
              <a:rPr lang="en-US" dirty="0"/>
              <a:t>Can buy SW from anyone</a:t>
            </a:r>
          </a:p>
          <a:p>
            <a:pPr lvl="1"/>
            <a:r>
              <a:rPr lang="en-US" dirty="0"/>
              <a:t>Runs on controllers, so doesn’t need to run on </a:t>
            </a:r>
            <a:r>
              <a:rPr lang="en-US" dirty="0" smtClean="0"/>
              <a:t>switch</a:t>
            </a:r>
          </a:p>
          <a:p>
            <a:pPr lvl="4"/>
            <a:endParaRPr lang="en-US" dirty="0"/>
          </a:p>
          <a:p>
            <a:r>
              <a:rPr lang="en-US" dirty="0" smtClean="0"/>
              <a:t>SDN </a:t>
            </a:r>
            <a:r>
              <a:rPr lang="en-US" dirty="0"/>
              <a:t>platform </a:t>
            </a:r>
            <a:r>
              <a:rPr lang="en-US" dirty="0" smtClean="0"/>
              <a:t>sold separately from control </a:t>
            </a:r>
            <a:r>
              <a:rPr lang="en-US" dirty="0" err="1" smtClean="0"/>
              <a:t>pgrms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Would require </a:t>
            </a:r>
            <a:r>
              <a:rPr lang="en-US" dirty="0" smtClean="0"/>
              <a:t>stable and open platform </a:t>
            </a:r>
            <a:r>
              <a:rPr lang="en-US" dirty="0"/>
              <a:t>interface</a:t>
            </a:r>
          </a:p>
          <a:p>
            <a:pPr lvl="1"/>
            <a:r>
              <a:rPr lang="en-US" dirty="0"/>
              <a:t>Currently a debate within ONF…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Much less lock in (we hope)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Architecturally: boring</a:t>
            </a:r>
          </a:p>
          <a:p>
            <a:pPr lvl="1"/>
            <a:r>
              <a:rPr lang="en-US" dirty="0" smtClean="0"/>
              <a:t>Just a switch specification….</a:t>
            </a:r>
            <a:r>
              <a:rPr lang="en-US" dirty="0" err="1" smtClean="0"/>
              <a:t>zzzzzz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Economically: hugely important</a:t>
            </a:r>
          </a:p>
          <a:p>
            <a:pPr lvl="1"/>
            <a:r>
              <a:rPr lang="en-US" dirty="0" smtClean="0"/>
              <a:t>Could help break HW vendor lock-in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0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the Testing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test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The forwarding abstraction is well specified</a:t>
            </a:r>
          </a:p>
          <a:p>
            <a:pPr lvl="1"/>
            <a:r>
              <a:rPr lang="en-US" dirty="0" smtClean="0"/>
              <a:t>Completely separate from control plane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Use simulator to </a:t>
            </a:r>
            <a:r>
              <a:rPr lang="en-US" dirty="0"/>
              <a:t>analyze large-scale control planes</a:t>
            </a:r>
          </a:p>
          <a:p>
            <a:pPr lvl="1"/>
            <a:r>
              <a:rPr lang="en-US" dirty="0"/>
              <a:t>External events are input to </a:t>
            </a:r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Can do regression testing</a:t>
            </a:r>
          </a:p>
          <a:p>
            <a:pPr lvl="5"/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uch wider testing coverage than is possible today</a:t>
            </a:r>
          </a:p>
          <a:p>
            <a:pPr lvl="1"/>
            <a:r>
              <a:rPr lang="en-US" dirty="0" smtClean="0"/>
              <a:t>Today use physical </a:t>
            </a:r>
            <a:r>
              <a:rPr lang="en-US" dirty="0" err="1" smtClean="0"/>
              <a:t>testbeds</a:t>
            </a:r>
            <a:r>
              <a:rPr lang="en-US" dirty="0" smtClean="0"/>
              <a:t>, limited in size/scope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8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Then Changes Deployment…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SDN, upgrades were scary and rare events</a:t>
            </a:r>
          </a:p>
          <a:p>
            <a:pPr lvl="1"/>
            <a:r>
              <a:rPr lang="en-US" dirty="0" smtClean="0"/>
              <a:t>Code was not well tested (because it was hard to test)</a:t>
            </a:r>
          </a:p>
          <a:p>
            <a:pPr lvl="1"/>
            <a:r>
              <a:rPr lang="en-US" dirty="0" smtClean="0"/>
              <a:t>And could only come from hardware vendor</a:t>
            </a:r>
          </a:p>
          <a:p>
            <a:pPr marL="1025368" lvl="3" indent="0">
              <a:buNone/>
            </a:pPr>
            <a:endParaRPr lang="en-US" dirty="0"/>
          </a:p>
          <a:p>
            <a:r>
              <a:rPr lang="en-US" dirty="0" smtClean="0"/>
              <a:t>With SDN, upgrades can be easy and frequent</a:t>
            </a:r>
          </a:p>
          <a:p>
            <a:pPr lvl="1"/>
            <a:r>
              <a:rPr lang="en-US" dirty="0" smtClean="0"/>
              <a:t>Much better testing</a:t>
            </a:r>
          </a:p>
          <a:p>
            <a:pPr lvl="1"/>
            <a:r>
              <a:rPr lang="en-US" dirty="0" smtClean="0"/>
              <a:t>And the software can come from anyone</a:t>
            </a:r>
          </a:p>
          <a:p>
            <a:pPr lvl="5"/>
            <a:endParaRPr lang="en-US" dirty="0"/>
          </a:p>
          <a:p>
            <a:r>
              <a:rPr lang="en-US" dirty="0" smtClean="0"/>
              <a:t>Rate of innovation will be much greater!</a:t>
            </a:r>
          </a:p>
          <a:p>
            <a:pPr lvl="1"/>
            <a:r>
              <a:rPr lang="en-US" dirty="0" smtClean="0"/>
              <a:t>Old: innovation mainly to get customers to buy new HW</a:t>
            </a:r>
          </a:p>
          <a:p>
            <a:pPr lvl="1"/>
            <a:r>
              <a:rPr lang="en-US" dirty="0" smtClean="0"/>
              <a:t>SDN: innovation to make customers happier!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SDN’s “Killer App”?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N</a:t>
            </a:r>
            <a:r>
              <a:rPr lang="en-US" dirty="0" smtClean="0"/>
              <a:t>etworks: Topology = Policy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topology determines:</a:t>
            </a:r>
          </a:p>
          <a:p>
            <a:pPr lvl="1"/>
            <a:r>
              <a:rPr lang="en-US" dirty="0" smtClean="0"/>
              <a:t>Broadcast domains</a:t>
            </a:r>
          </a:p>
          <a:p>
            <a:pPr lvl="1"/>
            <a:r>
              <a:rPr lang="en-US" dirty="0" smtClean="0"/>
              <a:t>Effectiveness of ACLs and firewalls</a:t>
            </a:r>
          </a:p>
          <a:p>
            <a:pPr lvl="1"/>
            <a:r>
              <a:rPr lang="en-US" dirty="0" smtClean="0"/>
              <a:t>Equivalence classes</a:t>
            </a:r>
          </a:p>
          <a:p>
            <a:pPr lvl="1"/>
            <a:r>
              <a:rPr lang="en-US" dirty="0" smtClean="0"/>
              <a:t>…</a:t>
            </a:r>
          </a:p>
          <a:p>
            <a:pPr lvl="8"/>
            <a:endParaRPr lang="en-US" dirty="0"/>
          </a:p>
          <a:p>
            <a:r>
              <a:rPr lang="en-US" dirty="0" smtClean="0"/>
              <a:t>When moving net to cloud, want to retain policy</a:t>
            </a:r>
          </a:p>
          <a:p>
            <a:pPr lvl="1"/>
            <a:r>
              <a:rPr lang="en-US" dirty="0" smtClean="0"/>
              <a:t>But often don’t have abstract formulation of that policy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and Multitenant Datacenters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SDN allows </a:t>
            </a:r>
            <a:r>
              <a:rPr lang="en-US" dirty="0" smtClean="0"/>
              <a:t>users to </a:t>
            </a:r>
            <a:r>
              <a:rPr lang="en-US" dirty="0"/>
              <a:t>specify </a:t>
            </a:r>
            <a:r>
              <a:rPr lang="en-US" dirty="0" smtClean="0"/>
              <a:t>virtual topology</a:t>
            </a:r>
          </a:p>
          <a:p>
            <a:pPr lvl="1"/>
            <a:r>
              <a:rPr lang="en-US" dirty="0" smtClean="0"/>
              <a:t>Each tenant can specify own topology (i.e., policy)</a:t>
            </a:r>
          </a:p>
          <a:p>
            <a:pPr lvl="5"/>
            <a:endParaRPr lang="en-US" dirty="0"/>
          </a:p>
          <a:p>
            <a:r>
              <a:rPr lang="en-US" dirty="0"/>
              <a:t>SDN-enabled cloud network </a:t>
            </a:r>
            <a:r>
              <a:rPr lang="en-US" dirty="0" smtClean="0"/>
              <a:t>implements policies</a:t>
            </a:r>
          </a:p>
          <a:p>
            <a:pPr lvl="1"/>
            <a:r>
              <a:rPr lang="en-US" dirty="0" smtClean="0"/>
              <a:t>SDN compiles set of policies into low-level configuration</a:t>
            </a:r>
          </a:p>
          <a:p>
            <a:pPr lvl="8"/>
            <a:endParaRPr lang="en-US" dirty="0"/>
          </a:p>
          <a:p>
            <a:r>
              <a:rPr lang="en-US" dirty="0" smtClean="0"/>
              <a:t>Tenants can </a:t>
            </a:r>
            <a:r>
              <a:rPr lang="en-US" dirty="0"/>
              <a:t>migrate </a:t>
            </a:r>
            <a:r>
              <a:rPr lang="en-US" dirty="0" smtClean="0"/>
              <a:t>VMs to</a:t>
            </a:r>
            <a:r>
              <a:rPr lang="en-US" dirty="0"/>
              <a:t>/from </a:t>
            </a:r>
            <a:r>
              <a:rPr lang="en-US" dirty="0" smtClean="0"/>
              <a:t>own network</a:t>
            </a:r>
          </a:p>
          <a:p>
            <a:pPr lvl="1"/>
            <a:r>
              <a:rPr lang="en-US" dirty="0" smtClean="0"/>
              <a:t>Because policies driven from same topology</a:t>
            </a:r>
            <a:endParaRPr lang="en-US" dirty="0"/>
          </a:p>
          <a:p>
            <a:pPr lvl="8"/>
            <a:endParaRPr lang="en-US" dirty="0"/>
          </a:p>
          <a:p>
            <a:r>
              <a:rPr lang="en-US" b="1" i="1" dirty="0"/>
              <a:t>This is what people are paying money for….</a:t>
            </a:r>
          </a:p>
          <a:p>
            <a:pPr lvl="1"/>
            <a:r>
              <a:rPr lang="en-US" b="1" i="1" dirty="0"/>
              <a:t>Enabled by SDN’s ability to virtualize the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7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Research Topics in SDN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Troubleshooting (now)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Scaling (later in lecture)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recent architectural developments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Still trying to work them through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Will present three different approaches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Not yet clear </a:t>
            </a:r>
            <a:r>
              <a:rPr lang="en-US" dirty="0" smtClean="0"/>
              <a:t>how they fit together</a:t>
            </a:r>
          </a:p>
          <a:p>
            <a:pPr lvl="3"/>
            <a:endParaRPr lang="en-US" dirty="0"/>
          </a:p>
          <a:p>
            <a:r>
              <a:rPr lang="en-US" i="1" dirty="0" smtClean="0"/>
              <a:t>If you understand this lecture, you will know more about Internet architecture than 99% of networking researchers….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3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</a:t>
            </a:r>
            <a:r>
              <a:rPr lang="en-US" dirty="0" smtClean="0"/>
              <a:t>SDNs?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networks introduce layers of abstraction</a:t>
            </a:r>
            <a:endParaRPr lang="en-US" dirty="0"/>
          </a:p>
          <a:p>
            <a:pPr lvl="1"/>
            <a:r>
              <a:rPr lang="en-US" b="1" dirty="0" smtClean="0"/>
              <a:t>Good</a:t>
            </a:r>
            <a:r>
              <a:rPr lang="en-US" dirty="0" smtClean="0"/>
              <a:t>: makes it easier to write control programs</a:t>
            </a:r>
            <a:endParaRPr lang="en-US" dirty="0"/>
          </a:p>
          <a:p>
            <a:pPr lvl="1"/>
            <a:r>
              <a:rPr lang="en-US" b="1" dirty="0" smtClean="0"/>
              <a:t>Bad</a:t>
            </a:r>
            <a:r>
              <a:rPr lang="en-US" dirty="0" smtClean="0"/>
              <a:t>: finding the problem when things go wrong</a:t>
            </a:r>
          </a:p>
          <a:p>
            <a:pPr lvl="7"/>
            <a:endParaRPr lang="en-US" dirty="0"/>
          </a:p>
          <a:p>
            <a:r>
              <a:rPr lang="en-US" dirty="0" smtClean="0"/>
              <a:t>“Going wrong” means packet behaviors do not agree with </a:t>
            </a:r>
            <a:r>
              <a:rPr lang="en-US" dirty="0" smtClean="0"/>
              <a:t>goals set by control program</a:t>
            </a:r>
            <a:endParaRPr lang="en-US" dirty="0" smtClean="0"/>
          </a:p>
          <a:p>
            <a:pPr lvl="1"/>
            <a:r>
              <a:rPr lang="en-US" dirty="0" smtClean="0"/>
              <a:t>Routing, access control, etc.</a:t>
            </a:r>
          </a:p>
          <a:p>
            <a:pPr lvl="6"/>
            <a:endParaRPr lang="en-US" dirty="0"/>
          </a:p>
          <a:p>
            <a:r>
              <a:rPr lang="en-US" dirty="0" smtClean="0"/>
              <a:t>Example: control </a:t>
            </a:r>
            <a:r>
              <a:rPr lang="en-US" dirty="0" err="1" smtClean="0"/>
              <a:t>pgrm</a:t>
            </a:r>
            <a:r>
              <a:rPr lang="en-US" dirty="0" smtClean="0"/>
              <a:t> forbids A from contacting B</a:t>
            </a:r>
          </a:p>
          <a:p>
            <a:pPr lvl="1"/>
            <a:r>
              <a:rPr lang="en-US" dirty="0" smtClean="0"/>
              <a:t>But operators sees packets from A reaching B!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7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Answer 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layer of abstraction caused this error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the control program wrong?</a:t>
            </a:r>
          </a:p>
          <a:p>
            <a:pPr lvl="1"/>
            <a:r>
              <a:rPr lang="en-US" dirty="0" smtClean="0"/>
              <a:t>Did the SDN platform introduce the error?</a:t>
            </a:r>
          </a:p>
          <a:p>
            <a:pPr lvl="2"/>
            <a:r>
              <a:rPr lang="en-US" dirty="0" smtClean="0"/>
              <a:t>If so, in the NOS or the virtualization layer?</a:t>
            </a:r>
          </a:p>
          <a:p>
            <a:pPr lvl="1"/>
            <a:r>
              <a:rPr lang="en-US" dirty="0" smtClean="0"/>
              <a:t>Did </a:t>
            </a:r>
            <a:r>
              <a:rPr lang="en-US" dirty="0" smtClean="0"/>
              <a:t>the physical switches malfunction?</a:t>
            </a:r>
          </a:p>
        </p:txBody>
      </p:sp>
    </p:spTree>
    <p:extLst>
      <p:ext uri="{BB962C8B-B14F-4D97-AF65-F5344CB8AC3E}">
        <p14:creationId xmlns:p14="http://schemas.microsoft.com/office/powerpoint/2010/main" val="217890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Answer 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layer of abstraction caused this error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the control program wrong? </a:t>
            </a:r>
            <a:r>
              <a:rPr lang="en-US" i="1" dirty="0" smtClean="0"/>
              <a:t>[Other work]</a:t>
            </a:r>
          </a:p>
          <a:p>
            <a:pPr lvl="1"/>
            <a:r>
              <a:rPr lang="en-US" b="1" dirty="0" smtClean="0"/>
              <a:t>Did the SDN platform introduce the error?</a:t>
            </a:r>
          </a:p>
          <a:p>
            <a:pPr lvl="2"/>
            <a:r>
              <a:rPr lang="en-US" b="1" dirty="0" smtClean="0"/>
              <a:t>If so, in the NOS or the virtualization layer?</a:t>
            </a:r>
          </a:p>
          <a:p>
            <a:pPr lvl="2"/>
            <a:r>
              <a:rPr lang="en-US" b="1" dirty="0"/>
              <a:t>Or at what level of the hierarchy</a:t>
            </a:r>
            <a:r>
              <a:rPr lang="en-US" b="1" dirty="0" smtClean="0"/>
              <a:t>?</a:t>
            </a:r>
          </a:p>
          <a:p>
            <a:pPr lvl="1"/>
            <a:r>
              <a:rPr lang="en-US" dirty="0" smtClean="0"/>
              <a:t>Did the physical switches malfunction? </a:t>
            </a:r>
            <a:r>
              <a:rPr lang="en-US" i="1" dirty="0" smtClean="0"/>
              <a:t>[Other work]</a:t>
            </a:r>
          </a:p>
          <a:p>
            <a:pPr lvl="1"/>
            <a:endParaRPr lang="en-US" dirty="0"/>
          </a:p>
          <a:p>
            <a:r>
              <a:rPr lang="en-US" dirty="0"/>
              <a:t>What external events triggered this error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SDN platform is a complex distributed system</a:t>
            </a:r>
          </a:p>
          <a:p>
            <a:pPr lvl="1"/>
            <a:r>
              <a:rPr lang="en-US" dirty="0" smtClean="0"/>
              <a:t>Subtle errors in responding to controller failures, etc.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Problematic Events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2513" y="2563628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2513" y="3212214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2513" y="2868429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13" y="3637517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2513" y="4286103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2513" y="3942318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2513" y="4653517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2513" y="5302103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2513" y="4958318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2513" y="5727406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2513" y="6375992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2513" y="6032207"/>
            <a:ext cx="802758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44502" y="2563631"/>
            <a:ext cx="183116" cy="30480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44503" y="2563628"/>
            <a:ext cx="336697" cy="64858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13637" y="2563631"/>
            <a:ext cx="366232" cy="107388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27618" y="3942321"/>
            <a:ext cx="183116" cy="34378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013637" y="5302104"/>
            <a:ext cx="285898" cy="42530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622645" y="5302106"/>
            <a:ext cx="474332" cy="72485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379869" y="5324962"/>
            <a:ext cx="563526" cy="105103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579530" y="3919458"/>
            <a:ext cx="570610" cy="103886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475023" y="4286107"/>
            <a:ext cx="691117" cy="36741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739655" y="4972499"/>
            <a:ext cx="237461" cy="31897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739655" y="2563631"/>
            <a:ext cx="535184" cy="64858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387708" y="5316282"/>
            <a:ext cx="261623" cy="71592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368261" y="3637520"/>
            <a:ext cx="538716" cy="30480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139070" y="2563631"/>
            <a:ext cx="874232" cy="30480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920512" y="3212217"/>
            <a:ext cx="643860" cy="42530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542468" y="3942322"/>
            <a:ext cx="378047" cy="34378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68279" y="2868429"/>
            <a:ext cx="637954" cy="107437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636977" y="4653520"/>
            <a:ext cx="378046" cy="30480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963582" y="4972500"/>
            <a:ext cx="124047" cy="34378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192234" y="5302106"/>
            <a:ext cx="915581" cy="42530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920512" y="5298561"/>
            <a:ext cx="643860" cy="107743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765595" y="4972500"/>
            <a:ext cx="124047" cy="34378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-72986" y="2302018"/>
            <a:ext cx="123062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Controller 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-100754" y="3704378"/>
            <a:ext cx="1223578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Controller 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100753" y="5054672"/>
            <a:ext cx="1223578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Controller 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36366" y="2602755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36366" y="2950605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3888" y="3364614"/>
            <a:ext cx="790697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6366" y="4020949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36366" y="4408448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36366" y="4710887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6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36366" y="5465797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7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36366" y="5765352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36366" y="6125158"/>
            <a:ext cx="877273" cy="265456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100" dirty="0"/>
              <a:t>Switch 9</a:t>
            </a:r>
          </a:p>
        </p:txBody>
      </p:sp>
      <p:sp>
        <p:nvSpPr>
          <p:cNvPr id="91" name="Oval 90"/>
          <p:cNvSpPr/>
          <p:nvPr/>
        </p:nvSpPr>
        <p:spPr>
          <a:xfrm>
            <a:off x="1485010" y="2540771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180319" y="3189357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328533" y="4630660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697230" y="5699305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290932" y="3189357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528125" y="6353136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601100" y="4935461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013294" y="4259702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192763" y="3919461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172043" y="5279246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1579530" y="2563628"/>
            <a:ext cx="1505022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3084555" y="2540771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3510001" y="4653517"/>
            <a:ext cx="991115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4485772" y="4630660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415481" y="4630660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6503657" y="3637517"/>
            <a:ext cx="2126436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6409137" y="3614660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06577" y="6004105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7706238" y="2841507"/>
            <a:ext cx="94523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456828" y="2586490"/>
            <a:ext cx="317731" cy="62572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3337442" y="2586491"/>
            <a:ext cx="437116" cy="62572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4485772" y="2586487"/>
            <a:ext cx="305981" cy="28194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1379869" y="2602757"/>
            <a:ext cx="852968" cy="103476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2232837" y="2864364"/>
            <a:ext cx="431210" cy="242711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1579531" y="3637517"/>
            <a:ext cx="149146" cy="30528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3774561" y="2586487"/>
            <a:ext cx="248093" cy="28194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4697230" y="2602756"/>
            <a:ext cx="441843" cy="60945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885815" y="2563631"/>
            <a:ext cx="744279" cy="30480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6013291" y="3950280"/>
            <a:ext cx="691128" cy="71977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4100622" y="5324962"/>
            <a:ext cx="743099" cy="40244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V="1">
            <a:off x="7194686" y="3942800"/>
            <a:ext cx="691128" cy="71977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6184608" y="3919458"/>
            <a:ext cx="1110511" cy="101600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6775303" y="2563631"/>
            <a:ext cx="825795" cy="105102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3510001" y="2540771"/>
            <a:ext cx="825795" cy="107388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3180317" y="3919458"/>
            <a:ext cx="276511" cy="34024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5015023" y="3942803"/>
            <a:ext cx="590698" cy="31689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6775302" y="3936750"/>
            <a:ext cx="301256" cy="73962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584559" y="3930432"/>
            <a:ext cx="513907" cy="104206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152181" y="5302103"/>
            <a:ext cx="513907" cy="108466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6775378" y="5302104"/>
            <a:ext cx="419308" cy="74771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5396067" y="4951107"/>
            <a:ext cx="510910" cy="35099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6577454" y="4977637"/>
            <a:ext cx="617235" cy="32092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7944884" y="4972499"/>
            <a:ext cx="575874" cy="32960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3387710" y="5298562"/>
            <a:ext cx="948089" cy="108820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92236" y="5324962"/>
            <a:ext cx="948089" cy="108820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2215116" y="3942801"/>
            <a:ext cx="1730744" cy="243319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1981199" y="4653517"/>
            <a:ext cx="682848" cy="66517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3387708" y="4935461"/>
            <a:ext cx="386851" cy="38950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flipV="1">
            <a:off x="4603921" y="4282559"/>
            <a:ext cx="1001801" cy="104240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3672961" y="5279246"/>
            <a:ext cx="614325" cy="109674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3371243" y="3258416"/>
            <a:ext cx="691116" cy="68438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V="1">
            <a:off x="4446195" y="3614658"/>
            <a:ext cx="190785" cy="32209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flipV="1">
            <a:off x="4603921" y="3189355"/>
            <a:ext cx="411103" cy="76092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5687871" y="4305419"/>
            <a:ext cx="721263" cy="97382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603988" y="3206167"/>
            <a:ext cx="378059" cy="75982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 flipV="1">
            <a:off x="7005659" y="2586487"/>
            <a:ext cx="595441" cy="61967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6603988" y="2586490"/>
            <a:ext cx="472570" cy="25501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7454006" y="5302103"/>
            <a:ext cx="294184" cy="40782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 flipV="1">
            <a:off x="7658975" y="5324966"/>
            <a:ext cx="439491" cy="679139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8098466" y="5302106"/>
            <a:ext cx="259906" cy="42530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8358373" y="5324963"/>
            <a:ext cx="271721" cy="106180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4063650" y="1958215"/>
            <a:ext cx="493091" cy="709087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684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Control/Data Plane Split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control plane in simulator</a:t>
            </a:r>
          </a:p>
          <a:p>
            <a:pPr lvl="6"/>
            <a:endParaRPr lang="en-US" dirty="0"/>
          </a:p>
          <a:p>
            <a:r>
              <a:rPr lang="en-US" dirty="0" smtClean="0"/>
              <a:t>Iteratively remove external events from log</a:t>
            </a:r>
          </a:p>
          <a:p>
            <a:pPr lvl="1"/>
            <a:r>
              <a:rPr lang="en-US" dirty="0" smtClean="0"/>
              <a:t>See if error still occurs</a:t>
            </a:r>
          </a:p>
          <a:p>
            <a:pPr lvl="4"/>
            <a:endParaRPr lang="en-US" dirty="0"/>
          </a:p>
          <a:p>
            <a:r>
              <a:rPr lang="en-US" dirty="0" smtClean="0"/>
              <a:t>Can programmatically identify </a:t>
            </a:r>
            <a:r>
              <a:rPr lang="en-US" b="1" i="1" dirty="0" smtClean="0"/>
              <a:t>a</a:t>
            </a:r>
            <a:r>
              <a:rPr lang="en-US" dirty="0" smtClean="0"/>
              <a:t> minimal causal set</a:t>
            </a:r>
          </a:p>
          <a:p>
            <a:pPr lvl="7"/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 smtClean="0"/>
              <a:t>debugging efforts on a small log of events</a:t>
            </a:r>
          </a:p>
          <a:p>
            <a:pPr lvl="4"/>
            <a:endParaRPr lang="en-US" dirty="0"/>
          </a:p>
          <a:p>
            <a:r>
              <a:rPr lang="en-US" i="1" dirty="0" smtClean="0"/>
              <a:t>Lots of technical difficulties swept under the rug!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49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Another Decomposition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architecturally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Seeing how </a:t>
            </a:r>
            <a:r>
              <a:rPr lang="en-US" dirty="0" smtClean="0"/>
              <a:t>network services can be decomposed</a:t>
            </a:r>
          </a:p>
          <a:p>
            <a:pPr lvl="5"/>
            <a:endParaRPr lang="en-US" dirty="0"/>
          </a:p>
          <a:p>
            <a:r>
              <a:rPr lang="en-US" dirty="0" smtClean="0"/>
              <a:t>But there are many aspects to network service</a:t>
            </a:r>
          </a:p>
          <a:p>
            <a:pPr lvl="4"/>
            <a:endParaRPr lang="en-US" dirty="0"/>
          </a:p>
          <a:p>
            <a:r>
              <a:rPr lang="en-US" dirty="0" err="1" smtClean="0"/>
              <a:t>Dataplane</a:t>
            </a:r>
            <a:r>
              <a:rPr lang="en-US" dirty="0" smtClean="0"/>
              <a:t> considers how packets are handled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Our control plane discussion only considers at how operator controls network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What about another decomposition that takes hosts and forwarding into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Important Logical 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Host to network</a:t>
            </a:r>
            <a:r>
              <a:rPr lang="en-US" dirty="0" smtClean="0"/>
              <a:t>: destination, </a:t>
            </a:r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pPr lvl="4"/>
            <a:endParaRPr lang="en-US" dirty="0"/>
          </a:p>
          <a:p>
            <a:r>
              <a:rPr lang="en-US" b="1" dirty="0" smtClean="0"/>
              <a:t>Packet to router</a:t>
            </a:r>
            <a:r>
              <a:rPr lang="en-US" dirty="0" smtClean="0"/>
              <a:t>: lookup key into forwarding state</a:t>
            </a:r>
          </a:p>
          <a:p>
            <a:pPr lvl="3"/>
            <a:endParaRPr lang="en-US" dirty="0"/>
          </a:p>
          <a:p>
            <a:r>
              <a:rPr lang="en-US" b="1" dirty="0" smtClean="0"/>
              <a:t>Operator to network</a:t>
            </a:r>
            <a:r>
              <a:rPr lang="en-US" dirty="0" smtClean="0"/>
              <a:t>: isolation, access control,…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7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Interfaces in IP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953000" cy="5473700"/>
          </a:xfrm>
          <a:ln/>
        </p:spPr>
        <p:txBody>
          <a:bodyPr/>
          <a:lstStyle/>
          <a:p>
            <a:pPr marL="570277"/>
            <a:r>
              <a:rPr lang="en-US" dirty="0"/>
              <a:t>Host-network and packet</a:t>
            </a:r>
            <a:r>
              <a:rPr lang="en-US" dirty="0" smtClean="0"/>
              <a:t>-router interfaces </a:t>
            </a:r>
            <a:r>
              <a:rPr lang="en-US" dirty="0"/>
              <a:t>are conflated</a:t>
            </a:r>
            <a:r>
              <a:rPr lang="en-US" dirty="0" smtClean="0"/>
              <a:t>.</a:t>
            </a:r>
          </a:p>
          <a:p>
            <a:pPr marL="909949" lvl="1"/>
            <a:r>
              <a:rPr lang="en-US" dirty="0" smtClean="0"/>
              <a:t>They use same fields</a:t>
            </a:r>
          </a:p>
          <a:p>
            <a:pPr marL="970265" lvl="1"/>
            <a:r>
              <a:rPr lang="en-US" dirty="0" smtClean="0"/>
              <a:t>Every router must interpret host demands</a:t>
            </a:r>
          </a:p>
          <a:p>
            <a:pPr marL="2003567" lvl="4"/>
            <a:endParaRPr lang="en-US" dirty="0" smtClean="0"/>
          </a:p>
          <a:p>
            <a:pPr marL="570277"/>
            <a:r>
              <a:rPr lang="en-US" dirty="0" smtClean="0"/>
              <a:t>Minimal </a:t>
            </a:r>
            <a:r>
              <a:rPr lang="en-US" dirty="0"/>
              <a:t>operator-network </a:t>
            </a:r>
            <a:r>
              <a:rPr lang="en-US" dirty="0" smtClean="0"/>
              <a:t>interface</a:t>
            </a:r>
            <a:endParaRPr lang="en-US" dirty="0"/>
          </a:p>
          <a:p>
            <a:pPr marL="970265" lvl="1"/>
            <a:r>
              <a:rPr lang="en-US" dirty="0" smtClean="0"/>
              <a:t>Routing algorithms, ACLs</a:t>
            </a:r>
          </a:p>
          <a:p>
            <a:pPr marL="970265" lvl="1"/>
            <a:r>
              <a:rPr lang="en-US" dirty="0" smtClean="0"/>
              <a:t>Tacked on, not integral to overall design</a:t>
            </a:r>
            <a:endParaRPr lang="en-US" dirty="0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5896375" y="2015878"/>
            <a:ext cx="1943001" cy="1314897"/>
            <a:chOff x="348" y="214"/>
            <a:chExt cx="1740" cy="1178"/>
          </a:xfrm>
        </p:grpSpPr>
        <p:sp>
          <p:nvSpPr>
            <p:cNvPr id="20483" name="Line 3"/>
            <p:cNvSpPr>
              <a:spLocks noChangeShapeType="1"/>
            </p:cNvSpPr>
            <p:nvPr/>
          </p:nvSpPr>
          <p:spPr bwMode="auto">
            <a:xfrm rot="10800000">
              <a:off x="1220" y="562"/>
              <a:ext cx="2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 flipH="1">
              <a:off x="348" y="1392"/>
              <a:ext cx="174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5" name="Rectangle 5"/>
            <p:cNvSpPr>
              <a:spLocks/>
            </p:cNvSpPr>
            <p:nvPr/>
          </p:nvSpPr>
          <p:spPr bwMode="auto">
            <a:xfrm>
              <a:off x="481" y="214"/>
              <a:ext cx="149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Gill Sans" charset="0"/>
                </a:rPr>
                <a:t>Host-Network</a:t>
              </a:r>
              <a:endParaRPr lang="en-US" dirty="0">
                <a:solidFill>
                  <a:schemeClr val="tx1"/>
                </a:solidFill>
                <a:latin typeface="+mn-lt"/>
                <a:cs typeface="Gill Sans" charset="0"/>
              </a:endParaRPr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5896717" y="4540749"/>
            <a:ext cx="1957148" cy="1348149"/>
            <a:chOff x="1390" y="0"/>
            <a:chExt cx="1753" cy="1207"/>
          </a:xfrm>
        </p:grpSpPr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H="1">
              <a:off x="1390" y="0"/>
              <a:ext cx="175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rot="10800000">
              <a:off x="2277" y="197"/>
              <a:ext cx="1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89" name="Rectangle 9"/>
            <p:cNvSpPr>
              <a:spLocks/>
            </p:cNvSpPr>
            <p:nvPr/>
          </p:nvSpPr>
          <p:spPr bwMode="auto">
            <a:xfrm>
              <a:off x="1507" y="931"/>
              <a:ext cx="156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Packet-Router</a:t>
              </a:r>
              <a:endParaRPr lang="en-US" dirty="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endParaRP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4923039" y="3500437"/>
            <a:ext cx="3902273" cy="892969"/>
            <a:chOff x="0" y="0"/>
            <a:chExt cx="3496" cy="800"/>
          </a:xfrm>
          <a:solidFill>
            <a:schemeClr val="bg2"/>
          </a:solidFill>
        </p:grpSpPr>
        <p:sp>
          <p:nvSpPr>
            <p:cNvPr id="20491" name="Rectangle 11"/>
            <p:cNvSpPr>
              <a:spLocks/>
            </p:cNvSpPr>
            <p:nvPr/>
          </p:nvSpPr>
          <p:spPr bwMode="auto">
            <a:xfrm>
              <a:off x="880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Src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1744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Dst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2624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L4 ...</a:t>
              </a:r>
            </a:p>
          </p:txBody>
        </p:sp>
        <p:sp>
          <p:nvSpPr>
            <p:cNvPr id="20494" name="Rectangle 14"/>
            <p:cNvSpPr>
              <a:spLocks/>
            </p:cNvSpPr>
            <p:nvPr/>
          </p:nvSpPr>
          <p:spPr bwMode="auto">
            <a:xfrm>
              <a:off x="0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3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Interfaces in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686300" cy="5473700"/>
          </a:xfrm>
          <a:ln/>
        </p:spPr>
        <p:txBody>
          <a:bodyPr/>
          <a:lstStyle/>
          <a:p>
            <a:pPr marL="570277"/>
            <a:r>
              <a:rPr lang="en-US" dirty="0" smtClean="0"/>
              <a:t>Host</a:t>
            </a:r>
            <a:r>
              <a:rPr lang="en-US" dirty="0"/>
              <a:t>-network </a:t>
            </a:r>
            <a:r>
              <a:rPr lang="en-US" dirty="0" smtClean="0"/>
              <a:t>and </a:t>
            </a:r>
            <a:r>
              <a:rPr lang="en-US" dirty="0"/>
              <a:t>packet</a:t>
            </a:r>
            <a:r>
              <a:rPr lang="en-US" dirty="0" smtClean="0"/>
              <a:t>-router interfaces still conflated</a:t>
            </a:r>
          </a:p>
          <a:p>
            <a:pPr marL="970265" lvl="1"/>
            <a:r>
              <a:rPr lang="en-US" dirty="0" smtClean="0"/>
              <a:t>Same fields still used for both (just more fields)</a:t>
            </a:r>
          </a:p>
          <a:p>
            <a:pPr marL="970265" lvl="1"/>
            <a:r>
              <a:rPr lang="en-US" dirty="0" smtClean="0"/>
              <a:t>All routers have fully general OF matching</a:t>
            </a:r>
          </a:p>
          <a:p>
            <a:pPr marL="2857513" lvl="6"/>
            <a:endParaRPr lang="en-US" dirty="0" smtClean="0"/>
          </a:p>
          <a:p>
            <a:pPr marL="570277"/>
            <a:r>
              <a:rPr lang="en-US" dirty="0" smtClean="0"/>
              <a:t>But SDN </a:t>
            </a:r>
            <a:r>
              <a:rPr lang="en-US" dirty="0"/>
              <a:t>provides programmatic network-operator interface</a:t>
            </a:r>
            <a:r>
              <a:rPr lang="en-US" dirty="0" smtClean="0"/>
              <a:t>.</a:t>
            </a:r>
          </a:p>
          <a:p>
            <a:pPr marL="970265" lvl="1"/>
            <a:r>
              <a:rPr lang="en-US" dirty="0" smtClean="0"/>
              <a:t>Huge step forward!</a:t>
            </a:r>
            <a:endParaRPr lang="en-US" dirty="0"/>
          </a:p>
          <a:p>
            <a:pPr marL="284571" indent="0">
              <a:buNone/>
            </a:pPr>
            <a:endParaRPr lang="en-US" dirty="0"/>
          </a:p>
        </p:txBody>
      </p:sp>
      <p:grpSp>
        <p:nvGrpSpPr>
          <p:cNvPr id="33" name="Group 6"/>
          <p:cNvGrpSpPr>
            <a:grpSpLocks/>
          </p:cNvGrpSpPr>
          <p:nvPr/>
        </p:nvGrpSpPr>
        <p:grpSpPr bwMode="auto">
          <a:xfrm>
            <a:off x="4897761" y="1576411"/>
            <a:ext cx="3932411" cy="1369593"/>
            <a:chOff x="0" y="165"/>
            <a:chExt cx="3523" cy="1227"/>
          </a:xfrm>
        </p:grpSpPr>
        <p:sp>
          <p:nvSpPr>
            <p:cNvPr id="34" name="Line 3"/>
            <p:cNvSpPr>
              <a:spLocks noChangeShapeType="1"/>
            </p:cNvSpPr>
            <p:nvPr/>
          </p:nvSpPr>
          <p:spPr bwMode="auto">
            <a:xfrm rot="10800000">
              <a:off x="1769" y="562"/>
              <a:ext cx="1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Line 4"/>
            <p:cNvSpPr>
              <a:spLocks noChangeShapeType="1"/>
            </p:cNvSpPr>
            <p:nvPr/>
          </p:nvSpPr>
          <p:spPr bwMode="auto">
            <a:xfrm flipH="1">
              <a:off x="0" y="1392"/>
              <a:ext cx="352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Rectangle 5"/>
            <p:cNvSpPr>
              <a:spLocks/>
            </p:cNvSpPr>
            <p:nvPr/>
          </p:nvSpPr>
          <p:spPr bwMode="auto">
            <a:xfrm>
              <a:off x="1013" y="165"/>
              <a:ext cx="149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latin typeface="+mn-lt"/>
                  <a:cs typeface="Gill Sans" charset="0"/>
                </a:rPr>
                <a:t>Host-Network</a:t>
              </a:r>
            </a:p>
          </p:txBody>
        </p:sp>
      </p:grp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4894498" y="4171603"/>
            <a:ext cx="3931118" cy="1427459"/>
            <a:chOff x="318" y="0"/>
            <a:chExt cx="3521" cy="1278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 flipH="1">
              <a:off x="318" y="0"/>
              <a:ext cx="3521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rot="10800000">
              <a:off x="2095" y="197"/>
              <a:ext cx="1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Rectangle 9"/>
            <p:cNvSpPr>
              <a:spLocks/>
            </p:cNvSpPr>
            <p:nvPr/>
          </p:nvSpPr>
          <p:spPr bwMode="auto">
            <a:xfrm>
              <a:off x="1306" y="1002"/>
              <a:ext cx="156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latin typeface="+mn-lt"/>
                  <a:cs typeface="Gill Sans" charset="0"/>
                </a:rPr>
                <a:t>Packet-Router</a:t>
              </a:r>
            </a:p>
          </p:txBody>
        </p:sp>
      </p:grpSp>
      <p:grpSp>
        <p:nvGrpSpPr>
          <p:cNvPr id="41" name="Group 15"/>
          <p:cNvGrpSpPr>
            <a:grpSpLocks/>
          </p:cNvGrpSpPr>
          <p:nvPr/>
        </p:nvGrpSpPr>
        <p:grpSpPr bwMode="auto">
          <a:xfrm>
            <a:off x="4914506" y="3115668"/>
            <a:ext cx="3902273" cy="892969"/>
            <a:chOff x="0" y="0"/>
            <a:chExt cx="3496" cy="800"/>
          </a:xfrm>
          <a:solidFill>
            <a:schemeClr val="bg2"/>
          </a:solidFill>
        </p:grpSpPr>
        <p:sp>
          <p:nvSpPr>
            <p:cNvPr id="42" name="Rectangle 11"/>
            <p:cNvSpPr>
              <a:spLocks/>
            </p:cNvSpPr>
            <p:nvPr/>
          </p:nvSpPr>
          <p:spPr bwMode="auto">
            <a:xfrm>
              <a:off x="880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Src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43" name="Rectangle 12"/>
            <p:cNvSpPr>
              <a:spLocks/>
            </p:cNvSpPr>
            <p:nvPr/>
          </p:nvSpPr>
          <p:spPr bwMode="auto">
            <a:xfrm>
              <a:off x="1744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Dst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44" name="Rectangle 13"/>
            <p:cNvSpPr>
              <a:spLocks/>
            </p:cNvSpPr>
            <p:nvPr/>
          </p:nvSpPr>
          <p:spPr bwMode="auto">
            <a:xfrm>
              <a:off x="2624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L4 ...</a:t>
              </a:r>
            </a:p>
          </p:txBody>
        </p:sp>
        <p:sp>
          <p:nvSpPr>
            <p:cNvPr id="45" name="Rectangle 14"/>
            <p:cNvSpPr>
              <a:spLocks/>
            </p:cNvSpPr>
            <p:nvPr/>
          </p:nvSpPr>
          <p:spPr bwMode="auto">
            <a:xfrm>
              <a:off x="0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04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understand, ask….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Interfaces in </a:t>
            </a:r>
            <a:r>
              <a:rPr lang="en-US" dirty="0" smtClean="0"/>
              <a:t>MPLS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191000" cy="5473700"/>
          </a:xfrm>
          <a:ln/>
        </p:spPr>
        <p:txBody>
          <a:bodyPr/>
          <a:lstStyle/>
          <a:p>
            <a:pPr marL="570277"/>
            <a:r>
              <a:rPr lang="en-US" dirty="0"/>
              <a:t>H</a:t>
            </a:r>
            <a:r>
              <a:rPr lang="en-US" dirty="0" smtClean="0"/>
              <a:t>ost</a:t>
            </a:r>
            <a:r>
              <a:rPr lang="en-US" dirty="0"/>
              <a:t>-network and packet</a:t>
            </a:r>
            <a:r>
              <a:rPr lang="en-US" dirty="0" smtClean="0"/>
              <a:t>-router interfaces are distinct</a:t>
            </a:r>
          </a:p>
          <a:p>
            <a:pPr marL="970265" lvl="1"/>
            <a:r>
              <a:rPr lang="en-US" dirty="0" smtClean="0"/>
              <a:t>Edge router looks at IP header</a:t>
            </a:r>
          </a:p>
          <a:p>
            <a:pPr marL="970265" lvl="1"/>
            <a:r>
              <a:rPr lang="en-US" dirty="0" smtClean="0"/>
              <a:t>Internal switches look at MPLS label</a:t>
            </a:r>
          </a:p>
          <a:p>
            <a:pPr marL="746462" lvl="1" indent="0">
              <a:buNone/>
            </a:pPr>
            <a:endParaRPr lang="en-US" dirty="0" smtClean="0"/>
          </a:p>
          <a:p>
            <a:pPr marL="570277"/>
            <a:r>
              <a:rPr lang="en-US" dirty="0" smtClean="0"/>
              <a:t>No fully general operator-network interface</a:t>
            </a:r>
            <a:endParaRPr lang="en-US" dirty="0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5906666" y="1383134"/>
            <a:ext cx="2535935" cy="1414240"/>
            <a:chOff x="105" y="125"/>
            <a:chExt cx="2271" cy="1267"/>
          </a:xfrm>
        </p:grpSpPr>
        <p:sp>
          <p:nvSpPr>
            <p:cNvPr id="19" name="Line 3"/>
            <p:cNvSpPr>
              <a:spLocks noChangeShapeType="1"/>
            </p:cNvSpPr>
            <p:nvPr/>
          </p:nvSpPr>
          <p:spPr bwMode="auto">
            <a:xfrm rot="10800000">
              <a:off x="1241" y="562"/>
              <a:ext cx="2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4"/>
            <p:cNvSpPr>
              <a:spLocks noChangeShapeType="1"/>
            </p:cNvSpPr>
            <p:nvPr/>
          </p:nvSpPr>
          <p:spPr bwMode="auto">
            <a:xfrm flipH="1">
              <a:off x="369" y="1392"/>
              <a:ext cx="174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5"/>
            <p:cNvSpPr>
              <a:spLocks/>
            </p:cNvSpPr>
            <p:nvPr/>
          </p:nvSpPr>
          <p:spPr bwMode="auto">
            <a:xfrm>
              <a:off x="105" y="125"/>
              <a:ext cx="227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latin typeface="+mn-lt"/>
                  <a:cs typeface="Gill Sans" charset="0"/>
                </a:rPr>
                <a:t>Host-</a:t>
              </a:r>
              <a:r>
                <a:rPr lang="en-US" dirty="0" smtClean="0">
                  <a:latin typeface="+mn-lt"/>
                  <a:cs typeface="Gill Sans" charset="0"/>
                </a:rPr>
                <a:t>Network (Edge)</a:t>
              </a:r>
              <a:endParaRPr lang="en-US" dirty="0">
                <a:latin typeface="+mn-lt"/>
                <a:cs typeface="Gill Sans" charset="0"/>
              </a:endParaRPr>
            </a:p>
          </p:txBody>
        </p:sp>
      </p:grp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4320484" y="4022974"/>
            <a:ext cx="2565053" cy="1464312"/>
            <a:chOff x="518" y="0"/>
            <a:chExt cx="2298" cy="1311"/>
          </a:xfrm>
        </p:grpSpPr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>
              <a:off x="1314" y="0"/>
              <a:ext cx="901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rot="10800000">
              <a:off x="1785" y="197"/>
              <a:ext cx="1" cy="691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5" name="Rectangle 9"/>
            <p:cNvSpPr>
              <a:spLocks/>
            </p:cNvSpPr>
            <p:nvPr/>
          </p:nvSpPr>
          <p:spPr bwMode="auto">
            <a:xfrm>
              <a:off x="518" y="1035"/>
              <a:ext cx="229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Packet-Router (Core)</a:t>
              </a:r>
              <a:endParaRPr lang="en-US" dirty="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endParaRPr>
            </a:p>
          </p:txBody>
        </p:sp>
      </p:grpSp>
      <p:grpSp>
        <p:nvGrpSpPr>
          <p:cNvPr id="26" name="Group 17"/>
          <p:cNvGrpSpPr>
            <a:grpSpLocks/>
          </p:cNvGrpSpPr>
          <p:nvPr/>
        </p:nvGrpSpPr>
        <p:grpSpPr bwMode="auto">
          <a:xfrm>
            <a:off x="4244581" y="2967038"/>
            <a:ext cx="4875609" cy="892969"/>
            <a:chOff x="0" y="0"/>
            <a:chExt cx="4368" cy="800"/>
          </a:xfrm>
          <a:solidFill>
            <a:schemeClr val="bg2"/>
          </a:solidFill>
        </p:grpSpPr>
        <p:grpSp>
          <p:nvGrpSpPr>
            <p:cNvPr id="27" name="Group 15"/>
            <p:cNvGrpSpPr>
              <a:grpSpLocks/>
            </p:cNvGrpSpPr>
            <p:nvPr/>
          </p:nvGrpSpPr>
          <p:grpSpPr bwMode="auto">
            <a:xfrm>
              <a:off x="872" y="0"/>
              <a:ext cx="3496" cy="800"/>
              <a:chOff x="0" y="0"/>
              <a:chExt cx="3496" cy="800"/>
            </a:xfrm>
            <a:grpFill/>
          </p:grpSpPr>
          <p:sp>
            <p:nvSpPr>
              <p:cNvPr id="29" name="Rectangle 11"/>
              <p:cNvSpPr>
                <a:spLocks/>
              </p:cNvSpPr>
              <p:nvPr/>
            </p:nvSpPr>
            <p:spPr bwMode="auto">
              <a:xfrm>
                <a:off x="880" y="0"/>
                <a:ext cx="872" cy="800"/>
              </a:xfrm>
              <a:prstGeom prst="rect">
                <a:avLst/>
              </a:prstGeom>
              <a:grp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</p:spPr>
            <p:txBody>
              <a:bodyPr lIns="0" tIns="0" rIns="0" bIns="0" anchor="ctr"/>
              <a:lstStyle/>
              <a:p>
                <a:pPr algn="ctr"/>
                <a:r>
                  <a:rPr lang="en-US" sz="17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Src</a:t>
                </a:r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 IP</a:t>
                </a:r>
              </a:p>
            </p:txBody>
          </p:sp>
          <p:sp>
            <p:nvSpPr>
              <p:cNvPr id="30" name="Rectangle 12"/>
              <p:cNvSpPr>
                <a:spLocks/>
              </p:cNvSpPr>
              <p:nvPr/>
            </p:nvSpPr>
            <p:spPr bwMode="auto">
              <a:xfrm>
                <a:off x="1744" y="0"/>
                <a:ext cx="872" cy="800"/>
              </a:xfrm>
              <a:prstGeom prst="rect">
                <a:avLst/>
              </a:prstGeom>
              <a:grp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</p:spPr>
            <p:txBody>
              <a:bodyPr lIns="0" tIns="0" rIns="0" bIns="0" anchor="ctr"/>
              <a:lstStyle/>
              <a:p>
                <a:pPr algn="ctr"/>
                <a:r>
                  <a:rPr lang="en-US" sz="17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Dst</a:t>
                </a:r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 IP</a:t>
                </a:r>
              </a:p>
            </p:txBody>
          </p:sp>
          <p:sp>
            <p:nvSpPr>
              <p:cNvPr id="31" name="Rectangle 13"/>
              <p:cNvSpPr>
                <a:spLocks/>
              </p:cNvSpPr>
              <p:nvPr/>
            </p:nvSpPr>
            <p:spPr bwMode="auto">
              <a:xfrm>
                <a:off x="2624" y="0"/>
                <a:ext cx="872" cy="800"/>
              </a:xfrm>
              <a:prstGeom prst="rect">
                <a:avLst/>
              </a:prstGeom>
              <a:grp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</p:spPr>
            <p:txBody>
              <a:bodyPr lIns="0" tIns="0" rIns="0" bIns="0" anchor="ctr"/>
              <a:lstStyle/>
              <a:p>
                <a:pPr algn="ctr"/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L4 ...</a:t>
                </a:r>
              </a:p>
            </p:txBody>
          </p:sp>
          <p:sp>
            <p:nvSpPr>
              <p:cNvPr id="32" name="Rectangle 14"/>
              <p:cNvSpPr>
                <a:spLocks/>
              </p:cNvSpPr>
              <p:nvPr/>
            </p:nvSpPr>
            <p:spPr bwMode="auto">
              <a:xfrm>
                <a:off x="0" y="0"/>
                <a:ext cx="872" cy="800"/>
              </a:xfrm>
              <a:prstGeom prst="rect">
                <a:avLst/>
              </a:prstGeom>
              <a:grp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</p:spPr>
            <p:txBody>
              <a:bodyPr lIns="0" tIns="0" rIns="0" bIns="0" anchor="ctr"/>
              <a:lstStyle/>
              <a:p>
                <a:pPr algn="ctr"/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MPLS</a:t>
                </a:r>
              </a:p>
              <a:p>
                <a:pPr algn="ctr"/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cs typeface="Gill Sans" charset="0"/>
                  </a:rPr>
                  <a:t>Labels</a:t>
                </a:r>
              </a:p>
            </p:txBody>
          </p:sp>
        </p:grpSp>
        <p:sp>
          <p:nvSpPr>
            <p:cNvPr id="28" name="Rectangle 16"/>
            <p:cNvSpPr>
              <a:spLocks/>
            </p:cNvSpPr>
            <p:nvPr/>
          </p:nvSpPr>
          <p:spPr bwMode="auto">
            <a:xfrm>
              <a:off x="0" y="0"/>
              <a:ext cx="872" cy="800"/>
            </a:xfrm>
            <a:prstGeom prst="rect">
              <a:avLst/>
            </a:prstGeom>
            <a:grp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01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combine SDN and MPLS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makes the important distinction between</a:t>
            </a:r>
          </a:p>
          <a:p>
            <a:pPr lvl="1"/>
            <a:r>
              <a:rPr lang="en-US" dirty="0" smtClean="0"/>
              <a:t>Host-network interface</a:t>
            </a:r>
          </a:p>
          <a:p>
            <a:pPr lvl="1"/>
            <a:r>
              <a:rPr lang="en-US" dirty="0" smtClean="0"/>
              <a:t>Packet-switch interface</a:t>
            </a:r>
          </a:p>
          <a:p>
            <a:pPr lvl="4"/>
            <a:endParaRPr lang="en-US" dirty="0"/>
          </a:p>
          <a:p>
            <a:r>
              <a:rPr lang="en-US" dirty="0" smtClean="0"/>
              <a:t>SDN provides full operator-network interface</a:t>
            </a:r>
          </a:p>
          <a:p>
            <a:pPr lvl="3"/>
            <a:endParaRPr lang="en-US" dirty="0"/>
          </a:p>
          <a:p>
            <a:r>
              <a:rPr lang="en-US" dirty="0" smtClean="0"/>
              <a:t>The combination of SDN and MPLS looks like this: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core is a “fabric” that delivers packets e2e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edge uses full IP header to make decisions</a:t>
            </a:r>
          </a:p>
          <a:p>
            <a:pPr lvl="2"/>
            <a:r>
              <a:rPr lang="en-US" dirty="0" smtClean="0"/>
              <a:t>Then uses fabric interface to forward across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D56D2-2C54-664C-AB53-F3D5FDE5B1C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410766" y="2339581"/>
            <a:ext cx="8313539" cy="1044773"/>
            <a:chOff x="0" y="0"/>
            <a:chExt cx="7448" cy="936"/>
          </a:xfrm>
        </p:grpSpPr>
        <p:sp>
          <p:nvSpPr>
            <p:cNvPr id="23554" name="Rectangle 2"/>
            <p:cNvSpPr>
              <a:spLocks/>
            </p:cNvSpPr>
            <p:nvPr/>
          </p:nvSpPr>
          <p:spPr bwMode="auto">
            <a:xfrm flipH="1">
              <a:off x="6576" y="0"/>
              <a:ext cx="872" cy="936"/>
            </a:xfrm>
            <a:prstGeom prst="rect">
              <a:avLst/>
            </a:prstGeom>
            <a:no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3555" name="Rectangle 3"/>
            <p:cNvSpPr>
              <a:spLocks/>
            </p:cNvSpPr>
            <p:nvPr/>
          </p:nvSpPr>
          <p:spPr bwMode="auto">
            <a:xfrm flipH="1">
              <a:off x="0" y="0"/>
              <a:ext cx="872" cy="936"/>
            </a:xfrm>
            <a:prstGeom prst="rect">
              <a:avLst/>
            </a:prstGeom>
            <a:noFill/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3556" name="Rectangle 4"/>
            <p:cNvSpPr>
              <a:spLocks/>
            </p:cNvSpPr>
            <p:nvPr/>
          </p:nvSpPr>
          <p:spPr bwMode="auto">
            <a:xfrm>
              <a:off x="6808" y="196"/>
              <a:ext cx="511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Dst</a:t>
              </a:r>
              <a:endParaRPr lang="en-US" dirty="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Host</a:t>
              </a:r>
            </a:p>
          </p:txBody>
        </p:sp>
        <p:sp>
          <p:nvSpPr>
            <p:cNvPr id="23557" name="Rectangle 5"/>
            <p:cNvSpPr>
              <a:spLocks/>
            </p:cNvSpPr>
            <p:nvPr/>
          </p:nvSpPr>
          <p:spPr bwMode="auto">
            <a:xfrm>
              <a:off x="232" y="192"/>
              <a:ext cx="511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Src</a:t>
              </a:r>
              <a:endParaRPr lang="en-US" dirty="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Host</a:t>
              </a:r>
            </a:p>
          </p:txBody>
        </p:sp>
      </p:grp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457647" y="6002983"/>
            <a:ext cx="2656582" cy="476398"/>
            <a:chOff x="329" y="0"/>
            <a:chExt cx="2380" cy="426"/>
          </a:xfrm>
        </p:grpSpPr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flipH="1">
              <a:off x="1808" y="0"/>
              <a:ext cx="901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rot="10800000" flipH="1">
              <a:off x="1298" y="4"/>
              <a:ext cx="480" cy="139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/>
            </p:cNvSpPr>
            <p:nvPr/>
          </p:nvSpPr>
          <p:spPr bwMode="auto">
            <a:xfrm>
              <a:off x="329" y="151"/>
              <a:ext cx="201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Interface for fabric</a:t>
              </a:r>
            </a:p>
          </p:txBody>
        </p: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3098605" y="5000626"/>
            <a:ext cx="3902273" cy="892969"/>
            <a:chOff x="0" y="0"/>
            <a:chExt cx="3496" cy="800"/>
          </a:xfrm>
        </p:grpSpPr>
        <p:sp>
          <p:nvSpPr>
            <p:cNvPr id="23563" name="Rectangle 11"/>
            <p:cNvSpPr>
              <a:spLocks/>
            </p:cNvSpPr>
            <p:nvPr/>
          </p:nvSpPr>
          <p:spPr bwMode="auto">
            <a:xfrm>
              <a:off x="880" y="0"/>
              <a:ext cx="872" cy="800"/>
            </a:xfrm>
            <a:prstGeom prst="rect">
              <a:avLst/>
            </a:prstGeom>
            <a:solidFill>
              <a:srgbClr val="CECECE"/>
            </a:solidFill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Src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1744" y="0"/>
              <a:ext cx="872" cy="800"/>
            </a:xfrm>
            <a:prstGeom prst="rect">
              <a:avLst/>
            </a:prstGeom>
            <a:solidFill>
              <a:srgbClr val="CECECE"/>
            </a:solidFill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Dst</a:t>
              </a:r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 IP</a:t>
              </a:r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2624" y="0"/>
              <a:ext cx="872" cy="800"/>
            </a:xfrm>
            <a:prstGeom prst="rect">
              <a:avLst/>
            </a:prstGeom>
            <a:solidFill>
              <a:srgbClr val="CECECE"/>
            </a:solidFill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L4 ...</a:t>
              </a:r>
            </a:p>
          </p:txBody>
        </p:sp>
        <p:sp>
          <p:nvSpPr>
            <p:cNvPr id="23566" name="Rectangle 14"/>
            <p:cNvSpPr>
              <a:spLocks/>
            </p:cNvSpPr>
            <p:nvPr/>
          </p:nvSpPr>
          <p:spPr bwMode="auto">
            <a:xfrm>
              <a:off x="0" y="0"/>
              <a:ext cx="872" cy="800"/>
            </a:xfrm>
            <a:prstGeom prst="rect">
              <a:avLst/>
            </a:prstGeom>
            <a:solidFill>
              <a:srgbClr val="CECECE"/>
            </a:solidFill>
            <a:ln w="38100" cap="flat">
              <a:solidFill>
                <a:srgbClr val="A9CCFF">
                  <a:alpha val="84999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en-US" sz="17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Gill Sans" charset="0"/>
                </a:rPr>
                <a:t>L2</a:t>
              </a:r>
            </a:p>
          </p:txBody>
        </p:sp>
      </p:grpSp>
      <p:sp>
        <p:nvSpPr>
          <p:cNvPr id="23568" name="Rectangle 16"/>
          <p:cNvSpPr>
            <a:spLocks/>
          </p:cNvSpPr>
          <p:nvPr/>
        </p:nvSpPr>
        <p:spPr bwMode="auto">
          <a:xfrm>
            <a:off x="2125266" y="5000626"/>
            <a:ext cx="973336" cy="892969"/>
          </a:xfrm>
          <a:prstGeom prst="rect">
            <a:avLst/>
          </a:prstGeom>
          <a:solidFill>
            <a:srgbClr val="CECECE"/>
          </a:solidFill>
          <a:ln w="38100" cap="flat">
            <a:solidFill>
              <a:srgbClr val="A9CCFF">
                <a:alpha val="84999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en-US" sz="1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Gill Sans" charset="0"/>
              </a:rPr>
              <a:t>Fabric Header</a:t>
            </a:r>
          </a:p>
        </p:txBody>
      </p: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3107533" y="4343179"/>
            <a:ext cx="5588869" cy="923107"/>
            <a:chOff x="0" y="163"/>
            <a:chExt cx="5007" cy="827"/>
          </a:xfrm>
        </p:grpSpPr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H="1">
              <a:off x="0" y="640"/>
              <a:ext cx="349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3570" name="Rectangle 18"/>
            <p:cNvSpPr>
              <a:spLocks/>
            </p:cNvSpPr>
            <p:nvPr/>
          </p:nvSpPr>
          <p:spPr bwMode="auto">
            <a:xfrm>
              <a:off x="4043" y="163"/>
              <a:ext cx="964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Interface </a:t>
              </a:r>
            </a:p>
            <a:p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for edge</a:t>
              </a:r>
            </a:p>
            <a:p>
              <a:r>
                <a:rPr lang="en-US" dirty="0">
                  <a:solidFill>
                    <a:schemeClr val="tx1"/>
                  </a:solidFill>
                  <a:latin typeface="+mn-lt"/>
                  <a:ea typeface="ＭＳ Ｐゴシック" charset="0"/>
                  <a:cs typeface="Gill Sans" charset="0"/>
                </a:rPr>
                <a:t>and host </a:t>
              </a:r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H="1">
              <a:off x="3541" y="406"/>
              <a:ext cx="486" cy="19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3585" name="Group 33"/>
          <p:cNvGrpSpPr>
            <a:grpSpLocks/>
          </p:cNvGrpSpPr>
          <p:nvPr/>
        </p:nvGrpSpPr>
        <p:grpSpPr bwMode="auto">
          <a:xfrm>
            <a:off x="1393032" y="1500187"/>
            <a:ext cx="6328916" cy="1884164"/>
            <a:chOff x="0" y="0"/>
            <a:chExt cx="5670" cy="1688"/>
          </a:xfrm>
        </p:grpSpPr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0" y="752"/>
              <a:ext cx="5670" cy="936"/>
              <a:chOff x="0" y="0"/>
              <a:chExt cx="5670" cy="936"/>
            </a:xfrm>
          </p:grpSpPr>
          <p:sp>
            <p:nvSpPr>
              <p:cNvPr id="23573" name="Rectangle 21"/>
              <p:cNvSpPr>
                <a:spLocks/>
              </p:cNvSpPr>
              <p:nvPr/>
            </p:nvSpPr>
            <p:spPr bwMode="auto">
              <a:xfrm flipH="1">
                <a:off x="552" y="0"/>
                <a:ext cx="600" cy="936"/>
              </a:xfrm>
              <a:prstGeom prst="rect">
                <a:avLst/>
              </a:prstGeom>
              <a:no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74" name="Rectangle 22"/>
              <p:cNvSpPr>
                <a:spLocks/>
              </p:cNvSpPr>
              <p:nvPr/>
            </p:nvSpPr>
            <p:spPr bwMode="auto">
              <a:xfrm flipH="1">
                <a:off x="4536" y="0"/>
                <a:ext cx="600" cy="936"/>
              </a:xfrm>
              <a:prstGeom prst="rect">
                <a:avLst/>
              </a:prstGeom>
              <a:no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 flipH="1">
                <a:off x="0" y="472"/>
                <a:ext cx="526" cy="0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 flipH="1">
                <a:off x="5144" y="472"/>
                <a:ext cx="526" cy="0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77" name="Rectangle 25"/>
              <p:cNvSpPr>
                <a:spLocks/>
              </p:cNvSpPr>
              <p:nvPr/>
            </p:nvSpPr>
            <p:spPr bwMode="auto">
              <a:xfrm>
                <a:off x="495" y="192"/>
                <a:ext cx="740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Edge</a:t>
                </a: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Switch</a:t>
                </a:r>
              </a:p>
            </p:txBody>
          </p:sp>
          <p:sp>
            <p:nvSpPr>
              <p:cNvPr id="23578" name="Rectangle 26"/>
              <p:cNvSpPr>
                <a:spLocks/>
              </p:cNvSpPr>
              <p:nvPr/>
            </p:nvSpPr>
            <p:spPr bwMode="auto">
              <a:xfrm>
                <a:off x="4491" y="192"/>
                <a:ext cx="740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Edge</a:t>
                </a: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Switch</a:t>
                </a:r>
              </a:p>
            </p:txBody>
          </p:sp>
        </p:grpSp>
        <p:grpSp>
          <p:nvGrpSpPr>
            <p:cNvPr id="23584" name="Group 32"/>
            <p:cNvGrpSpPr>
              <a:grpSpLocks/>
            </p:cNvGrpSpPr>
            <p:nvPr/>
          </p:nvGrpSpPr>
          <p:grpSpPr bwMode="auto">
            <a:xfrm>
              <a:off x="1203" y="0"/>
              <a:ext cx="3304" cy="728"/>
              <a:chOff x="0" y="0"/>
              <a:chExt cx="3304" cy="728"/>
            </a:xfrm>
          </p:grpSpPr>
          <p:sp>
            <p:nvSpPr>
              <p:cNvPr id="23580" name="Rectangle 28"/>
              <p:cNvSpPr>
                <a:spLocks/>
              </p:cNvSpPr>
              <p:nvPr/>
            </p:nvSpPr>
            <p:spPr bwMode="auto">
              <a:xfrm flipH="1">
                <a:off x="1332" y="0"/>
                <a:ext cx="600" cy="448"/>
              </a:xfrm>
              <a:prstGeom prst="rect">
                <a:avLst/>
              </a:prstGeom>
              <a:no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rot="10800000" flipH="1">
                <a:off x="0" y="203"/>
                <a:ext cx="1313" cy="52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 rot="10800000">
                <a:off x="1954" y="215"/>
                <a:ext cx="1350" cy="513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83" name="Rectangle 31"/>
              <p:cNvSpPr>
                <a:spLocks/>
              </p:cNvSpPr>
              <p:nvPr/>
            </p:nvSpPr>
            <p:spPr bwMode="auto">
              <a:xfrm>
                <a:off x="1398" y="90"/>
                <a:ext cx="268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C</a:t>
                </a:r>
                <a:r>
                  <a:rPr lang="en-US" baseline="-60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E</a:t>
                </a:r>
              </a:p>
            </p:txBody>
          </p:sp>
        </p:grpSp>
      </p:grpSp>
      <p:grpSp>
        <p:nvGrpSpPr>
          <p:cNvPr id="23595" name="Group 43"/>
          <p:cNvGrpSpPr>
            <a:grpSpLocks/>
          </p:cNvGrpSpPr>
          <p:nvPr/>
        </p:nvGrpSpPr>
        <p:grpSpPr bwMode="auto">
          <a:xfrm>
            <a:off x="2698998" y="2339578"/>
            <a:ext cx="3737074" cy="1884164"/>
            <a:chOff x="0" y="0"/>
            <a:chExt cx="3348" cy="1688"/>
          </a:xfrm>
        </p:grpSpPr>
        <p:grpSp>
          <p:nvGrpSpPr>
            <p:cNvPr id="23589" name="Group 37"/>
            <p:cNvGrpSpPr>
              <a:grpSpLocks/>
            </p:cNvGrpSpPr>
            <p:nvPr/>
          </p:nvGrpSpPr>
          <p:grpSpPr bwMode="auto">
            <a:xfrm>
              <a:off x="0" y="196"/>
              <a:ext cx="3348" cy="551"/>
              <a:chOff x="0" y="152"/>
              <a:chExt cx="3348" cy="551"/>
            </a:xfrm>
          </p:grpSpPr>
          <p:sp>
            <p:nvSpPr>
              <p:cNvPr id="23586" name="Rectangle 34"/>
              <p:cNvSpPr>
                <a:spLocks/>
              </p:cNvSpPr>
              <p:nvPr/>
            </p:nvSpPr>
            <p:spPr bwMode="auto">
              <a:xfrm>
                <a:off x="1146" y="152"/>
                <a:ext cx="1149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Fabric</a:t>
                </a: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(Switches)</a:t>
                </a:r>
              </a:p>
            </p:txBody>
          </p:sp>
          <p:sp>
            <p:nvSpPr>
              <p:cNvPr id="23587" name="Line 35"/>
              <p:cNvSpPr>
                <a:spLocks noChangeShapeType="1"/>
              </p:cNvSpPr>
              <p:nvPr/>
            </p:nvSpPr>
            <p:spPr bwMode="auto">
              <a:xfrm flipH="1">
                <a:off x="2821" y="428"/>
                <a:ext cx="527" cy="0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 flipH="1">
                <a:off x="0" y="424"/>
                <a:ext cx="526" cy="0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23594" name="Group 42"/>
            <p:cNvGrpSpPr>
              <a:grpSpLocks/>
            </p:cNvGrpSpPr>
            <p:nvPr/>
          </p:nvGrpSpPr>
          <p:grpSpPr bwMode="auto">
            <a:xfrm>
              <a:off x="549" y="0"/>
              <a:ext cx="2264" cy="1688"/>
              <a:chOff x="0" y="0"/>
              <a:chExt cx="2264" cy="1688"/>
            </a:xfrm>
          </p:grpSpPr>
          <p:sp>
            <p:nvSpPr>
              <p:cNvPr id="23590" name="Rectangle 38"/>
              <p:cNvSpPr>
                <a:spLocks/>
              </p:cNvSpPr>
              <p:nvPr/>
            </p:nvSpPr>
            <p:spPr bwMode="auto">
              <a:xfrm>
                <a:off x="0" y="0"/>
                <a:ext cx="2264" cy="936"/>
              </a:xfrm>
              <a:prstGeom prst="rect">
                <a:avLst/>
              </a:prstGeom>
              <a:no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91" name="Rectangle 39"/>
              <p:cNvSpPr>
                <a:spLocks/>
              </p:cNvSpPr>
              <p:nvPr/>
            </p:nvSpPr>
            <p:spPr bwMode="auto">
              <a:xfrm flipH="1">
                <a:off x="816" y="1240"/>
                <a:ext cx="600" cy="448"/>
              </a:xfrm>
              <a:prstGeom prst="rect">
                <a:avLst/>
              </a:prstGeom>
              <a:noFill/>
              <a:ln w="38100" cap="flat">
                <a:solidFill>
                  <a:srgbClr val="A9CCFF">
                    <a:alpha val="84999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76200" algn="ctr" rotWithShape="0">
                  <a:schemeClr val="bg2">
                    <a:alpha val="79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>
                <a:off x="1109" y="970"/>
                <a:ext cx="0" cy="267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593" name="Rectangle 41"/>
              <p:cNvSpPr>
                <a:spLocks/>
              </p:cNvSpPr>
              <p:nvPr/>
            </p:nvSpPr>
            <p:spPr bwMode="auto">
              <a:xfrm>
                <a:off x="891" y="1330"/>
                <a:ext cx="260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C</a:t>
                </a:r>
                <a:r>
                  <a:rPr lang="en-US" baseline="-6000" dirty="0">
                    <a:solidFill>
                      <a:schemeClr val="tx1"/>
                    </a:solidFill>
                    <a:latin typeface="+mn-lt"/>
                    <a:ea typeface="ＭＳ Ｐゴシック" charset="0"/>
                    <a:cs typeface="Gill Sans" charset="0"/>
                  </a:rPr>
                  <a:t>F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+ MPLS = “Fabric”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1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 functions much like a distributed switch</a:t>
            </a:r>
          </a:p>
          <a:p>
            <a:pPr lvl="1"/>
            <a:r>
              <a:rPr lang="en-US" dirty="0" smtClean="0"/>
              <a:t>Delivers </a:t>
            </a:r>
            <a:r>
              <a:rPr lang="en-US" dirty="0" smtClean="0"/>
              <a:t>packets to appropriate edge ports</a:t>
            </a:r>
          </a:p>
          <a:p>
            <a:pPr lvl="1"/>
            <a:r>
              <a:rPr lang="en-US" dirty="0" smtClean="0"/>
              <a:t>“Transactional” changes for internal forwarding state</a:t>
            </a:r>
          </a:p>
          <a:p>
            <a:pPr lvl="1"/>
            <a:r>
              <a:rPr lang="en-US" dirty="0" smtClean="0"/>
              <a:t>We will call these a “logical cross-bar” (LXB)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Internal hardware </a:t>
            </a:r>
            <a:r>
              <a:rPr lang="en-US" dirty="0"/>
              <a:t>is </a:t>
            </a:r>
            <a:r>
              <a:rPr lang="en-US" dirty="0" smtClean="0"/>
              <a:t>simple and future-proof:</a:t>
            </a:r>
            <a:endParaRPr lang="en-US" dirty="0"/>
          </a:p>
          <a:p>
            <a:pPr lvl="1"/>
            <a:r>
              <a:rPr lang="en-US" dirty="0"/>
              <a:t>Fabric only requires simple label forwarding </a:t>
            </a:r>
            <a:r>
              <a:rPr lang="en-US" dirty="0" smtClean="0"/>
              <a:t>internally</a:t>
            </a:r>
          </a:p>
          <a:p>
            <a:pPr lvl="1"/>
            <a:r>
              <a:rPr lang="en-US" dirty="0" smtClean="0"/>
              <a:t>Only edge switches tied to host protocols</a:t>
            </a:r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Normal SDN needs general </a:t>
            </a:r>
            <a:r>
              <a:rPr lang="en-US" dirty="0"/>
              <a:t>matching </a:t>
            </a:r>
            <a:r>
              <a:rPr lang="en-US" dirty="0" smtClean="0"/>
              <a:t>everywhere</a:t>
            </a:r>
          </a:p>
          <a:p>
            <a:pPr lvl="1"/>
            <a:r>
              <a:rPr lang="en-US" dirty="0" smtClean="0"/>
              <a:t>This SDN approach only uses general matching at edge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2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Core-Edge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far-reaching implications for SDN’s future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err="1" smtClean="0"/>
              <a:t>Deployability</a:t>
            </a:r>
            <a:endParaRPr lang="en-US" dirty="0" smtClean="0"/>
          </a:p>
          <a:p>
            <a:pPr lvl="1"/>
            <a:r>
              <a:rPr lang="en-US" dirty="0" err="1" smtClean="0"/>
              <a:t>Evolvability</a:t>
            </a:r>
            <a:endParaRPr lang="en-US" dirty="0" smtClean="0"/>
          </a:p>
          <a:p>
            <a:pPr lvl="1"/>
            <a:r>
              <a:rPr lang="en-US" dirty="0" smtClean="0"/>
              <a:t>….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2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Scalability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7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SDN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global networks?</a:t>
            </a:r>
          </a:p>
          <a:p>
            <a:pPr lvl="1"/>
            <a:r>
              <a:rPr lang="en-US" dirty="0" smtClean="0"/>
              <a:t>Can’t </a:t>
            </a:r>
            <a:r>
              <a:rPr lang="en-US" dirty="0" smtClean="0"/>
              <a:t>have </a:t>
            </a:r>
            <a:r>
              <a:rPr lang="en-US" dirty="0" smtClean="0"/>
              <a:t>a flat organization of replicated controllers</a:t>
            </a:r>
          </a:p>
          <a:p>
            <a:pPr lvl="1"/>
            <a:r>
              <a:rPr lang="en-US" dirty="0" smtClean="0"/>
              <a:t>Need more locality of control</a:t>
            </a:r>
          </a:p>
          <a:p>
            <a:pPr lvl="6"/>
            <a:endParaRPr lang="en-US" dirty="0"/>
          </a:p>
          <a:p>
            <a:r>
              <a:rPr lang="en-US" dirty="0" smtClean="0"/>
              <a:t>Can organize network into a hierarchical structure</a:t>
            </a:r>
          </a:p>
          <a:p>
            <a:pPr lvl="1"/>
            <a:r>
              <a:rPr lang="en-US" dirty="0" smtClean="0"/>
              <a:t>Each unit of the hierarchy is a logical </a:t>
            </a:r>
            <a:r>
              <a:rPr lang="en-US" dirty="0" err="1" smtClean="0"/>
              <a:t>xbar</a:t>
            </a:r>
            <a:r>
              <a:rPr lang="en-US" dirty="0" smtClean="0"/>
              <a:t> </a:t>
            </a:r>
            <a:r>
              <a:rPr lang="en-US" b="1" dirty="0" smtClean="0"/>
              <a:t>(LXB)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Each LXB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iven forwarding table by parent</a:t>
            </a:r>
          </a:p>
          <a:p>
            <a:pPr lvl="1"/>
            <a:r>
              <a:rPr lang="en-US" dirty="0" smtClean="0"/>
              <a:t>Gathers topology from children</a:t>
            </a:r>
          </a:p>
          <a:p>
            <a:pPr lvl="1"/>
            <a:r>
              <a:rPr lang="en-US" dirty="0" smtClean="0"/>
              <a:t>Controller implements </a:t>
            </a:r>
            <a:r>
              <a:rPr lang="en-US" b="1" dirty="0" smtClean="0"/>
              <a:t>Table</a:t>
            </a:r>
            <a:r>
              <a:rPr lang="en-US" dirty="0" smtClean="0"/>
              <a:t> on </a:t>
            </a:r>
            <a:r>
              <a:rPr lang="en-US" b="1" dirty="0" smtClean="0"/>
              <a:t>Topology</a:t>
            </a:r>
          </a:p>
          <a:p>
            <a:pPr marL="2742780" lvl="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0 LXBs: physical switches</a:t>
            </a:r>
            <a:endParaRPr lang="en-US" dirty="0"/>
          </a:p>
        </p:txBody>
      </p: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1296988" y="3376616"/>
            <a:ext cx="6323012" cy="2605087"/>
            <a:chOff x="611188" y="3635936"/>
            <a:chExt cx="7559675" cy="296330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1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2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26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/>
          <p:cNvCxnSpPr/>
          <p:nvPr/>
        </p:nvCxnSpPr>
        <p:spPr>
          <a:xfrm flipH="1" flipV="1">
            <a:off x="4648200" y="4902770"/>
            <a:ext cx="1769872" cy="37124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</a:t>
            </a:r>
            <a:r>
              <a:rPr lang="en-US" dirty="0" smtClean="0"/>
              <a:t>1 </a:t>
            </a:r>
            <a:r>
              <a:rPr lang="en-US" dirty="0"/>
              <a:t>LXBs: </a:t>
            </a:r>
            <a:r>
              <a:rPr lang="en-US" dirty="0" err="1" smtClean="0"/>
              <a:t>PoPs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44" idx="1"/>
          </p:cNvCxnSpPr>
          <p:nvPr/>
        </p:nvCxnSpPr>
        <p:spPr>
          <a:xfrm flipH="1" flipV="1">
            <a:off x="1295400" y="3577167"/>
            <a:ext cx="235135" cy="28320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4" idx="0"/>
          </p:cNvCxnSpPr>
          <p:nvPr/>
        </p:nvCxnSpPr>
        <p:spPr>
          <a:xfrm flipH="1" flipV="1">
            <a:off x="1606738" y="3271737"/>
            <a:ext cx="132561" cy="54115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4" idx="6"/>
          </p:cNvCxnSpPr>
          <p:nvPr/>
        </p:nvCxnSpPr>
        <p:spPr>
          <a:xfrm flipV="1">
            <a:off x="2034529" y="3899475"/>
            <a:ext cx="324182" cy="7552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" idx="2"/>
          </p:cNvCxnSpPr>
          <p:nvPr/>
        </p:nvCxnSpPr>
        <p:spPr>
          <a:xfrm flipH="1">
            <a:off x="1000771" y="3974995"/>
            <a:ext cx="443292" cy="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4" idx="3"/>
          </p:cNvCxnSpPr>
          <p:nvPr/>
        </p:nvCxnSpPr>
        <p:spPr>
          <a:xfrm flipH="1">
            <a:off x="1265767" y="4089619"/>
            <a:ext cx="264768" cy="26171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4" idx="5"/>
          </p:cNvCxnSpPr>
          <p:nvPr/>
        </p:nvCxnSpPr>
        <p:spPr>
          <a:xfrm>
            <a:off x="1948057" y="4089619"/>
            <a:ext cx="244810" cy="26171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444063" y="3812895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77" idx="1"/>
          </p:cNvCxnSpPr>
          <p:nvPr/>
        </p:nvCxnSpPr>
        <p:spPr>
          <a:xfrm flipH="1" flipV="1">
            <a:off x="2273301" y="4445001"/>
            <a:ext cx="265614" cy="343146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7" idx="6"/>
          </p:cNvCxnSpPr>
          <p:nvPr/>
        </p:nvCxnSpPr>
        <p:spPr>
          <a:xfrm>
            <a:off x="3042910" y="4902770"/>
            <a:ext cx="1478291" cy="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7" idx="3"/>
          </p:cNvCxnSpPr>
          <p:nvPr/>
        </p:nvCxnSpPr>
        <p:spPr>
          <a:xfrm flipH="1">
            <a:off x="2034529" y="5017393"/>
            <a:ext cx="504386" cy="53674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7" idx="5"/>
          </p:cNvCxnSpPr>
          <p:nvPr/>
        </p:nvCxnSpPr>
        <p:spPr>
          <a:xfrm>
            <a:off x="2956437" y="5017394"/>
            <a:ext cx="413296" cy="46900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7" idx="4"/>
          </p:cNvCxnSpPr>
          <p:nvPr/>
        </p:nvCxnSpPr>
        <p:spPr>
          <a:xfrm>
            <a:off x="2747676" y="5064871"/>
            <a:ext cx="109824" cy="90412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7" idx="7"/>
          </p:cNvCxnSpPr>
          <p:nvPr/>
        </p:nvCxnSpPr>
        <p:spPr>
          <a:xfrm flipV="1">
            <a:off x="3196450" y="3271739"/>
            <a:ext cx="294779" cy="255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7" idx="0"/>
          </p:cNvCxnSpPr>
          <p:nvPr/>
        </p:nvCxnSpPr>
        <p:spPr>
          <a:xfrm flipV="1">
            <a:off x="2987686" y="3107267"/>
            <a:ext cx="0" cy="37214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7" idx="6"/>
          </p:cNvCxnSpPr>
          <p:nvPr/>
        </p:nvCxnSpPr>
        <p:spPr>
          <a:xfrm>
            <a:off x="3282922" y="3641508"/>
            <a:ext cx="1238281" cy="9388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7" idx="3"/>
          </p:cNvCxnSpPr>
          <p:nvPr/>
        </p:nvCxnSpPr>
        <p:spPr>
          <a:xfrm flipH="1">
            <a:off x="2480911" y="3756132"/>
            <a:ext cx="298015" cy="104241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7" idx="4"/>
          </p:cNvCxnSpPr>
          <p:nvPr/>
        </p:nvCxnSpPr>
        <p:spPr>
          <a:xfrm flipH="1">
            <a:off x="2891370" y="3803612"/>
            <a:ext cx="96319" cy="425491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2692453" y="3479407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stCxn id="77" idx="0"/>
          </p:cNvCxnSpPr>
          <p:nvPr/>
        </p:nvCxnSpPr>
        <p:spPr>
          <a:xfrm flipV="1">
            <a:off x="2747676" y="4351336"/>
            <a:ext cx="109824" cy="389333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2452443" y="4740669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2" idx="1"/>
          </p:cNvCxnSpPr>
          <p:nvPr/>
        </p:nvCxnSpPr>
        <p:spPr>
          <a:xfrm flipH="1" flipV="1">
            <a:off x="5578686" y="3452190"/>
            <a:ext cx="235135" cy="28320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2" idx="0"/>
          </p:cNvCxnSpPr>
          <p:nvPr/>
        </p:nvCxnSpPr>
        <p:spPr>
          <a:xfrm flipH="1" flipV="1">
            <a:off x="5890023" y="3146760"/>
            <a:ext cx="132561" cy="54115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2" idx="6"/>
          </p:cNvCxnSpPr>
          <p:nvPr/>
        </p:nvCxnSpPr>
        <p:spPr>
          <a:xfrm>
            <a:off x="6317814" y="3850021"/>
            <a:ext cx="395491" cy="1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648200" y="3756132"/>
            <a:ext cx="1229120" cy="93886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22583" y="3893827"/>
            <a:ext cx="186729" cy="395016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727348" y="3687918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251651" y="4410020"/>
            <a:ext cx="197673" cy="52987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5" idx="5"/>
          </p:cNvCxnSpPr>
          <p:nvPr/>
        </p:nvCxnSpPr>
        <p:spPr>
          <a:xfrm>
            <a:off x="6626833" y="5039109"/>
            <a:ext cx="644138" cy="51502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5" idx="4"/>
          </p:cNvCxnSpPr>
          <p:nvPr/>
        </p:nvCxnSpPr>
        <p:spPr>
          <a:xfrm>
            <a:off x="6418075" y="5086587"/>
            <a:ext cx="208761" cy="696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3" idx="7"/>
          </p:cNvCxnSpPr>
          <p:nvPr/>
        </p:nvCxnSpPr>
        <p:spPr>
          <a:xfrm flipV="1">
            <a:off x="7646384" y="3804451"/>
            <a:ext cx="294779" cy="255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451871" y="3499668"/>
            <a:ext cx="194513" cy="60786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67305" y="4226362"/>
            <a:ext cx="467562" cy="12497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949237" y="4174220"/>
            <a:ext cx="321734" cy="286601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3" idx="4"/>
          </p:cNvCxnSpPr>
          <p:nvPr/>
        </p:nvCxnSpPr>
        <p:spPr>
          <a:xfrm flipH="1" flipV="1">
            <a:off x="6838513" y="3893827"/>
            <a:ext cx="599108" cy="442494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142387" y="4012119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6405785" y="4528368"/>
            <a:ext cx="432727" cy="32619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122839" y="4762383"/>
            <a:ext cx="590466" cy="3242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/>
          <p:cNvCxnSpPr/>
          <p:nvPr/>
        </p:nvCxnSpPr>
        <p:spPr>
          <a:xfrm flipH="1" flipV="1">
            <a:off x="4648200" y="4902770"/>
            <a:ext cx="1769872" cy="37124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LXBs: Regional Networks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1295400" y="3577167"/>
            <a:ext cx="235135" cy="28320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606738" y="3271737"/>
            <a:ext cx="132561" cy="54115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000771" y="3974995"/>
            <a:ext cx="443292" cy="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265767" y="4089619"/>
            <a:ext cx="264768" cy="26171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042910" y="4902770"/>
            <a:ext cx="1478291" cy="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034529" y="5017393"/>
            <a:ext cx="504386" cy="53674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956437" y="5017394"/>
            <a:ext cx="413296" cy="46900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47676" y="5064871"/>
            <a:ext cx="109824" cy="90412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3196450" y="3271739"/>
            <a:ext cx="294779" cy="255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987686" y="3107267"/>
            <a:ext cx="0" cy="37214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82922" y="3641508"/>
            <a:ext cx="1238281" cy="9388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578686" y="3452190"/>
            <a:ext cx="235135" cy="28320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890023" y="3146760"/>
            <a:ext cx="132561" cy="54115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648200" y="3756132"/>
            <a:ext cx="1229120" cy="93886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626833" y="5039109"/>
            <a:ext cx="644138" cy="51502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418075" y="5086587"/>
            <a:ext cx="208761" cy="696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7646384" y="3804451"/>
            <a:ext cx="294779" cy="255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451871" y="3499668"/>
            <a:ext cx="194513" cy="60786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67305" y="4226362"/>
            <a:ext cx="467562" cy="12497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623978" y="3303177"/>
            <a:ext cx="2129366" cy="1846364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13934" y="3271736"/>
            <a:ext cx="2129366" cy="1846364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MPLS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Necessary background for today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 LXB: Global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Ports attached to stub networks</a:t>
            </a:r>
          </a:p>
          <a:p>
            <a:r>
              <a:rPr lang="en-US" dirty="0" smtClean="0"/>
              <a:t>LXB forwards between them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1295400" y="3577167"/>
            <a:ext cx="235135" cy="283205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606738" y="3271737"/>
            <a:ext cx="132561" cy="54115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000771" y="3974995"/>
            <a:ext cx="443292" cy="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265767" y="4089619"/>
            <a:ext cx="264768" cy="26171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034529" y="5017393"/>
            <a:ext cx="504386" cy="536740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47676" y="5064871"/>
            <a:ext cx="109824" cy="904128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626833" y="5039109"/>
            <a:ext cx="644138" cy="51502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418075" y="5086587"/>
            <a:ext cx="208761" cy="696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7646384" y="3804451"/>
            <a:ext cx="294779" cy="255149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451871" y="3499668"/>
            <a:ext cx="194513" cy="60786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67305" y="4226362"/>
            <a:ext cx="467562" cy="124977"/>
          </a:xfrm>
          <a:prstGeom prst="straightConnector1">
            <a:avLst/>
          </a:prstGeom>
          <a:ln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413934" y="2541225"/>
            <a:ext cx="6339410" cy="3427777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application </a:t>
            </a:r>
            <a:r>
              <a:rPr lang="en-US" dirty="0"/>
              <a:t>of basic “fabric” </a:t>
            </a:r>
            <a:r>
              <a:rPr lang="en-US" dirty="0" smtClean="0"/>
              <a:t>control</a:t>
            </a:r>
          </a:p>
          <a:p>
            <a:endParaRPr lang="en-US" dirty="0"/>
          </a:p>
          <a:p>
            <a:r>
              <a:rPr lang="en-US" dirty="0" smtClean="0"/>
              <a:t>Can use same controller codebase for each level</a:t>
            </a:r>
          </a:p>
          <a:p>
            <a:pPr lvl="1"/>
            <a:r>
              <a:rPr lang="en-US" dirty="0" smtClean="0"/>
              <a:t>Topology state from children</a:t>
            </a:r>
          </a:p>
          <a:p>
            <a:pPr lvl="1"/>
            <a:r>
              <a:rPr lang="en-US" dirty="0" smtClean="0"/>
              <a:t>Forwarding table from parent</a:t>
            </a:r>
          </a:p>
          <a:p>
            <a:pPr lvl="1"/>
            <a:r>
              <a:rPr lang="en-US" dirty="0" smtClean="0"/>
              <a:t>Controller figures out to implement Table on Topology</a:t>
            </a:r>
          </a:p>
          <a:p>
            <a:endParaRPr lang="en-US" dirty="0"/>
          </a:p>
          <a:p>
            <a:r>
              <a:rPr lang="en-US" dirty="0" smtClean="0"/>
              <a:t>Overall structure has desirable properties:</a:t>
            </a:r>
            <a:endParaRPr lang="en-US" dirty="0"/>
          </a:p>
          <a:p>
            <a:pPr lvl="1"/>
            <a:r>
              <a:rPr lang="en-US" dirty="0"/>
              <a:t>Transactional model for network state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Bounded depth of computation for state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Helvetica" charset="0"/>
              </a:rPr>
              <a:t>Deployability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4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functionality can be implemented at edge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….</a:t>
            </a:r>
          </a:p>
          <a:p>
            <a:pPr lvl="5"/>
            <a:endParaRPr lang="en-US" dirty="0"/>
          </a:p>
          <a:p>
            <a:r>
              <a:rPr lang="en-US" dirty="0" smtClean="0"/>
              <a:t>This is implicit in the notion of “fabrics”</a:t>
            </a:r>
          </a:p>
          <a:p>
            <a:pPr lvl="1"/>
            <a:r>
              <a:rPr lang="en-US" dirty="0" smtClean="0"/>
              <a:t>Fabric has simple service model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makes </a:t>
            </a:r>
            <a:r>
              <a:rPr lang="en-US" dirty="0" smtClean="0"/>
              <a:t>sophisticated </a:t>
            </a:r>
            <a:r>
              <a:rPr lang="en-US" dirty="0" smtClean="0"/>
              <a:t>decisions </a:t>
            </a:r>
            <a:r>
              <a:rPr lang="en-US" dirty="0" smtClean="0"/>
              <a:t>at edge</a:t>
            </a:r>
          </a:p>
          <a:p>
            <a:pPr lvl="2"/>
            <a:r>
              <a:rPr lang="en-US" dirty="0" smtClean="0"/>
              <a:t>Whether to forward</a:t>
            </a:r>
          </a:p>
          <a:p>
            <a:pPr lvl="2"/>
            <a:r>
              <a:rPr lang="en-US" dirty="0" smtClean="0"/>
              <a:t>Where to forward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Networks Are Like Fabrics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provide edge-to-edge delivery</a:t>
            </a:r>
          </a:p>
          <a:p>
            <a:pPr lvl="4"/>
            <a:endParaRPr lang="en-US" dirty="0"/>
          </a:p>
          <a:p>
            <a:r>
              <a:rPr lang="en-US" dirty="0" smtClean="0"/>
              <a:t>To provide SDN-like benefits, merely add SDN-based switches at edge</a:t>
            </a:r>
          </a:p>
          <a:p>
            <a:pPr lvl="4"/>
            <a:endParaRPr lang="en-US" dirty="0"/>
          </a:p>
          <a:p>
            <a:r>
              <a:rPr lang="en-US" dirty="0" smtClean="0"/>
              <a:t>Use legacy equipment </a:t>
            </a:r>
            <a:r>
              <a:rPr lang="en-US" dirty="0" smtClean="0"/>
              <a:t>in core </a:t>
            </a:r>
            <a:r>
              <a:rPr lang="en-US" dirty="0" smtClean="0"/>
              <a:t>of </a:t>
            </a:r>
            <a:r>
              <a:rPr lang="en-US" dirty="0" smtClean="0"/>
              <a:t>network</a:t>
            </a:r>
          </a:p>
          <a:p>
            <a:pPr lvl="3"/>
            <a:endParaRPr lang="en-US" dirty="0"/>
          </a:p>
          <a:p>
            <a:r>
              <a:rPr lang="en-US" dirty="0" smtClean="0"/>
              <a:t>Simplifies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makes this even easier…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(VMs) is supported by hypervisors</a:t>
            </a:r>
          </a:p>
          <a:p>
            <a:pPr lvl="3"/>
            <a:endParaRPr lang="en-US" dirty="0"/>
          </a:p>
          <a:p>
            <a:r>
              <a:rPr lang="en-US" dirty="0" smtClean="0"/>
              <a:t>Hypervisors use software switch to connect VMs</a:t>
            </a:r>
          </a:p>
          <a:p>
            <a:pPr lvl="3"/>
            <a:endParaRPr lang="en-US" dirty="0"/>
          </a:p>
          <a:p>
            <a:r>
              <a:rPr lang="en-US" dirty="0" smtClean="0"/>
              <a:t>Make this software switch SDN-compatible</a:t>
            </a:r>
          </a:p>
          <a:p>
            <a:pPr lvl="1"/>
            <a:r>
              <a:rPr lang="en-US" dirty="0" smtClean="0"/>
              <a:t>And you’ll be able to deploy SDN without any new HW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r>
              <a:rPr lang="en-US" dirty="0" smtClean="0"/>
              <a:t> is now in Linux,  </a:t>
            </a:r>
            <a:r>
              <a:rPr lang="en-US" dirty="0" err="1" smtClean="0"/>
              <a:t>Xen</a:t>
            </a:r>
            <a:r>
              <a:rPr lang="en-US" dirty="0" smtClean="0"/>
              <a:t>, and coming soon to other </a:t>
            </a:r>
            <a:r>
              <a:rPr lang="en-US" dirty="0" err="1" smtClean="0"/>
              <a:t>Oses</a:t>
            </a:r>
            <a:r>
              <a:rPr lang="en-US" dirty="0" smtClean="0"/>
              <a:t> and hypervisors</a:t>
            </a:r>
          </a:p>
          <a:p>
            <a:pPr lvl="3"/>
            <a:endParaRPr lang="en-US" dirty="0"/>
          </a:p>
          <a:p>
            <a:r>
              <a:rPr lang="en-US" dirty="0" smtClean="0"/>
              <a:t>SDN now deployable without any HW deployment!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Network in Regular Setting</a:t>
            </a:r>
          </a:p>
        </p:txBody>
      </p:sp>
      <p:sp>
        <p:nvSpPr>
          <p:cNvPr id="59395" name="TextBox 17"/>
          <p:cNvSpPr txBox="1">
            <a:spLocks noChangeArrowheads="1"/>
          </p:cNvSpPr>
          <p:nvPr/>
        </p:nvSpPr>
        <p:spPr bwMode="auto">
          <a:xfrm>
            <a:off x="152401" y="4724400"/>
            <a:ext cx="2667000" cy="461651"/>
          </a:xfrm>
          <a:prstGeom prst="rect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9396" name="TextBox 6"/>
          <p:cNvSpPr txBox="1">
            <a:spLocks noChangeArrowheads="1"/>
          </p:cNvSpPr>
          <p:nvPr/>
        </p:nvSpPr>
        <p:spPr bwMode="auto">
          <a:xfrm>
            <a:off x="152401" y="4948239"/>
            <a:ext cx="26670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Host</a:t>
            </a:r>
          </a:p>
        </p:txBody>
      </p:sp>
      <p:sp>
        <p:nvSpPr>
          <p:cNvPr id="59397" name="TextBox 17"/>
          <p:cNvSpPr txBox="1">
            <a:spLocks noChangeArrowheads="1"/>
          </p:cNvSpPr>
          <p:nvPr/>
        </p:nvSpPr>
        <p:spPr bwMode="auto">
          <a:xfrm>
            <a:off x="1524001" y="2667000"/>
            <a:ext cx="2667000" cy="461651"/>
          </a:xfrm>
          <a:prstGeom prst="rect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9398" name="TextBox 15"/>
          <p:cNvSpPr txBox="1">
            <a:spLocks noChangeArrowheads="1"/>
          </p:cNvSpPr>
          <p:nvPr/>
        </p:nvSpPr>
        <p:spPr bwMode="auto">
          <a:xfrm>
            <a:off x="1524001" y="2890839"/>
            <a:ext cx="26670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Host</a:t>
            </a:r>
          </a:p>
        </p:txBody>
      </p:sp>
      <p:sp>
        <p:nvSpPr>
          <p:cNvPr id="59399" name="TextBox 17"/>
          <p:cNvSpPr txBox="1">
            <a:spLocks noChangeArrowheads="1"/>
          </p:cNvSpPr>
          <p:nvPr/>
        </p:nvSpPr>
        <p:spPr bwMode="auto">
          <a:xfrm>
            <a:off x="4648200" y="2667000"/>
            <a:ext cx="2667000" cy="461651"/>
          </a:xfrm>
          <a:prstGeom prst="rect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9400" name="TextBox 23"/>
          <p:cNvSpPr txBox="1">
            <a:spLocks noChangeArrowheads="1"/>
          </p:cNvSpPr>
          <p:nvPr/>
        </p:nvSpPr>
        <p:spPr bwMode="auto">
          <a:xfrm>
            <a:off x="4648200" y="2890839"/>
            <a:ext cx="26670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Host</a:t>
            </a:r>
          </a:p>
        </p:txBody>
      </p:sp>
      <p:sp>
        <p:nvSpPr>
          <p:cNvPr id="59401" name="TextBox 17"/>
          <p:cNvSpPr txBox="1">
            <a:spLocks noChangeArrowheads="1"/>
          </p:cNvSpPr>
          <p:nvPr/>
        </p:nvSpPr>
        <p:spPr bwMode="auto">
          <a:xfrm>
            <a:off x="6248400" y="4724400"/>
            <a:ext cx="2667000" cy="461651"/>
          </a:xfrm>
          <a:prstGeom prst="rect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9402" name="TextBox 31"/>
          <p:cNvSpPr txBox="1">
            <a:spLocks noChangeArrowheads="1"/>
          </p:cNvSpPr>
          <p:nvPr/>
        </p:nvSpPr>
        <p:spPr bwMode="auto">
          <a:xfrm>
            <a:off x="6248400" y="4948239"/>
            <a:ext cx="26670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Host</a:t>
            </a:r>
          </a:p>
        </p:txBody>
      </p:sp>
      <p:pic>
        <p:nvPicPr>
          <p:cNvPr id="59403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71950"/>
            <a:ext cx="2489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4" name="TextBox 11"/>
          <p:cNvSpPr txBox="1">
            <a:spLocks noChangeArrowheads="1"/>
          </p:cNvSpPr>
          <p:nvPr/>
        </p:nvSpPr>
        <p:spPr bwMode="auto">
          <a:xfrm>
            <a:off x="3429000" y="5334001"/>
            <a:ext cx="2362200" cy="83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Physical Switch</a:t>
            </a:r>
          </a:p>
        </p:txBody>
      </p:sp>
    </p:spTree>
    <p:extLst>
      <p:ext uri="{BB962C8B-B14F-4D97-AF65-F5344CB8AC3E}">
        <p14:creationId xmlns:p14="http://schemas.microsoft.com/office/powerpoint/2010/main" val="370163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Network in Virtualized Setting</a:t>
            </a:r>
          </a:p>
        </p:txBody>
      </p:sp>
      <p:grpSp>
        <p:nvGrpSpPr>
          <p:cNvPr id="60419" name="Group 12"/>
          <p:cNvGrpSpPr>
            <a:grpSpLocks/>
          </p:cNvGrpSpPr>
          <p:nvPr/>
        </p:nvGrpSpPr>
        <p:grpSpPr bwMode="auto">
          <a:xfrm>
            <a:off x="152400" y="3867152"/>
            <a:ext cx="2667001" cy="1318944"/>
            <a:chOff x="3505199" y="3333690"/>
            <a:chExt cx="2667001" cy="1318991"/>
          </a:xfrm>
        </p:grpSpPr>
        <p:sp>
          <p:nvSpPr>
            <p:cNvPr id="60446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0447" name="TextBox 6"/>
            <p:cNvSpPr txBox="1">
              <a:spLocks noChangeArrowheads="1"/>
            </p:cNvSpPr>
            <p:nvPr/>
          </p:nvSpPr>
          <p:spPr bwMode="auto">
            <a:xfrm>
              <a:off x="3505199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0449" name="TextBox 8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50" name="TextBox 9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51" name="TextBox 10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52" name="TextBox 11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0420" name="Group 13"/>
          <p:cNvGrpSpPr>
            <a:grpSpLocks/>
          </p:cNvGrpSpPr>
          <p:nvPr/>
        </p:nvGrpSpPr>
        <p:grpSpPr bwMode="auto">
          <a:xfrm>
            <a:off x="1524000" y="1809752"/>
            <a:ext cx="2667001" cy="1318944"/>
            <a:chOff x="3505199" y="3333690"/>
            <a:chExt cx="2667001" cy="1318991"/>
          </a:xfrm>
        </p:grpSpPr>
        <p:sp>
          <p:nvSpPr>
            <p:cNvPr id="60439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0440" name="TextBox 15"/>
            <p:cNvSpPr txBox="1">
              <a:spLocks noChangeArrowheads="1"/>
            </p:cNvSpPr>
            <p:nvPr/>
          </p:nvSpPr>
          <p:spPr bwMode="auto">
            <a:xfrm>
              <a:off x="3505199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0442" name="TextBox 17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43" name="TextBox 18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44" name="TextBox 19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45" name="TextBox 20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0421" name="Group 21"/>
          <p:cNvGrpSpPr>
            <a:grpSpLocks/>
          </p:cNvGrpSpPr>
          <p:nvPr/>
        </p:nvGrpSpPr>
        <p:grpSpPr bwMode="auto">
          <a:xfrm>
            <a:off x="4648200" y="1809752"/>
            <a:ext cx="2667000" cy="1318944"/>
            <a:chOff x="3505200" y="3333690"/>
            <a:chExt cx="2667000" cy="1318991"/>
          </a:xfrm>
        </p:grpSpPr>
        <p:sp>
          <p:nvSpPr>
            <p:cNvPr id="60432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0433" name="TextBox 23"/>
            <p:cNvSpPr txBox="1">
              <a:spLocks noChangeArrowheads="1"/>
            </p:cNvSpPr>
            <p:nvPr/>
          </p:nvSpPr>
          <p:spPr bwMode="auto">
            <a:xfrm>
              <a:off x="3505200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0435" name="TextBox 25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36" name="TextBox 26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37" name="TextBox 27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38" name="TextBox 28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0422" name="Group 29"/>
          <p:cNvGrpSpPr>
            <a:grpSpLocks/>
          </p:cNvGrpSpPr>
          <p:nvPr/>
        </p:nvGrpSpPr>
        <p:grpSpPr bwMode="auto">
          <a:xfrm>
            <a:off x="6248400" y="3867152"/>
            <a:ext cx="2667000" cy="1318944"/>
            <a:chOff x="3505200" y="3333690"/>
            <a:chExt cx="2667000" cy="1318991"/>
          </a:xfrm>
        </p:grpSpPr>
        <p:sp>
          <p:nvSpPr>
            <p:cNvPr id="60425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0426" name="TextBox 31"/>
            <p:cNvSpPr txBox="1">
              <a:spLocks noChangeArrowheads="1"/>
            </p:cNvSpPr>
            <p:nvPr/>
          </p:nvSpPr>
          <p:spPr bwMode="auto">
            <a:xfrm>
              <a:off x="3505200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0428" name="TextBox 33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29" name="TextBox 34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30" name="TextBox 35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0431" name="TextBox 36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pic>
        <p:nvPicPr>
          <p:cNvPr id="60423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71950"/>
            <a:ext cx="2489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8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Virtual Switches (Vswitch)</a:t>
            </a:r>
          </a:p>
        </p:txBody>
      </p:sp>
      <p:grpSp>
        <p:nvGrpSpPr>
          <p:cNvPr id="62467" name="Group 12"/>
          <p:cNvGrpSpPr>
            <a:grpSpLocks/>
          </p:cNvGrpSpPr>
          <p:nvPr/>
        </p:nvGrpSpPr>
        <p:grpSpPr bwMode="auto">
          <a:xfrm>
            <a:off x="1600200" y="1219200"/>
            <a:ext cx="6172200" cy="2154238"/>
            <a:chOff x="1600200" y="3530024"/>
            <a:chExt cx="6172200" cy="2154436"/>
          </a:xfrm>
        </p:grpSpPr>
        <p:sp>
          <p:nvSpPr>
            <p:cNvPr id="7" name="TextBox 6"/>
            <p:cNvSpPr txBox="1"/>
            <p:nvPr/>
          </p:nvSpPr>
          <p:spPr>
            <a:xfrm>
              <a:off x="1600200" y="4114278"/>
              <a:ext cx="6172200" cy="1570182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3200" dirty="0">
                <a:ea typeface="ＭＳ Ｐゴシック" pitchFamily="34" charset="-128"/>
                <a:cs typeface="ＭＳ Ｐゴシック" pitchFamily="34" charset="-128"/>
              </a:endParaRPr>
            </a:p>
            <a:p>
              <a:pPr algn="ctr">
                <a:defRPr/>
              </a:pPr>
              <a:endParaRPr lang="en-US" sz="3200" dirty="0">
                <a:ea typeface="ＭＳ Ｐゴシック" pitchFamily="34" charset="-128"/>
                <a:cs typeface="ＭＳ Ｐゴシック" pitchFamily="34" charset="-128"/>
              </a:endParaRPr>
            </a:p>
            <a:p>
              <a:pPr algn="ctr">
                <a:defRPr/>
              </a:pPr>
              <a:r>
                <a:rPr lang="en-US" sz="3200" dirty="0">
                  <a:ea typeface="ＭＳ Ｐゴシック" pitchFamily="34" charset="-128"/>
                  <a:cs typeface="ＭＳ Ｐゴシック" pitchFamily="34" charset="-128"/>
                </a:rPr>
                <a:t>Virtual Switch</a:t>
              </a:r>
            </a:p>
          </p:txBody>
        </p:sp>
        <p:sp>
          <p:nvSpPr>
            <p:cNvPr id="62470" name="TextBox 7"/>
            <p:cNvSpPr txBox="1">
              <a:spLocks noChangeArrowheads="1"/>
            </p:cNvSpPr>
            <p:nvPr/>
          </p:nvSpPr>
          <p:spPr bwMode="auto">
            <a:xfrm>
              <a:off x="1600200" y="3530024"/>
              <a:ext cx="1410789" cy="58477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3200"/>
                <a:t>VM</a:t>
              </a:r>
            </a:p>
          </p:txBody>
        </p:sp>
        <p:sp>
          <p:nvSpPr>
            <p:cNvPr id="62471" name="TextBox 8"/>
            <p:cNvSpPr txBox="1">
              <a:spLocks noChangeArrowheads="1"/>
            </p:cNvSpPr>
            <p:nvPr/>
          </p:nvSpPr>
          <p:spPr bwMode="auto">
            <a:xfrm>
              <a:off x="4774474" y="3530024"/>
              <a:ext cx="1410789" cy="58477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3200"/>
                <a:t>VM</a:t>
              </a:r>
            </a:p>
          </p:txBody>
        </p:sp>
        <p:sp>
          <p:nvSpPr>
            <p:cNvPr id="62472" name="TextBox 9"/>
            <p:cNvSpPr txBox="1">
              <a:spLocks noChangeArrowheads="1"/>
            </p:cNvSpPr>
            <p:nvPr/>
          </p:nvSpPr>
          <p:spPr bwMode="auto">
            <a:xfrm>
              <a:off x="3187337" y="3530024"/>
              <a:ext cx="1410789" cy="58477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3200"/>
                <a:t>VM</a:t>
              </a:r>
            </a:p>
          </p:txBody>
        </p:sp>
        <p:sp>
          <p:nvSpPr>
            <p:cNvPr id="62473" name="TextBox 10"/>
            <p:cNvSpPr txBox="1">
              <a:spLocks noChangeArrowheads="1"/>
            </p:cNvSpPr>
            <p:nvPr/>
          </p:nvSpPr>
          <p:spPr bwMode="auto">
            <a:xfrm>
              <a:off x="6361611" y="3530024"/>
              <a:ext cx="1410789" cy="58477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3200"/>
                <a:t>VM</a:t>
              </a:r>
            </a:p>
          </p:txBody>
        </p:sp>
        <p:pic>
          <p:nvPicPr>
            <p:cNvPr id="62474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4114800"/>
              <a:ext cx="2489454" cy="1366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2468" name="Content Placeholder 2"/>
          <p:cNvSpPr>
            <a:spLocks noGrp="1"/>
          </p:cNvSpPr>
          <p:nvPr>
            <p:ph idx="1"/>
          </p:nvPr>
        </p:nvSpPr>
        <p:spPr>
          <a:xfrm>
            <a:off x="228600" y="4114800"/>
            <a:ext cx="8763000" cy="1828800"/>
          </a:xfrm>
        </p:spPr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Vswitch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is first-hop switch for all VMs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Software switch (speed is not an issue)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Should support </a:t>
            </a:r>
            <a:r>
              <a:rPr lang="en-US" dirty="0" err="1" smtClean="0">
                <a:latin typeface="Arial" charset="0"/>
                <a:ea typeface="ＭＳ Ｐゴシック" charset="0"/>
              </a:rPr>
              <a:t>OpenFlow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Can be controlled by Network 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152889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Physical View of Virtualized Network</a:t>
            </a:r>
          </a:p>
        </p:txBody>
      </p:sp>
      <p:grpSp>
        <p:nvGrpSpPr>
          <p:cNvPr id="63491" name="Group 12"/>
          <p:cNvGrpSpPr>
            <a:grpSpLocks/>
          </p:cNvGrpSpPr>
          <p:nvPr/>
        </p:nvGrpSpPr>
        <p:grpSpPr bwMode="auto">
          <a:xfrm>
            <a:off x="152400" y="3867152"/>
            <a:ext cx="2667001" cy="1318944"/>
            <a:chOff x="3505199" y="3333690"/>
            <a:chExt cx="2667001" cy="1318991"/>
          </a:xfrm>
        </p:grpSpPr>
        <p:sp>
          <p:nvSpPr>
            <p:cNvPr id="63517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3518" name="TextBox 6"/>
            <p:cNvSpPr txBox="1">
              <a:spLocks noChangeArrowheads="1"/>
            </p:cNvSpPr>
            <p:nvPr/>
          </p:nvSpPr>
          <p:spPr bwMode="auto">
            <a:xfrm>
              <a:off x="3505199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3520" name="TextBox 8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21" name="TextBox 9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22" name="TextBox 10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23" name="TextBox 11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3492" name="Group 13"/>
          <p:cNvGrpSpPr>
            <a:grpSpLocks/>
          </p:cNvGrpSpPr>
          <p:nvPr/>
        </p:nvGrpSpPr>
        <p:grpSpPr bwMode="auto">
          <a:xfrm>
            <a:off x="1524000" y="1809752"/>
            <a:ext cx="2667001" cy="1318944"/>
            <a:chOff x="3505199" y="3333690"/>
            <a:chExt cx="2667001" cy="1318991"/>
          </a:xfrm>
        </p:grpSpPr>
        <p:sp>
          <p:nvSpPr>
            <p:cNvPr id="63510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3511" name="TextBox 15"/>
            <p:cNvSpPr txBox="1">
              <a:spLocks noChangeArrowheads="1"/>
            </p:cNvSpPr>
            <p:nvPr/>
          </p:nvSpPr>
          <p:spPr bwMode="auto">
            <a:xfrm>
              <a:off x="3505199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3513" name="TextBox 17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14" name="TextBox 18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15" name="TextBox 19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16" name="TextBox 20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3493" name="Group 21"/>
          <p:cNvGrpSpPr>
            <a:grpSpLocks/>
          </p:cNvGrpSpPr>
          <p:nvPr/>
        </p:nvGrpSpPr>
        <p:grpSpPr bwMode="auto">
          <a:xfrm>
            <a:off x="4648200" y="1809752"/>
            <a:ext cx="2667000" cy="1318944"/>
            <a:chOff x="3505200" y="3333690"/>
            <a:chExt cx="2667000" cy="1318991"/>
          </a:xfrm>
        </p:grpSpPr>
        <p:sp>
          <p:nvSpPr>
            <p:cNvPr id="63503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3504" name="TextBox 23"/>
            <p:cNvSpPr txBox="1">
              <a:spLocks noChangeArrowheads="1"/>
            </p:cNvSpPr>
            <p:nvPr/>
          </p:nvSpPr>
          <p:spPr bwMode="auto">
            <a:xfrm>
              <a:off x="3505200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3506" name="TextBox 25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7" name="TextBox 26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8" name="TextBox 27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9" name="TextBox 28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grpSp>
        <p:nvGrpSpPr>
          <p:cNvPr id="63494" name="Group 29"/>
          <p:cNvGrpSpPr>
            <a:grpSpLocks/>
          </p:cNvGrpSpPr>
          <p:nvPr/>
        </p:nvGrpSpPr>
        <p:grpSpPr bwMode="auto">
          <a:xfrm>
            <a:off x="6172200" y="3867152"/>
            <a:ext cx="2743200" cy="1318944"/>
            <a:chOff x="3429000" y="3333690"/>
            <a:chExt cx="2743200" cy="1318991"/>
          </a:xfrm>
        </p:grpSpPr>
        <p:sp>
          <p:nvSpPr>
            <p:cNvPr id="63496" name="TextBox 17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667000" cy="461681"/>
            </a:xfrm>
            <a:prstGeom prst="rect">
              <a:avLst/>
            </a:prstGeom>
            <a:solidFill>
              <a:schemeClr val="tx2">
                <a:alpha val="50195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63497" name="TextBox 31"/>
            <p:cNvSpPr txBox="1">
              <a:spLocks noChangeArrowheads="1"/>
            </p:cNvSpPr>
            <p:nvPr/>
          </p:nvSpPr>
          <p:spPr bwMode="auto">
            <a:xfrm>
              <a:off x="3429000" y="4190969"/>
              <a:ext cx="2667000" cy="4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733754"/>
              <a:ext cx="2667000" cy="400124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ea typeface="ＭＳ Ｐゴシック" pitchFamily="34" charset="-128"/>
                  <a:cs typeface="ＭＳ Ｐゴシック" pitchFamily="34" charset="-128"/>
                </a:rPr>
                <a:t>Hypervisor</a:t>
              </a:r>
            </a:p>
          </p:txBody>
        </p:sp>
        <p:sp>
          <p:nvSpPr>
            <p:cNvPr id="63499" name="TextBox 33"/>
            <p:cNvSpPr txBox="1">
              <a:spLocks noChangeArrowheads="1"/>
            </p:cNvSpPr>
            <p:nvPr/>
          </p:nvSpPr>
          <p:spPr bwMode="auto">
            <a:xfrm>
              <a:off x="35052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0" name="TextBox 34"/>
            <p:cNvSpPr txBox="1">
              <a:spLocks noChangeArrowheads="1"/>
            </p:cNvSpPr>
            <p:nvPr/>
          </p:nvSpPr>
          <p:spPr bwMode="auto">
            <a:xfrm>
              <a:off x="48768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1" name="TextBox 35"/>
            <p:cNvSpPr txBox="1">
              <a:spLocks noChangeArrowheads="1"/>
            </p:cNvSpPr>
            <p:nvPr/>
          </p:nvSpPr>
          <p:spPr bwMode="auto">
            <a:xfrm>
              <a:off x="41910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  <p:sp>
          <p:nvSpPr>
            <p:cNvPr id="63502" name="TextBox 36"/>
            <p:cNvSpPr txBox="1">
              <a:spLocks noChangeArrowheads="1"/>
            </p:cNvSpPr>
            <p:nvPr/>
          </p:nvSpPr>
          <p:spPr bwMode="auto">
            <a:xfrm>
              <a:off x="5562600" y="3333690"/>
              <a:ext cx="609600" cy="40012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VM</a:t>
              </a:r>
            </a:p>
          </p:txBody>
        </p:sp>
      </p:grpSp>
      <p:pic>
        <p:nvPicPr>
          <p:cNvPr id="63495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71950"/>
            <a:ext cx="2489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67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Multiprotocol Label Switching (MPLS</a:t>
            </a:r>
            <a:r>
              <a:rPr lang="en-US" b="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wanted more flexibility in routing traffic</a:t>
            </a:r>
          </a:p>
          <a:p>
            <a:pPr lvl="1"/>
            <a:r>
              <a:rPr lang="en-US" dirty="0" smtClean="0"/>
              <a:t>Normal routing just used destination address</a:t>
            </a:r>
            <a:r>
              <a:rPr lang="en-US" dirty="0" smtClean="0"/>
              <a:t>…</a:t>
            </a:r>
            <a:endParaRPr lang="en-US" dirty="0" smtClean="0"/>
          </a:p>
          <a:p>
            <a:pPr lvl="7"/>
            <a:endParaRPr lang="en-US" dirty="0"/>
          </a:p>
          <a:p>
            <a:r>
              <a:rPr lang="en-US" dirty="0" smtClean="0"/>
              <a:t>Wanted ability to route on larger aggregates</a:t>
            </a:r>
          </a:p>
          <a:p>
            <a:pPr lvl="1"/>
            <a:r>
              <a:rPr lang="en-US" dirty="0" smtClean="0"/>
              <a:t>First decide if flow belongs to aggregate, then route </a:t>
            </a:r>
            <a:r>
              <a:rPr lang="en-US" dirty="0" err="1" smtClean="0"/>
              <a:t>agg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all traffic from LA to NY follow same path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 smtClean="0"/>
              <a:t>Wanted ability to route at finer granularity</a:t>
            </a:r>
          </a:p>
          <a:p>
            <a:pPr lvl="1"/>
            <a:r>
              <a:rPr lang="en-US" dirty="0" smtClean="0"/>
              <a:t>Not all packets with same destination take same path</a:t>
            </a:r>
          </a:p>
          <a:p>
            <a:pPr lvl="8"/>
            <a:endParaRPr lang="en-US" dirty="0"/>
          </a:p>
          <a:p>
            <a:r>
              <a:rPr lang="en-US" dirty="0" smtClean="0"/>
              <a:t>Solution: insert a “label” before IP header</a:t>
            </a:r>
          </a:p>
          <a:p>
            <a:pPr lvl="1"/>
            <a:r>
              <a:rPr lang="en-US" dirty="0" smtClean="0"/>
              <a:t>Route based on that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Logical View of Virtualized Network</a:t>
            </a:r>
          </a:p>
        </p:txBody>
      </p:sp>
      <p:sp>
        <p:nvSpPr>
          <p:cNvPr id="64515" name="TextBox 8"/>
          <p:cNvSpPr txBox="1">
            <a:spLocks noChangeArrowheads="1"/>
          </p:cNvSpPr>
          <p:nvPr/>
        </p:nvSpPr>
        <p:spPr bwMode="auto">
          <a:xfrm>
            <a:off x="152401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16" name="TextBox 9"/>
          <p:cNvSpPr txBox="1">
            <a:spLocks noChangeArrowheads="1"/>
          </p:cNvSpPr>
          <p:nvPr/>
        </p:nvSpPr>
        <p:spPr bwMode="auto">
          <a:xfrm>
            <a:off x="1524001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17" name="TextBox 10"/>
          <p:cNvSpPr txBox="1">
            <a:spLocks noChangeArrowheads="1"/>
          </p:cNvSpPr>
          <p:nvPr/>
        </p:nvSpPr>
        <p:spPr bwMode="auto">
          <a:xfrm>
            <a:off x="838201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2209801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19" name="TextBox 17"/>
          <p:cNvSpPr txBox="1">
            <a:spLocks noChangeArrowheads="1"/>
          </p:cNvSpPr>
          <p:nvPr/>
        </p:nvSpPr>
        <p:spPr bwMode="auto">
          <a:xfrm>
            <a:off x="1524001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0" name="TextBox 18"/>
          <p:cNvSpPr txBox="1">
            <a:spLocks noChangeArrowheads="1"/>
          </p:cNvSpPr>
          <p:nvPr/>
        </p:nvSpPr>
        <p:spPr bwMode="auto">
          <a:xfrm>
            <a:off x="2895601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1" name="TextBox 19"/>
          <p:cNvSpPr txBox="1">
            <a:spLocks noChangeArrowheads="1"/>
          </p:cNvSpPr>
          <p:nvPr/>
        </p:nvSpPr>
        <p:spPr bwMode="auto">
          <a:xfrm>
            <a:off x="2209801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2" name="TextBox 20"/>
          <p:cNvSpPr txBox="1">
            <a:spLocks noChangeArrowheads="1"/>
          </p:cNvSpPr>
          <p:nvPr/>
        </p:nvSpPr>
        <p:spPr bwMode="auto">
          <a:xfrm>
            <a:off x="3581401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3" name="TextBox 25"/>
          <p:cNvSpPr txBox="1">
            <a:spLocks noChangeArrowheads="1"/>
          </p:cNvSpPr>
          <p:nvPr/>
        </p:nvSpPr>
        <p:spPr bwMode="auto">
          <a:xfrm>
            <a:off x="4648200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4" name="TextBox 26"/>
          <p:cNvSpPr txBox="1">
            <a:spLocks noChangeArrowheads="1"/>
          </p:cNvSpPr>
          <p:nvPr/>
        </p:nvSpPr>
        <p:spPr bwMode="auto">
          <a:xfrm>
            <a:off x="6019800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5" name="TextBox 27"/>
          <p:cNvSpPr txBox="1">
            <a:spLocks noChangeArrowheads="1"/>
          </p:cNvSpPr>
          <p:nvPr/>
        </p:nvSpPr>
        <p:spPr bwMode="auto">
          <a:xfrm>
            <a:off x="5334000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6" name="TextBox 28"/>
          <p:cNvSpPr txBox="1">
            <a:spLocks noChangeArrowheads="1"/>
          </p:cNvSpPr>
          <p:nvPr/>
        </p:nvSpPr>
        <p:spPr bwMode="auto">
          <a:xfrm>
            <a:off x="6705600" y="18097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7" name="TextBox 33"/>
          <p:cNvSpPr txBox="1">
            <a:spLocks noChangeArrowheads="1"/>
          </p:cNvSpPr>
          <p:nvPr/>
        </p:nvSpPr>
        <p:spPr bwMode="auto">
          <a:xfrm>
            <a:off x="6248400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8" name="TextBox 34"/>
          <p:cNvSpPr txBox="1">
            <a:spLocks noChangeArrowheads="1"/>
          </p:cNvSpPr>
          <p:nvPr/>
        </p:nvSpPr>
        <p:spPr bwMode="auto">
          <a:xfrm>
            <a:off x="7620000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29" name="TextBox 35"/>
          <p:cNvSpPr txBox="1">
            <a:spLocks noChangeArrowheads="1"/>
          </p:cNvSpPr>
          <p:nvPr/>
        </p:nvSpPr>
        <p:spPr bwMode="auto">
          <a:xfrm>
            <a:off x="6934200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sp>
        <p:nvSpPr>
          <p:cNvPr id="64530" name="TextBox 36"/>
          <p:cNvSpPr txBox="1">
            <a:spLocks noChangeArrowheads="1"/>
          </p:cNvSpPr>
          <p:nvPr/>
        </p:nvSpPr>
        <p:spPr bwMode="auto">
          <a:xfrm>
            <a:off x="8305800" y="3867150"/>
            <a:ext cx="609600" cy="4000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VM</a:t>
            </a:r>
          </a:p>
        </p:txBody>
      </p:sp>
      <p:pic>
        <p:nvPicPr>
          <p:cNvPr id="64531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71950"/>
            <a:ext cx="2489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914400" y="4343400"/>
            <a:ext cx="1093854" cy="53225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2286000" y="2362200"/>
            <a:ext cx="1093854" cy="5322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5410200" y="2362200"/>
            <a:ext cx="1093854" cy="53225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7010400" y="4343400"/>
            <a:ext cx="1093854" cy="532256"/>
          </a:xfrm>
          <a:prstGeom prst="rect">
            <a:avLst/>
          </a:prstGeom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43000" y="5791200"/>
            <a:ext cx="6781800" cy="59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8B0F0A"/>
                </a:solidFill>
              </a:rPr>
              <a:t>All edge switches are Vswitches</a:t>
            </a:r>
          </a:p>
        </p:txBody>
      </p:sp>
    </p:spTree>
    <p:extLst>
      <p:ext uri="{BB962C8B-B14F-4D97-AF65-F5344CB8AC3E}">
        <p14:creationId xmlns:p14="http://schemas.microsoft.com/office/powerpoint/2010/main" val="18880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Vswitches are Sufficient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Vswitches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are enough to implement most functions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Access control, </a:t>
            </a:r>
            <a:r>
              <a:rPr lang="en-US" dirty="0" err="1">
                <a:latin typeface="Arial" charset="0"/>
                <a:ea typeface="ＭＳ Ｐゴシック" charset="0"/>
              </a:rPr>
              <a:t>QoS</a:t>
            </a:r>
            <a:r>
              <a:rPr lang="en-US" dirty="0">
                <a:latin typeface="Arial" charset="0"/>
                <a:ea typeface="ＭＳ Ｐゴシック" charset="0"/>
              </a:rPr>
              <a:t>, mobility, migration, monitoring,…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Physical network becomes static crossbar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Simple to implement and manage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Components can be legacy and static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47801" y="2819400"/>
            <a:ext cx="6248400" cy="40010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solidFill>
              <a:schemeClr val="accent5"/>
            </a:solidFill>
          </a:ln>
        </p:spPr>
        <p:txBody>
          <a:bodyPr lIns="91425" tIns="45713" rIns="91425" bIns="45713">
            <a:spAutoFit/>
          </a:bodyPr>
          <a:lstStyle/>
          <a:p>
            <a:pPr>
              <a:defRPr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67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Managing Physical Network</a:t>
            </a:r>
          </a:p>
        </p:txBody>
      </p:sp>
      <p:sp>
        <p:nvSpPr>
          <p:cNvPr id="67588" name="TextBox 24"/>
          <p:cNvSpPr txBox="1">
            <a:spLocks noChangeArrowheads="1"/>
          </p:cNvSpPr>
          <p:nvPr/>
        </p:nvSpPr>
        <p:spPr bwMode="auto">
          <a:xfrm>
            <a:off x="1447801" y="2814949"/>
            <a:ext cx="62484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NOS</a:t>
            </a:r>
          </a:p>
        </p:txBody>
      </p:sp>
      <p:sp>
        <p:nvSpPr>
          <p:cNvPr id="67589" name="TextBox 15"/>
          <p:cNvSpPr txBox="1">
            <a:spLocks noChangeArrowheads="1"/>
          </p:cNvSpPr>
          <p:nvPr/>
        </p:nvSpPr>
        <p:spPr bwMode="auto">
          <a:xfrm>
            <a:off x="2743200" y="4572001"/>
            <a:ext cx="37338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Physical Switches</a:t>
            </a:r>
          </a:p>
        </p:txBody>
      </p:sp>
      <p:pic>
        <p:nvPicPr>
          <p:cNvPr id="67590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180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1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180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180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48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Managing Virtualized Network</a:t>
            </a:r>
          </a:p>
        </p:txBody>
      </p:sp>
      <p:pic>
        <p:nvPicPr>
          <p:cNvPr id="68611" name="Picture 38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2489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1268346" y="4114800"/>
            <a:ext cx="1093854" cy="53225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2335147" y="2514600"/>
            <a:ext cx="1093854" cy="5322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5764147" y="2514600"/>
            <a:ext cx="1093854" cy="53225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2121" b="22086"/>
          <a:stretch>
            <a:fillRect/>
          </a:stretch>
        </p:blipFill>
        <p:spPr>
          <a:xfrm>
            <a:off x="6830946" y="4114800"/>
            <a:ext cx="1093854" cy="532256"/>
          </a:xfrm>
          <a:prstGeom prst="rect">
            <a:avLst/>
          </a:prstGeom>
        </p:spPr>
      </p:pic>
      <p:sp>
        <p:nvSpPr>
          <p:cNvPr id="25" name="Block Arc 24"/>
          <p:cNvSpPr/>
          <p:nvPr/>
        </p:nvSpPr>
        <p:spPr bwMode="auto">
          <a:xfrm>
            <a:off x="2727328" y="2709863"/>
            <a:ext cx="3749675" cy="4224337"/>
          </a:xfrm>
          <a:prstGeom prst="blockArc">
            <a:avLst>
              <a:gd name="adj1" fmla="val 10780577"/>
              <a:gd name="adj2" fmla="val 21506808"/>
              <a:gd name="adj3" fmla="val 14556"/>
            </a:avLst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5" tIns="45713" rIns="91425" bIns="45713"/>
          <a:lstStyle/>
          <a:p>
            <a:pPr>
              <a:defRPr/>
            </a:pPr>
            <a:endParaRPr lang="en-US"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68617" name="TextBox 25"/>
          <p:cNvSpPr txBox="1">
            <a:spLocks noChangeArrowheads="1"/>
          </p:cNvSpPr>
          <p:nvPr/>
        </p:nvSpPr>
        <p:spPr bwMode="auto">
          <a:xfrm>
            <a:off x="2057400" y="6096000"/>
            <a:ext cx="59436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800000"/>
                </a:solidFill>
              </a:rPr>
              <a:t>Physical network is logical crossbar</a:t>
            </a:r>
          </a:p>
        </p:txBody>
      </p:sp>
      <p:sp>
        <p:nvSpPr>
          <p:cNvPr id="68618" name="TextBox 26"/>
          <p:cNvSpPr txBox="1">
            <a:spLocks noChangeArrowheads="1"/>
          </p:cNvSpPr>
          <p:nvPr/>
        </p:nvSpPr>
        <p:spPr bwMode="auto">
          <a:xfrm>
            <a:off x="4114800" y="2743203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</a:rPr>
              <a:t>NOS</a:t>
            </a:r>
          </a:p>
        </p:txBody>
      </p:sp>
      <p:sp>
        <p:nvSpPr>
          <p:cNvPr id="68619" name="TextBox 27"/>
          <p:cNvSpPr txBox="1">
            <a:spLocks noChangeArrowheads="1"/>
          </p:cNvSpPr>
          <p:nvPr/>
        </p:nvSpPr>
        <p:spPr bwMode="auto">
          <a:xfrm>
            <a:off x="0" y="1828801"/>
            <a:ext cx="9144000" cy="4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800000"/>
                </a:solidFill>
              </a:rPr>
              <a:t>Only Vswitches need to be controlled by NOS</a:t>
            </a:r>
          </a:p>
        </p:txBody>
      </p:sp>
    </p:spTree>
    <p:extLst>
      <p:ext uri="{BB962C8B-B14F-4D97-AF65-F5344CB8AC3E}">
        <p14:creationId xmlns:p14="http://schemas.microsoft.com/office/powerpoint/2010/main" val="270616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Vswitches as Insertion Point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Can insert new functionality into old networks with: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Hypervisors with </a:t>
            </a:r>
            <a:r>
              <a:rPr lang="en-US" dirty="0" err="1" smtClean="0">
                <a:latin typeface="Arial" charset="0"/>
                <a:ea typeface="ＭＳ Ｐゴシック" charset="0"/>
              </a:rPr>
              <a:t>OpenFlow</a:t>
            </a:r>
            <a:r>
              <a:rPr lang="en-US" dirty="0" smtClean="0">
                <a:latin typeface="Arial" charset="0"/>
                <a:ea typeface="ＭＳ Ｐゴシック" charset="0"/>
              </a:rPr>
              <a:t>-enabled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Vswitch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Network Operating System (on servers)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 change to physical infrastructure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Legacy hosts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Legacy network components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2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999534" indent="-35999534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3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2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39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5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75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Helvetica" charset="0"/>
              </a:rPr>
              <a:t>Evolvability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4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Domains can be build like “fabrics”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Edge uses software </a:t>
            </a:r>
            <a:r>
              <a:rPr lang="en-US" dirty="0" smtClean="0"/>
              <a:t>forwarding</a:t>
            </a:r>
          </a:p>
          <a:p>
            <a:pPr lvl="1"/>
            <a:r>
              <a:rPr lang="en-US" dirty="0" smtClean="0"/>
              <a:t>Controlled </a:t>
            </a:r>
            <a:r>
              <a:rPr lang="en-US" dirty="0" smtClean="0"/>
              <a:t>by edge </a:t>
            </a:r>
            <a:r>
              <a:rPr lang="en-US" dirty="0" smtClean="0"/>
              <a:t>controller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Core </a:t>
            </a:r>
            <a:r>
              <a:rPr lang="en-US" dirty="0" smtClean="0"/>
              <a:t>uses hardware label-based forwarding</a:t>
            </a:r>
          </a:p>
          <a:p>
            <a:pPr lvl="3"/>
            <a:endParaRPr lang="en-US" dirty="0"/>
          </a:p>
          <a:p>
            <a:r>
              <a:rPr lang="en-US" dirty="0" smtClean="0"/>
              <a:t>Only edge understands </a:t>
            </a:r>
            <a:r>
              <a:rPr lang="en-US" dirty="0" err="1" smtClean="0"/>
              <a:t>interdomain</a:t>
            </a:r>
            <a:r>
              <a:rPr lang="en-US" dirty="0" smtClean="0"/>
              <a:t> delivery</a:t>
            </a:r>
          </a:p>
          <a:p>
            <a:pPr lvl="1"/>
            <a:r>
              <a:rPr lang="en-US" dirty="0" smtClean="0"/>
              <a:t>Change in “architecture” (e.g., IPv4 to IPv6) only requires change to edge controller software</a:t>
            </a:r>
          </a:p>
          <a:p>
            <a:pPr lvl="1"/>
            <a:r>
              <a:rPr lang="en-US" dirty="0" smtClean="0"/>
              <a:t>Software-defined Internet Architecture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8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Internet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architectural changes via edge software</a:t>
            </a:r>
          </a:p>
          <a:p>
            <a:pPr lvl="5"/>
            <a:endParaRPr lang="en-US" dirty="0"/>
          </a:p>
          <a:p>
            <a:r>
              <a:rPr lang="en-US" dirty="0" smtClean="0"/>
              <a:t>Software switches are fast enough to handle load</a:t>
            </a:r>
          </a:p>
          <a:p>
            <a:pPr lvl="1"/>
            <a:r>
              <a:rPr lang="en-US" dirty="0" smtClean="0"/>
              <a:t>Single core can do ~10Gbps</a:t>
            </a:r>
          </a:p>
          <a:p>
            <a:pPr lvl="5"/>
            <a:endParaRPr lang="en-US" dirty="0"/>
          </a:p>
          <a:p>
            <a:r>
              <a:rPr lang="en-US" dirty="0" smtClean="0"/>
              <a:t>No need for architectural support inside domain</a:t>
            </a:r>
          </a:p>
          <a:p>
            <a:pPr lvl="1"/>
            <a:r>
              <a:rPr lang="en-US" dirty="0" smtClean="0"/>
              <a:t>At least not initially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 need for a single global internetworking layer</a:t>
            </a:r>
          </a:p>
          <a:p>
            <a:pPr lvl="1"/>
            <a:r>
              <a:rPr lang="en-US" dirty="0" smtClean="0"/>
              <a:t>A repudiation of the core Internet belief</a:t>
            </a:r>
          </a:p>
          <a:p>
            <a:pPr lvl="1"/>
            <a:r>
              <a:rPr lang="en-US" dirty="0" smtClean="0"/>
              <a:t>Can have several such layers coexist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 Header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11411" b="-1141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distinction between edge and core routers</a:t>
            </a:r>
          </a:p>
          <a:p>
            <a:pPr lvl="3"/>
            <a:endParaRPr lang="en-US" dirty="0"/>
          </a:p>
          <a:p>
            <a:r>
              <a:rPr lang="en-US" dirty="0" smtClean="0"/>
              <a:t>Edge routers inspect IP header, insert MPLS label</a:t>
            </a:r>
          </a:p>
          <a:p>
            <a:pPr lvl="3"/>
            <a:endParaRPr lang="en-US" dirty="0"/>
          </a:p>
          <a:p>
            <a:r>
              <a:rPr lang="en-US" dirty="0" smtClean="0"/>
              <a:t>Core routers route based on MPLS label</a:t>
            </a:r>
          </a:p>
          <a:p>
            <a:pPr lvl="4"/>
            <a:endParaRPr lang="en-US" dirty="0"/>
          </a:p>
          <a:p>
            <a:r>
              <a:rPr lang="en-US" dirty="0" smtClean="0"/>
              <a:t>Must set up forwarding state for MPLS labels</a:t>
            </a:r>
          </a:p>
          <a:p>
            <a:pPr lvl="1"/>
            <a:r>
              <a:rPr lang="en-US" dirty="0" smtClean="0"/>
              <a:t>Done in a variety of </a:t>
            </a:r>
            <a:r>
              <a:rPr lang="en-US" dirty="0" smtClean="0"/>
              <a:t>ways, for a variety of goals</a:t>
            </a:r>
            <a:endParaRPr lang="en-US" dirty="0"/>
          </a:p>
          <a:p>
            <a:pPr lvl="1"/>
            <a:r>
              <a:rPr lang="en-US" dirty="0" smtClean="0"/>
              <a:t>Supporting failover </a:t>
            </a:r>
            <a:r>
              <a:rPr lang="en-US" dirty="0" smtClean="0"/>
              <a:t>paths, TE,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8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33164</TotalTime>
  <Words>3119</Words>
  <Application>Microsoft Macintosh PowerPoint</Application>
  <PresentationFormat>On-screen Show (4:3)</PresentationFormat>
  <Paragraphs>748</Paragraphs>
  <Slides>77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cs426</vt:lpstr>
      <vt:lpstr>Thinking Architecturally (80 Minutes Inside Scott’s Head)</vt:lpstr>
      <vt:lpstr>Announcements</vt:lpstr>
      <vt:lpstr>Agenda</vt:lpstr>
      <vt:lpstr>Warning!</vt:lpstr>
      <vt:lpstr>Rules of Engagement….</vt:lpstr>
      <vt:lpstr>MPLS</vt:lpstr>
      <vt:lpstr>Multiprotocol Label Switching (MPLS)</vt:lpstr>
      <vt:lpstr>MPLS Header</vt:lpstr>
      <vt:lpstr>Using MPLS</vt:lpstr>
      <vt:lpstr>MPLS is widely used</vt:lpstr>
      <vt:lpstr>Architecture</vt:lpstr>
      <vt:lpstr>Net Management and the E2E Principle</vt:lpstr>
      <vt:lpstr>Architecture vs Engineering [Old Slide]</vt:lpstr>
      <vt:lpstr>Architecture in this course…</vt:lpstr>
      <vt:lpstr>Decomposing Network Delivery</vt:lpstr>
      <vt:lpstr>Decomposition leads to layers</vt:lpstr>
      <vt:lpstr>Decomposing the Control Plane</vt:lpstr>
      <vt:lpstr>Control Plane Decomposition</vt:lpstr>
      <vt:lpstr>Controlling Switches</vt:lpstr>
      <vt:lpstr>Gathering Information About Topology</vt:lpstr>
      <vt:lpstr>Determining Appropriate Configuration</vt:lpstr>
      <vt:lpstr>Deciding on your goals</vt:lpstr>
      <vt:lpstr>Interface for control program</vt:lpstr>
      <vt:lpstr>Abstractions for Control Plane</vt:lpstr>
      <vt:lpstr>SDN: Layers for the Control Plane</vt:lpstr>
      <vt:lpstr>Clean Separation of Concerns</vt:lpstr>
      <vt:lpstr>Abstractions for Control Plane</vt:lpstr>
      <vt:lpstr>This view is greatly oversimplified</vt:lpstr>
      <vt:lpstr>Implications of SDN</vt:lpstr>
      <vt:lpstr>Separation of Control/Data Plane </vt:lpstr>
      <vt:lpstr>Old Economic Model</vt:lpstr>
      <vt:lpstr>New Economic Model</vt:lpstr>
      <vt:lpstr>Role of OpenFlow</vt:lpstr>
      <vt:lpstr>Changes the Testing Model</vt:lpstr>
      <vt:lpstr>Which Then Changes Deployment…</vt:lpstr>
      <vt:lpstr>What is SDN’s “Killer App”?</vt:lpstr>
      <vt:lpstr>Current Networks: Topology = Policy</vt:lpstr>
      <vt:lpstr>SDN and Multitenant Datacenters</vt:lpstr>
      <vt:lpstr>Research Topics in SDN</vt:lpstr>
      <vt:lpstr>Troubleshooting SDNs?</vt:lpstr>
      <vt:lpstr>Must Answer Two Questions</vt:lpstr>
      <vt:lpstr>Must Answer Two Questions</vt:lpstr>
      <vt:lpstr>Identifying the Problematic Events</vt:lpstr>
      <vt:lpstr>Leverage Control/Data Plane Split</vt:lpstr>
      <vt:lpstr>Another Decomposition</vt:lpstr>
      <vt:lpstr>Thinking architecturally</vt:lpstr>
      <vt:lpstr>Three Important Logical Interfaces</vt:lpstr>
      <vt:lpstr>Interfaces in IP</vt:lpstr>
      <vt:lpstr>Interfaces in OpenFlow</vt:lpstr>
      <vt:lpstr>Interfaces in MPLS</vt:lpstr>
      <vt:lpstr>Need to combine SDN and MPLS</vt:lpstr>
      <vt:lpstr>SDN + MPLS = “Fabric”</vt:lpstr>
      <vt:lpstr>Fabric Interface</vt:lpstr>
      <vt:lpstr>Core-Edge Distinction</vt:lpstr>
      <vt:lpstr>Scalability</vt:lpstr>
      <vt:lpstr>Scaling SDN</vt:lpstr>
      <vt:lpstr>Example</vt:lpstr>
      <vt:lpstr>Level 1 LXBs: PoPs</vt:lpstr>
      <vt:lpstr>Level 2 LXBs: Regional Networks</vt:lpstr>
      <vt:lpstr>Level 3 LXB: Global Network</vt:lpstr>
      <vt:lpstr>What’s New Here?</vt:lpstr>
      <vt:lpstr>Deployability</vt:lpstr>
      <vt:lpstr>Fact</vt:lpstr>
      <vt:lpstr>Current Networks Are Like Fabrics</vt:lpstr>
      <vt:lpstr>Virtualization makes this even easier…</vt:lpstr>
      <vt:lpstr>Network in Regular Setting</vt:lpstr>
      <vt:lpstr>Network in Virtualized Setting</vt:lpstr>
      <vt:lpstr>Virtual Switches (Vswitch)</vt:lpstr>
      <vt:lpstr>Physical View of Virtualized Network</vt:lpstr>
      <vt:lpstr>Logical View of Virtualized Network</vt:lpstr>
      <vt:lpstr>Vswitches are Sufficient</vt:lpstr>
      <vt:lpstr>Managing Physical Network</vt:lpstr>
      <vt:lpstr>Managing Virtualized Network</vt:lpstr>
      <vt:lpstr>Vswitches as Insertion Point</vt:lpstr>
      <vt:lpstr>Evolvability</vt:lpstr>
      <vt:lpstr>Implications</vt:lpstr>
      <vt:lpstr>Software-Defined Internet Architecture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1541</cp:revision>
  <cp:lastPrinted>2012-11-19T15:11:32Z</cp:lastPrinted>
  <dcterms:created xsi:type="dcterms:W3CDTF">2007-08-31T05:34:37Z</dcterms:created>
  <dcterms:modified xsi:type="dcterms:W3CDTF">2012-11-27T13:19:40Z</dcterms:modified>
</cp:coreProperties>
</file>