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41"/>
  </p:notesMasterIdLst>
  <p:handoutMasterIdLst>
    <p:handoutMasterId r:id="rId42"/>
  </p:handoutMasterIdLst>
  <p:sldIdLst>
    <p:sldId id="879" r:id="rId2"/>
    <p:sldId id="965" r:id="rId3"/>
    <p:sldId id="966" r:id="rId4"/>
    <p:sldId id="1001" r:id="rId5"/>
    <p:sldId id="939" r:id="rId6"/>
    <p:sldId id="967" r:id="rId7"/>
    <p:sldId id="968" r:id="rId8"/>
    <p:sldId id="970" r:id="rId9"/>
    <p:sldId id="971" r:id="rId10"/>
    <p:sldId id="996" r:id="rId11"/>
    <p:sldId id="973" r:id="rId12"/>
    <p:sldId id="997" r:id="rId13"/>
    <p:sldId id="985" r:id="rId14"/>
    <p:sldId id="987" r:id="rId15"/>
    <p:sldId id="989" r:id="rId16"/>
    <p:sldId id="940" r:id="rId17"/>
    <p:sldId id="972" r:id="rId18"/>
    <p:sldId id="992" r:id="rId19"/>
    <p:sldId id="941" r:id="rId20"/>
    <p:sldId id="942" r:id="rId21"/>
    <p:sldId id="943" r:id="rId22"/>
    <p:sldId id="946" r:id="rId23"/>
    <p:sldId id="947" r:id="rId24"/>
    <p:sldId id="944" r:id="rId25"/>
    <p:sldId id="982" r:id="rId26"/>
    <p:sldId id="948" r:id="rId27"/>
    <p:sldId id="990" r:id="rId28"/>
    <p:sldId id="983" r:id="rId29"/>
    <p:sldId id="949" r:id="rId30"/>
    <p:sldId id="984" r:id="rId31"/>
    <p:sldId id="950" r:id="rId32"/>
    <p:sldId id="951" r:id="rId33"/>
    <p:sldId id="945" r:id="rId34"/>
    <p:sldId id="1007" r:id="rId35"/>
    <p:sldId id="1008" r:id="rId36"/>
    <p:sldId id="980" r:id="rId37"/>
    <p:sldId id="981" r:id="rId38"/>
    <p:sldId id="1009" r:id="rId39"/>
    <p:sldId id="100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8B0F0A"/>
    <a:srgbClr val="F5F5DA"/>
    <a:srgbClr val="C3D69B"/>
    <a:srgbClr val="2F2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0" autoAdjust="0"/>
    <p:restoredTop sz="86410" autoAdjust="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4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2A4BE6E-E9AE-8340-8D80-67BC35BF3814}" type="datetime1">
              <a:rPr lang="en-US"/>
              <a:pPr>
                <a:defRPr/>
              </a:pPr>
              <a:t>12/4/12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08FFA71E-1584-DE40-8112-93F193FBB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08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580796D-0312-9A4A-AD0D-50343A4E006E}" type="datetime1">
              <a:rPr lang="en-US"/>
              <a:pPr>
                <a:defRPr/>
              </a:pPr>
              <a:t>12/4/12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E50E609E-E8D3-7341-9173-2B1EA0EA0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56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200" b="0">
                <a:solidFill>
                  <a:prstClr val="black"/>
                </a:solidFill>
                <a:latin typeface="Times New Roman" charset="0"/>
              </a:rPr>
              <a:pPr eaLnBrk="1" hangingPunct="1"/>
              <a:t>1</a:t>
            </a:fld>
            <a:endParaRPr lang="en-US" sz="1200" b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06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0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BFF3A6-1665-9845-867A-CA7A33AA45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7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93591-D99F-2646-9094-F1C04ACE95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3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52D55-E885-C048-B8BB-3578C4A333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0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A0A2D-594B-8E49-B425-D639F4F9AC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3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1B093-4EA2-7741-BD85-5FBD756D50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6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FB05A-D753-B245-8877-DD266B56CB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1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C7A69-4413-9847-9F25-EFF5683668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0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345B8-2E11-6D46-810E-66FDDB94BD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4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DC797-15E9-4142-9092-34BBA509F4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4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73234-4214-C84D-8D13-D3EB26A12B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5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16065-09C1-4645-B7F5-1FED2BF48A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0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charset="0"/>
              </a:defRPr>
            </a:lvl1pPr>
          </a:lstStyle>
          <a:p>
            <a:pPr algn="r" defTabSz="914400"/>
            <a:fld id="{7FB3BC06-7BDD-DA47-A8FF-351417EA07B4}" type="slidenum">
              <a:rPr lang="en-US">
                <a:solidFill>
                  <a:srgbClr val="000000"/>
                </a:solidFill>
                <a:cs typeface="Arial" charset="0"/>
              </a:rPr>
              <a:pPr algn="r" defTabSz="914400"/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53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solidFill>
                  <a:srgbClr val="000000"/>
                </a:solidFill>
                <a:latin typeface="Times New Roman" charset="0"/>
              </a:rPr>
              <a:pPr eaLnBrk="1" hangingPunct="1"/>
              <a:t>1</a:t>
            </a:fld>
            <a:endParaRPr lang="en-US" sz="1400" b="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2514600"/>
            <a:ext cx="85598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The Final Lecture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820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Things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akes Apple </a:t>
            </a:r>
            <a:r>
              <a:rPr lang="en-US" dirty="0" err="1" smtClean="0"/>
              <a:t>vs</a:t>
            </a:r>
            <a:r>
              <a:rPr lang="en-US" dirty="0" smtClean="0"/>
              <a:t> Samsung look short and sweet</a:t>
            </a:r>
          </a:p>
          <a:p>
            <a:pPr lvl="5"/>
            <a:endParaRPr lang="en-US" dirty="0"/>
          </a:p>
          <a:p>
            <a:r>
              <a:rPr lang="en-US" dirty="0" smtClean="0"/>
              <a:t>This is all about the application technology</a:t>
            </a:r>
          </a:p>
          <a:p>
            <a:pPr lvl="1"/>
            <a:r>
              <a:rPr lang="en-US" dirty="0" smtClean="0"/>
              <a:t>Not the network!</a:t>
            </a:r>
          </a:p>
          <a:p>
            <a:pPr lvl="5"/>
            <a:endParaRPr lang="en-US" dirty="0"/>
          </a:p>
          <a:p>
            <a:r>
              <a:rPr lang="en-US" dirty="0" smtClean="0"/>
              <a:t>But this application drove the creation networking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9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Phone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1876: Bell licensed phone to local companies</a:t>
            </a:r>
          </a:p>
          <a:p>
            <a:pPr lvl="1"/>
            <a:r>
              <a:rPr lang="en-US" dirty="0" smtClean="0"/>
              <a:t>Creation of local networks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1885: AT&amp;T formed to connect local companies</a:t>
            </a:r>
          </a:p>
          <a:p>
            <a:pPr lvl="1"/>
            <a:r>
              <a:rPr lang="en-US" dirty="0" smtClean="0"/>
              <a:t>Creation of a national network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1913: AT&amp;T becomes regulated monopoly</a:t>
            </a:r>
          </a:p>
          <a:p>
            <a:pPr lvl="1"/>
            <a:r>
              <a:rPr lang="en-US" dirty="0" smtClean="0"/>
              <a:t>Profits are a fixed percentage of costs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1984: AT&amp;T decides to get into computer business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orced to give up </a:t>
            </a:r>
            <a:r>
              <a:rPr lang="en-US" dirty="0"/>
              <a:t>R</a:t>
            </a:r>
            <a:r>
              <a:rPr lang="en-US" dirty="0" smtClean="0"/>
              <a:t>egional Bell Operating Companies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39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1998</a:t>
            </a:r>
            <a:r>
              <a:rPr lang="en-US" dirty="0"/>
              <a:t>: AT&amp;T buys up cable </a:t>
            </a:r>
            <a:r>
              <a:rPr lang="en-US" dirty="0" smtClean="0"/>
              <a:t>companies</a:t>
            </a:r>
          </a:p>
          <a:p>
            <a:pPr lvl="1"/>
            <a:r>
              <a:rPr lang="en-US" dirty="0" smtClean="0"/>
              <a:t>Tries to enter Internet business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1999 AT&amp;T funds </a:t>
            </a:r>
            <a:r>
              <a:rPr lang="en-US" dirty="0"/>
              <a:t>ACIRI (a long story….</a:t>
            </a:r>
            <a:r>
              <a:rPr lang="en-US" dirty="0" smtClean="0"/>
              <a:t>)</a:t>
            </a:r>
          </a:p>
          <a:p>
            <a:pPr lvl="5"/>
            <a:endParaRPr lang="en-US" dirty="0"/>
          </a:p>
          <a:p>
            <a:r>
              <a:rPr lang="en-US" dirty="0"/>
              <a:t>2001: AT&amp;T starts selling cable companies</a:t>
            </a:r>
          </a:p>
          <a:p>
            <a:pPr lvl="1"/>
            <a:r>
              <a:rPr lang="en-US" dirty="0"/>
              <a:t>At a huge loss, and AT&amp;T starts circling the drain…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r>
              <a:rPr lang="en-US" dirty="0"/>
              <a:t>2005: AT&amp;T bought by SBC (one of the RBOCs</a:t>
            </a:r>
            <a:r>
              <a:rPr lang="en-US" dirty="0" smtClean="0"/>
              <a:t>)</a:t>
            </a:r>
          </a:p>
          <a:p>
            <a:pPr lvl="4"/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AT&amp;T and Verizon the two dominant carriers in US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03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Regulated Monopoly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Terrible management!</a:t>
            </a:r>
          </a:p>
          <a:p>
            <a:pPr lvl="5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Glacial </a:t>
            </a:r>
            <a:r>
              <a:rPr lang="en-US" dirty="0">
                <a:latin typeface="Arial" charset="0"/>
                <a:cs typeface="Arial" charset="0"/>
              </a:rPr>
              <a:t>innovation </a:t>
            </a:r>
            <a:r>
              <a:rPr lang="en-US" dirty="0" smtClean="0">
                <a:latin typeface="Arial" charset="0"/>
                <a:cs typeface="Arial" charset="0"/>
              </a:rPr>
              <a:t>in novel functionality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spend money on features no one knows they want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Extreme reliability </a:t>
            </a:r>
            <a:r>
              <a:rPr lang="en-US" dirty="0">
                <a:latin typeface="Arial" charset="0"/>
                <a:cs typeface="Arial" charset="0"/>
              </a:rPr>
              <a:t>and </a:t>
            </a:r>
            <a:r>
              <a:rPr lang="en-US" dirty="0" smtClean="0">
                <a:latin typeface="Arial" charset="0"/>
                <a:cs typeface="Arial" charset="0"/>
              </a:rPr>
              <a:t>polish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Spend money improving what people notice (failures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else do you spend money on?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Assured percentage of costs in profits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Why not support research on basic technology?</a:t>
            </a:r>
          </a:p>
          <a:p>
            <a:pPr lvl="4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List of inventions from Bell Labs: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Transistors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Lasers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Cellular telephony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Digital data transmission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Solar cells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Communication satellites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Unix, C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Digital signal processors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Monopolies and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Greatest research centers:</a:t>
            </a:r>
          </a:p>
          <a:p>
            <a:pPr lvl="1"/>
            <a:r>
              <a:rPr lang="en-US" dirty="0" smtClean="0"/>
              <a:t>Bell Labs (physics, UNIX)</a:t>
            </a:r>
          </a:p>
          <a:p>
            <a:pPr lvl="1"/>
            <a:r>
              <a:rPr lang="en-US" dirty="0" smtClean="0"/>
              <a:t>Xerox PARC (invented modern computing)</a:t>
            </a:r>
          </a:p>
          <a:p>
            <a:pPr lvl="1"/>
            <a:r>
              <a:rPr lang="en-US" dirty="0" smtClean="0"/>
              <a:t>IBM (databases, etc.)</a:t>
            </a:r>
          </a:p>
          <a:p>
            <a:pPr lvl="8"/>
            <a:endParaRPr lang="en-US" dirty="0"/>
          </a:p>
          <a:p>
            <a:r>
              <a:rPr lang="en-US" dirty="0" smtClean="0"/>
              <a:t>Why not in academia?  </a:t>
            </a:r>
          </a:p>
          <a:p>
            <a:pPr lvl="6"/>
            <a:endParaRPr lang="en-US" dirty="0"/>
          </a:p>
          <a:p>
            <a:r>
              <a:rPr lang="en-US" dirty="0" smtClean="0"/>
              <a:t>Why not in regular companies?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9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Original Telephone Economic Model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Functionality controlled by network operator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They sink the money into the infrastructure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They get to decide what that infrastructure does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End-user only has </a:t>
            </a: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dumb terminal</a:t>
            </a:r>
            <a:r>
              <a:rPr lang="ja-JP" altLang="en-US" dirty="0">
                <a:latin typeface="Arial" charset="0"/>
                <a:cs typeface="Arial" charset="0"/>
              </a:rPr>
              <a:t>”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Legally restricted in its use of that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terminal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AT&amp;T had stranglehold over network until 1956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Courts gave end users limited freedom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machine was this battle fought over?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05BE9C-8DCB-B74C-9196-0202AD4B31C6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6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Hush-a-Phone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9558" b="9558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4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involuntary openness followed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Later court cases opened way for FAX machines, modems, and the like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But the endpoints were still pretty dumb, until the PC was developed….</a:t>
            </a:r>
            <a:endParaRPr lang="en-US" dirty="0" smtClean="0"/>
          </a:p>
          <a:p>
            <a:pPr marL="0" indent="0"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4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Which then gave us the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Internet…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End points had complete freedom, and substantial computing power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Infrastructure just carried bits</a:t>
            </a:r>
          </a:p>
          <a:p>
            <a:r>
              <a:rPr lang="en-US" dirty="0">
                <a:latin typeface="Arial" charset="0"/>
                <a:cs typeface="Arial" charset="0"/>
              </a:rPr>
              <a:t>Completely different economic model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Small guys can innovate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Big guys run dumb infrastructure (like utilities)</a:t>
            </a:r>
          </a:p>
          <a:p>
            <a:r>
              <a:rPr lang="en-US" dirty="0">
                <a:latin typeface="Arial" charset="0"/>
                <a:cs typeface="Arial" charset="0"/>
              </a:rPr>
              <a:t>Result: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Rapid innovation in applications (e.g., email, web)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Diversity of content (on web)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Low barrier to entry</a:t>
            </a:r>
          </a:p>
          <a:p>
            <a:r>
              <a:rPr lang="en-US" dirty="0">
                <a:latin typeface="Arial" charset="0"/>
                <a:cs typeface="Arial" charset="0"/>
              </a:rPr>
              <a:t>And finally, even the big </a:t>
            </a:r>
            <a:r>
              <a:rPr lang="en-US" dirty="0" smtClean="0">
                <a:latin typeface="Arial" charset="0"/>
                <a:cs typeface="Arial" charset="0"/>
              </a:rPr>
              <a:t>companies noticed</a:t>
            </a:r>
            <a:r>
              <a:rPr lang="en-US" dirty="0">
                <a:latin typeface="Arial" charset="0"/>
                <a:cs typeface="Arial" charset="0"/>
              </a:rPr>
              <a:t>….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9361F2-CC5E-1444-B05C-AFB249E96048}" type="slidenum">
              <a:rPr lang="en-US" sz="1400" b="0">
                <a:latin typeface="Times New Roman" charset="0"/>
              </a:rPr>
              <a:pPr eaLnBrk="1" hangingPunct="1"/>
              <a:t>19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6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care about P2P?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Largely about stolen content</a:t>
            </a:r>
          </a:p>
          <a:p>
            <a:endParaRPr lang="en-US" dirty="0" smtClean="0"/>
          </a:p>
          <a:p>
            <a:r>
              <a:rPr lang="en-US" dirty="0" smtClean="0"/>
              <a:t>Why is that something we should teach?</a:t>
            </a:r>
          </a:p>
          <a:p>
            <a:pPr lvl="1"/>
            <a:r>
              <a:rPr lang="en-US" dirty="0" smtClean="0"/>
              <a:t>Questionable ethics</a:t>
            </a:r>
          </a:p>
          <a:p>
            <a:pPr lvl="1"/>
            <a:r>
              <a:rPr lang="en-US" dirty="0" smtClean="0"/>
              <a:t>And you know far more about P2P than I do….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6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The Empire Strikes Back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  <a:cs typeface="Arial" charset="0"/>
              </a:rPr>
              <a:t>Zipf’s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law restores order to the universe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Popularity ~ 1/rank 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Lots of weight at top (people like the same things)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Lots of weight in tail (but lots of idiosyncratic tastes)</a:t>
            </a:r>
          </a:p>
          <a:p>
            <a:r>
              <a:rPr lang="en-US" dirty="0">
                <a:latin typeface="Arial" charset="0"/>
                <a:cs typeface="Arial" charset="0"/>
              </a:rPr>
              <a:t>A Tale of Two Markets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Lots of action in the tail (anyone can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provide content)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only few can create/provide the popular content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High </a:t>
            </a:r>
            <a:r>
              <a:rPr lang="en-US" dirty="0">
                <a:latin typeface="Arial" charset="0"/>
                <a:cs typeface="Arial" charset="0"/>
              </a:rPr>
              <a:t>barrier to </a:t>
            </a:r>
            <a:r>
              <a:rPr lang="en-US" dirty="0" smtClean="0">
                <a:latin typeface="Arial" charset="0"/>
                <a:cs typeface="Arial" charset="0"/>
              </a:rPr>
              <a:t>entry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at top: (CDNs)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Bandwidth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Servers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Management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676F4D-A402-CA48-8357-00AEF8631CBA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9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Revenge of the Nerds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Peer-to-Peer restores the balance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Takes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contributed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nodes from participants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Together they provide enough aggregate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bandwidth</a:t>
            </a:r>
          </a:p>
          <a:p>
            <a:pPr lvl="4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The key is in coordinated these peer nodes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First: Napster (Shawn Fanning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F3E419-36DB-9D41-954C-BEBD4D00E094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75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P2P Systems Do Three Main Things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Help user </a:t>
            </a:r>
            <a:r>
              <a:rPr lang="en-US" b="1" dirty="0">
                <a:latin typeface="Arial" charset="0"/>
                <a:cs typeface="Arial" charset="0"/>
              </a:rPr>
              <a:t>determine </a:t>
            </a:r>
            <a:r>
              <a:rPr lang="en-US" dirty="0">
                <a:latin typeface="Arial" charset="0"/>
                <a:cs typeface="Arial" charset="0"/>
              </a:rPr>
              <a:t>which content they want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Some form of search</a:t>
            </a:r>
          </a:p>
          <a:p>
            <a:pPr lvl="1"/>
            <a:r>
              <a:rPr lang="en-US" i="1" dirty="0">
                <a:latin typeface="Arial" charset="0"/>
                <a:ea typeface="Arial" charset="0"/>
                <a:cs typeface="Arial" charset="0"/>
              </a:rPr>
              <a:t>P2P form of Google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Then </a:t>
            </a:r>
            <a:r>
              <a:rPr lang="en-US" b="1" dirty="0">
                <a:latin typeface="Arial" charset="0"/>
                <a:cs typeface="Arial" charset="0"/>
              </a:rPr>
              <a:t>locate </a:t>
            </a:r>
            <a:r>
              <a:rPr lang="en-US" dirty="0">
                <a:latin typeface="Arial" charset="0"/>
                <a:cs typeface="Arial" charset="0"/>
              </a:rPr>
              <a:t>that content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Locate where that content is on the Internet</a:t>
            </a:r>
          </a:p>
          <a:p>
            <a:pPr lvl="1"/>
            <a:r>
              <a:rPr lang="en-US" i="1" dirty="0">
                <a:latin typeface="Arial" charset="0"/>
                <a:ea typeface="Arial" charset="0"/>
                <a:cs typeface="Arial" charset="0"/>
              </a:rPr>
              <a:t>P2P form of DNS (map name to location)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Then </a:t>
            </a:r>
            <a:r>
              <a:rPr lang="en-US" b="1" dirty="0">
                <a:latin typeface="Arial" charset="0"/>
                <a:cs typeface="Arial" charset="0"/>
              </a:rPr>
              <a:t>download </a:t>
            </a:r>
            <a:r>
              <a:rPr lang="en-US" dirty="0">
                <a:latin typeface="Arial" charset="0"/>
                <a:cs typeface="Arial" charset="0"/>
              </a:rPr>
              <a:t>that content</a:t>
            </a:r>
          </a:p>
          <a:p>
            <a:pPr lvl="1"/>
            <a:r>
              <a:rPr lang="en-US" i="1" dirty="0">
                <a:latin typeface="Arial" charset="0"/>
                <a:ea typeface="Arial" charset="0"/>
                <a:cs typeface="Arial" charset="0"/>
              </a:rPr>
              <a:t>P2P form of Akamai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F37237-B42B-4447-8AE4-12FBA8294952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2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We need P2P forms of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Search (keyword)</a:t>
            </a:r>
          </a:p>
          <a:p>
            <a:r>
              <a:rPr lang="en-US" dirty="0">
                <a:latin typeface="Arial" charset="0"/>
                <a:cs typeface="Arial" charset="0"/>
              </a:rPr>
              <a:t>Directory</a:t>
            </a:r>
          </a:p>
          <a:p>
            <a:r>
              <a:rPr lang="en-US" dirty="0">
                <a:latin typeface="Arial" charset="0"/>
                <a:cs typeface="Arial" charset="0"/>
              </a:rPr>
              <a:t>CDN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What kinds of coordination mechanisms do we need for these tasks</a:t>
            </a:r>
            <a:r>
              <a:rPr lang="en-US" dirty="0" smtClean="0">
                <a:latin typeface="Arial" charset="0"/>
                <a:cs typeface="Arial" charset="0"/>
              </a:rPr>
              <a:t>?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Have 100,000s of nodes at our disposal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How to coordinate them for search, directory, CDN?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C5E4DB-BB44-F84E-88E3-F5ECF4FAE785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0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Design Requirements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Scalable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Fault-tolerant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Able to use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commodity parts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38F833-84C7-4749-9F75-DF0E1ED60408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P2P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do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0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P2P Search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Basic approach: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Since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keyword search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can be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complicated,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…just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do it on each machine independently,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…and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keep going for as long as you need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Examples: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Broadcast request to all nodes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Broadcast among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superpeers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Random walk (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theory, papers)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895794-72BB-1344-B348-28268CA9C3CF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0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Walk Search (Aside)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random nodes, each has fixed size cache</a:t>
            </a:r>
          </a:p>
          <a:p>
            <a:r>
              <a:rPr lang="en-US" dirty="0" smtClean="0"/>
              <a:t>Query rate q</a:t>
            </a:r>
            <a:r>
              <a:rPr lang="en-US" baseline="-25000" dirty="0" smtClean="0"/>
              <a:t>i</a:t>
            </a:r>
            <a:r>
              <a:rPr lang="en-US" dirty="0" smtClean="0"/>
              <a:t>, where this represents popularity</a:t>
            </a:r>
          </a:p>
          <a:p>
            <a:r>
              <a:rPr lang="en-US" dirty="0" smtClean="0"/>
              <a:t>How </a:t>
            </a:r>
            <a:r>
              <a:rPr lang="en-US" dirty="0"/>
              <a:t>to replicate content “optimally”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replication factor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 smtClean="0"/>
              <a:t>Goal: find result in shortest number of queries</a:t>
            </a:r>
          </a:p>
          <a:p>
            <a:r>
              <a:rPr lang="en-US" dirty="0" smtClean="0"/>
              <a:t>What’s the right choice for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Uniform? Proportional to query rate? What?</a:t>
            </a:r>
          </a:p>
          <a:p>
            <a:r>
              <a:rPr lang="en-US" dirty="0" smtClean="0"/>
              <a:t>Uniform and proportional have same performance</a:t>
            </a:r>
          </a:p>
          <a:p>
            <a:r>
              <a:rPr lang="en-US" dirty="0"/>
              <a:t>Optimal is proportional to </a:t>
            </a:r>
            <a:r>
              <a:rPr lang="en-US" dirty="0" err="1"/>
              <a:t>sqrt</a:t>
            </a:r>
            <a:r>
              <a:rPr lang="en-US" dirty="0"/>
              <a:t>(q</a:t>
            </a:r>
            <a:r>
              <a:rPr lang="en-US" baseline="-25000" dirty="0"/>
              <a:t>i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7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P2P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do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9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P2P Directory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In most cases, a few centralized servers will do</a:t>
            </a:r>
            <a:br>
              <a:rPr lang="en-US" dirty="0">
                <a:latin typeface="Arial" charset="0"/>
                <a:cs typeface="Arial" charset="0"/>
              </a:rPr>
            </a:b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If you need to scale further, then use </a:t>
            </a:r>
            <a:r>
              <a:rPr lang="en-US" dirty="0" smtClean="0">
                <a:latin typeface="Arial" charset="0"/>
                <a:cs typeface="Arial" charset="0"/>
              </a:rPr>
              <a:t>DHT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Distributed Hash Table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Put/Get interface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DHT: simple version is consistent hashing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Set up “linked list” of servers, each with ID in [0,1]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Each data object has key in [0,1]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Map key to server using the successor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rule</a:t>
            </a:r>
          </a:p>
          <a:p>
            <a:pPr lvl="2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Pick smallest server with an ID “larger” than key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Scalable, local repair of failures, etc.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AF97D1-63AF-A84C-A368-B8BA1E3B1AF3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6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P2P represents </a:t>
            </a:r>
            <a:r>
              <a:rPr lang="en-US" dirty="0" smtClean="0"/>
              <a:t>new </a:t>
            </a:r>
            <a:r>
              <a:rPr lang="en-US" u="sng" dirty="0"/>
              <a:t>economic model </a:t>
            </a:r>
            <a:r>
              <a:rPr lang="en-US" dirty="0"/>
              <a:t>for </a:t>
            </a:r>
            <a:r>
              <a:rPr lang="en-US" dirty="0" smtClean="0"/>
              <a:t>systems</a:t>
            </a:r>
          </a:p>
          <a:p>
            <a:endParaRPr lang="en-US" dirty="0"/>
          </a:p>
          <a:p>
            <a:r>
              <a:rPr lang="en-US" dirty="0"/>
              <a:t>P2P represents a new </a:t>
            </a:r>
            <a:r>
              <a:rPr lang="en-US" u="sng" dirty="0"/>
              <a:t>design model </a:t>
            </a:r>
            <a:r>
              <a:rPr lang="en-US" dirty="0"/>
              <a:t>for </a:t>
            </a:r>
            <a:r>
              <a:rPr lang="en-US" dirty="0" smtClean="0"/>
              <a:t>systems</a:t>
            </a:r>
          </a:p>
          <a:p>
            <a:endParaRPr lang="en-US" dirty="0" smtClean="0"/>
          </a:p>
          <a:p>
            <a:r>
              <a:rPr lang="en-US" dirty="0" smtClean="0"/>
              <a:t>P2P is one last chance to brag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42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P2P 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do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2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P2P Download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The first </a:t>
            </a:r>
            <a:r>
              <a:rPr lang="en-US" dirty="0" smtClean="0">
                <a:latin typeface="Arial" charset="0"/>
                <a:cs typeface="Arial" charset="0"/>
              </a:rPr>
              <a:t>key is </a:t>
            </a:r>
            <a:r>
              <a:rPr lang="en-US" i="1" dirty="0">
                <a:latin typeface="Arial" charset="0"/>
                <a:cs typeface="Arial" charset="0"/>
              </a:rPr>
              <a:t>self-scaling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If every person who downloads something also has to upload it to someone else, the system works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The second key </a:t>
            </a:r>
            <a:r>
              <a:rPr lang="en-US" dirty="0" smtClean="0">
                <a:latin typeface="Arial" charset="0"/>
                <a:cs typeface="Arial" charset="0"/>
              </a:rPr>
              <a:t>is </a:t>
            </a:r>
            <a:r>
              <a:rPr lang="en-US" i="1" dirty="0">
                <a:latin typeface="Arial" charset="0"/>
                <a:cs typeface="Arial" charset="0"/>
              </a:rPr>
              <a:t>asymmetric </a:t>
            </a:r>
            <a:r>
              <a:rPr lang="en-US" i="1" dirty="0" smtClean="0">
                <a:latin typeface="Arial" charset="0"/>
                <a:cs typeface="Arial" charset="0"/>
              </a:rPr>
              <a:t>bandwidth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Download </a:t>
            </a:r>
            <a:r>
              <a:rPr lang="en-US" dirty="0" err="1" smtClean="0">
                <a:latin typeface="Arial" charset="0"/>
                <a:cs typeface="Arial" charset="0"/>
              </a:rPr>
              <a:t>bwdth</a:t>
            </a:r>
            <a:r>
              <a:rPr lang="en-US" dirty="0" smtClean="0">
                <a:latin typeface="Arial" charset="0"/>
                <a:cs typeface="Arial" charset="0"/>
              </a:rPr>
              <a:t> much greater than upload </a:t>
            </a:r>
            <a:r>
              <a:rPr lang="en-US" dirty="0" err="1" smtClean="0">
                <a:latin typeface="Arial" charset="0"/>
                <a:cs typeface="Arial" charset="0"/>
              </a:rPr>
              <a:t>bwdth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That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 where chunks come in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Downloading many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chunks overcomes asymmetry</a:t>
            </a:r>
          </a:p>
          <a:p>
            <a:pPr lvl="2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Because each chunk is uploaded from a different source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AFDD64-8189-1843-9D5B-C04BFBC89EA4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Modern P2P Systems Use a Mixture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Search to find name (wildcard search)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Flood among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superpeers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Directory lookup to find host given exact name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DHT-like structure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Chunked download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Self-scaling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Asymmetric bandwidth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A5614F-205A-5942-A89F-09F4F963A304}" type="slidenum">
              <a:rPr lang="en-US" sz="1400" b="0">
                <a:latin typeface="Times New Roman" charset="0"/>
              </a:rPr>
              <a:pPr eaLnBrk="1" hangingPunct="1"/>
              <a:t>32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8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Peer-to-Peer as Design Paradigm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Once you can coordinate many disparate </a:t>
            </a:r>
            <a:r>
              <a:rPr lang="en-US" dirty="0" smtClean="0">
                <a:latin typeface="Arial" charset="0"/>
                <a:cs typeface="Arial" charset="0"/>
              </a:rPr>
              <a:t>peers…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…you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can certainly coordinate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-located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peers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Now the dominant design style in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datacenters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DHT-like data structures are everywhere</a:t>
            </a:r>
          </a:p>
          <a:p>
            <a:pPr lvl="3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F731F62-D991-6B4F-8E4D-236192550685}" type="slidenum">
              <a:rPr lang="en-US" sz="1400" b="0">
                <a:latin typeface="Times New Roman" charset="0"/>
              </a:rPr>
              <a:pPr eaLnBrk="1" hangingPunct="1"/>
              <a:t>33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5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P2P Design Paradigm?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Scale out, not up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 get more capacity, add more low-cost units</a:t>
            </a:r>
          </a:p>
          <a:p>
            <a:pPr lvl="1"/>
            <a:r>
              <a:rPr lang="en-US" dirty="0" smtClean="0"/>
              <a:t>Don’t increase capacity of individual units</a:t>
            </a:r>
          </a:p>
          <a:p>
            <a:pPr lvl="1"/>
            <a:r>
              <a:rPr lang="en-US" dirty="0" smtClean="0"/>
              <a:t>(This is why Sun/SGI/etc. are no longer with us)</a:t>
            </a:r>
          </a:p>
          <a:p>
            <a:pPr lvl="1"/>
            <a:endParaRPr lang="en-US" dirty="0"/>
          </a:p>
          <a:p>
            <a:r>
              <a:rPr lang="en-US" dirty="0" smtClean="0"/>
              <a:t>This poses problem of coordination</a:t>
            </a:r>
          </a:p>
          <a:p>
            <a:endParaRPr lang="en-US" dirty="0"/>
          </a:p>
          <a:p>
            <a:r>
              <a:rPr lang="en-US" dirty="0" smtClean="0"/>
              <a:t>The key to scalable coordination is how you deal with failures….</a:t>
            </a:r>
          </a:p>
          <a:p>
            <a:pPr lvl="1"/>
            <a:r>
              <a:rPr lang="en-US" dirty="0" smtClean="0"/>
              <a:t>Because as system grows, failures are inevitable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1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as if failure is common</a:t>
            </a:r>
          </a:p>
          <a:p>
            <a:pPr lvl="5"/>
            <a:endParaRPr lang="en-US" dirty="0"/>
          </a:p>
          <a:p>
            <a:r>
              <a:rPr lang="en-US" dirty="0" smtClean="0"/>
              <a:t>Recover from failures at highest possible layer</a:t>
            </a:r>
          </a:p>
          <a:p>
            <a:pPr lvl="1"/>
            <a:r>
              <a:rPr lang="en-US" dirty="0" smtClean="0"/>
              <a:t>Generalized version of E2E principle</a:t>
            </a:r>
          </a:p>
          <a:p>
            <a:pPr lvl="1"/>
            <a:endParaRPr lang="en-US" dirty="0"/>
          </a:p>
          <a:p>
            <a:r>
              <a:rPr lang="en-US" dirty="0" smtClean="0"/>
              <a:t>E.g. If routing fails, use another server</a:t>
            </a:r>
          </a:p>
          <a:p>
            <a:pPr lvl="1"/>
            <a:r>
              <a:rPr lang="en-US" dirty="0" smtClean="0"/>
              <a:t>Don’t wait for routing to repair itself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6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Google’s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Permeates culture</a:t>
            </a:r>
          </a:p>
          <a:p>
            <a:pPr lvl="1"/>
            <a:r>
              <a:rPr lang="en-US" dirty="0" smtClean="0"/>
              <a:t>Much like Jobs’ attitudes at Apple</a:t>
            </a:r>
          </a:p>
          <a:p>
            <a:pPr lvl="1"/>
            <a:endParaRPr lang="en-US" dirty="0"/>
          </a:p>
          <a:p>
            <a:r>
              <a:rPr lang="en-US" dirty="0" smtClean="0"/>
              <a:t>Provided consistent and winning paradigm</a:t>
            </a:r>
          </a:p>
          <a:p>
            <a:endParaRPr lang="en-US" dirty="0"/>
          </a:p>
          <a:p>
            <a:r>
              <a:rPr lang="en-US" dirty="0" smtClean="0"/>
              <a:t>Where did this come from?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36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Internet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486400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I’ve been pontificating about all semester</a:t>
            </a:r>
          </a:p>
          <a:p>
            <a:pPr lvl="3"/>
            <a:endParaRPr lang="en-US" dirty="0"/>
          </a:p>
          <a:p>
            <a:r>
              <a:rPr lang="en-US" dirty="0" smtClean="0"/>
              <a:t>The Internet design philosophy has taught us how to build systems at scale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Internet is the first scalable P2P system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Internet changed the world</a:t>
            </a:r>
          </a:p>
          <a:p>
            <a:pPr lvl="6"/>
            <a:endParaRPr lang="en-US" dirty="0" smtClean="0"/>
          </a:p>
          <a:p>
            <a:r>
              <a:rPr lang="en-US" b="1" dirty="0" smtClean="0"/>
              <a:t>Its design philosophy changed computer 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2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remember….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en-US" dirty="0"/>
          </a:p>
          <a:p>
            <a:r>
              <a:rPr lang="en-US" dirty="0"/>
              <a:t>I don’t care if you remember anything about TCP</a:t>
            </a:r>
          </a:p>
          <a:p>
            <a:pPr lvl="1"/>
            <a:r>
              <a:rPr lang="en-US" dirty="0"/>
              <a:t>Or DNS, or HTTP, or….</a:t>
            </a:r>
          </a:p>
          <a:p>
            <a:pPr lvl="5"/>
            <a:endParaRPr lang="en-US" dirty="0"/>
          </a:p>
          <a:p>
            <a:r>
              <a:rPr lang="en-US" dirty="0"/>
              <a:t>But if you ever build system that doesn’t scale well, </a:t>
            </a:r>
          </a:p>
          <a:p>
            <a:pPr lvl="1"/>
            <a:r>
              <a:rPr lang="en-US" b="1" dirty="0"/>
              <a:t>I will hunt you down….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97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Mission Accomplished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39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21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Telephony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Transitioning to the Internet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P2P as a technology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P2P as a design paradigm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Where did these ideas come from?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In the beginning…..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AT&amp;T created the telephone </a:t>
            </a:r>
            <a:r>
              <a:rPr lang="en-US" dirty="0" smtClean="0">
                <a:latin typeface="Arial" charset="0"/>
                <a:cs typeface="Arial" charset="0"/>
              </a:rPr>
              <a:t>network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1</a:t>
            </a:r>
            <a:r>
              <a:rPr lang="en-US" baseline="30000" dirty="0" smtClean="0">
                <a:latin typeface="Arial" charset="0"/>
                <a:cs typeface="Arial" charset="0"/>
              </a:rPr>
              <a:t>st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realtime</a:t>
            </a:r>
            <a:r>
              <a:rPr lang="en-US" dirty="0" smtClean="0">
                <a:latin typeface="Arial" charset="0"/>
                <a:cs typeface="Arial" charset="0"/>
              </a:rPr>
              <a:t> person</a:t>
            </a:r>
            <a:r>
              <a:rPr lang="en-US" dirty="0">
                <a:latin typeface="Arial" charset="0"/>
                <a:cs typeface="Arial" charset="0"/>
              </a:rPr>
              <a:t>-to-person </a:t>
            </a:r>
            <a:r>
              <a:rPr lang="en-US" dirty="0" smtClean="0">
                <a:latin typeface="Arial" charset="0"/>
                <a:cs typeface="Arial" charset="0"/>
              </a:rPr>
              <a:t>communication system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Telegraph was station to station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Mail was asynchronous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…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Development of phone technology was complicated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20CBF3-D41C-4A41-9D69-47BE56350C17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9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685800"/>
          </a:xfrm>
        </p:spPr>
        <p:txBody>
          <a:bodyPr/>
          <a:lstStyle/>
          <a:p>
            <a:r>
              <a:rPr lang="en-US" dirty="0" smtClean="0"/>
              <a:t>Early History of Telephone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1844 </a:t>
            </a:r>
            <a:r>
              <a:rPr lang="en-US" dirty="0" err="1" smtClean="0"/>
              <a:t>Innocenzo</a:t>
            </a:r>
            <a:r>
              <a:rPr lang="en-US" dirty="0" smtClean="0"/>
              <a:t> </a:t>
            </a:r>
            <a:r>
              <a:rPr lang="en-US" dirty="0" err="1" smtClean="0"/>
              <a:t>Manzetti</a:t>
            </a:r>
            <a:r>
              <a:rPr lang="en-US" dirty="0" smtClean="0"/>
              <a:t>: idea </a:t>
            </a:r>
            <a:r>
              <a:rPr lang="en-US" dirty="0"/>
              <a:t>of a “speaking telegraph” (telephone).</a:t>
            </a:r>
          </a:p>
          <a:p>
            <a:r>
              <a:rPr lang="en-US" dirty="0" smtClean="0"/>
              <a:t>1854 Charles </a:t>
            </a:r>
            <a:r>
              <a:rPr lang="en-US" dirty="0" err="1" smtClean="0"/>
              <a:t>Bourseul</a:t>
            </a:r>
            <a:r>
              <a:rPr lang="en-US" dirty="0" smtClean="0"/>
              <a:t>: article on electric </a:t>
            </a:r>
            <a:r>
              <a:rPr lang="en-US" dirty="0"/>
              <a:t>transmission of </a:t>
            </a:r>
            <a:r>
              <a:rPr lang="en-US" dirty="0" smtClean="0"/>
              <a:t>speech</a:t>
            </a:r>
            <a:endParaRPr lang="en-US" dirty="0"/>
          </a:p>
          <a:p>
            <a:r>
              <a:rPr lang="en-US" dirty="0" smtClean="0"/>
              <a:t>1861 Johann </a:t>
            </a:r>
            <a:r>
              <a:rPr lang="en-US" dirty="0"/>
              <a:t>Philipp </a:t>
            </a:r>
            <a:r>
              <a:rPr lang="en-US" dirty="0" smtClean="0"/>
              <a:t>Reis: demonstrated </a:t>
            </a:r>
            <a:r>
              <a:rPr lang="en-US" dirty="0"/>
              <a:t>the Reis telephone before the Physical Society of Frankfurt.</a:t>
            </a:r>
          </a:p>
          <a:p>
            <a:r>
              <a:rPr lang="en-US" dirty="0" smtClean="0"/>
              <a:t>1865 “It </a:t>
            </a:r>
            <a:r>
              <a:rPr lang="en-US" dirty="0"/>
              <a:t>is rumored that English technicians to whom Mr. </a:t>
            </a:r>
            <a:r>
              <a:rPr lang="en-US" dirty="0" err="1"/>
              <a:t>Manzetti</a:t>
            </a:r>
            <a:r>
              <a:rPr lang="en-US" dirty="0"/>
              <a:t> illustrated his method for transmitting spoken words on the telegraph wire intend to apply said invention in England on several private telegraph </a:t>
            </a:r>
            <a:r>
              <a:rPr lang="en-US" dirty="0" smtClean="0"/>
              <a:t>lines”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8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1871 Antonio </a:t>
            </a:r>
            <a:r>
              <a:rPr lang="en-US" dirty="0" err="1"/>
              <a:t>Meucci</a:t>
            </a:r>
            <a:r>
              <a:rPr lang="en-US" dirty="0"/>
              <a:t> files a patent </a:t>
            </a:r>
            <a:r>
              <a:rPr lang="en-US" dirty="0" smtClean="0"/>
              <a:t>describing </a:t>
            </a:r>
            <a:r>
              <a:rPr lang="en-US" dirty="0"/>
              <a:t>communication of voice </a:t>
            </a:r>
            <a:r>
              <a:rPr lang="en-US" dirty="0" smtClean="0"/>
              <a:t>by </a:t>
            </a:r>
            <a:r>
              <a:rPr lang="en-US" dirty="0"/>
              <a:t>wire.</a:t>
            </a:r>
          </a:p>
          <a:p>
            <a:r>
              <a:rPr lang="en-US" dirty="0" smtClean="0"/>
              <a:t>1874 </a:t>
            </a:r>
            <a:r>
              <a:rPr lang="en-US" dirty="0" err="1" smtClean="0"/>
              <a:t>Meucci</a:t>
            </a:r>
            <a:r>
              <a:rPr lang="en-US" dirty="0"/>
              <a:t>, after having renewed the </a:t>
            </a:r>
            <a:r>
              <a:rPr lang="en-US" dirty="0" smtClean="0"/>
              <a:t>application for </a:t>
            </a:r>
            <a:r>
              <a:rPr lang="en-US" dirty="0"/>
              <a:t>two years does not renew it again, and </a:t>
            </a:r>
            <a:r>
              <a:rPr lang="en-US" dirty="0" smtClean="0"/>
              <a:t>application lapses</a:t>
            </a:r>
            <a:r>
              <a:rPr lang="en-US" dirty="0"/>
              <a:t>.</a:t>
            </a:r>
          </a:p>
          <a:p>
            <a:r>
              <a:rPr lang="en-US" dirty="0" smtClean="0"/>
              <a:t>1875 A. G. Bell granted patent for “Transmitters </a:t>
            </a:r>
            <a:r>
              <a:rPr lang="en-US" dirty="0"/>
              <a:t>and Receivers for Electric </a:t>
            </a:r>
            <a:r>
              <a:rPr lang="en-US" dirty="0" smtClean="0"/>
              <a:t>Telegraphs”</a:t>
            </a:r>
          </a:p>
          <a:p>
            <a:r>
              <a:rPr lang="en-US" dirty="0" smtClean="0"/>
              <a:t>1876 Elisha </a:t>
            </a:r>
            <a:r>
              <a:rPr lang="en-US" dirty="0"/>
              <a:t>Gray files </a:t>
            </a:r>
            <a:r>
              <a:rPr lang="en-US" dirty="0" smtClean="0"/>
              <a:t>patent for </a:t>
            </a:r>
            <a:r>
              <a:rPr lang="en-US" dirty="0"/>
              <a:t>transmitting the human voice through a telegraphic circuit.</a:t>
            </a:r>
          </a:p>
          <a:p>
            <a:r>
              <a:rPr lang="en-US" dirty="0" smtClean="0"/>
              <a:t>1876 Bell </a:t>
            </a:r>
            <a:r>
              <a:rPr lang="en-US" dirty="0"/>
              <a:t>applies for the patent </a:t>
            </a:r>
            <a:r>
              <a:rPr lang="en-US" dirty="0" smtClean="0"/>
              <a:t>“Improvements </a:t>
            </a:r>
            <a:r>
              <a:rPr lang="en-US" dirty="0"/>
              <a:t>in </a:t>
            </a:r>
            <a:r>
              <a:rPr lang="en-US" dirty="0" smtClean="0"/>
              <a:t>Telegraphy”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24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1876 Gray </a:t>
            </a:r>
            <a:r>
              <a:rPr lang="en-US" dirty="0" smtClean="0"/>
              <a:t>withdraws application after notified by Patent </a:t>
            </a:r>
            <a:r>
              <a:rPr lang="en-US" dirty="0"/>
              <a:t>Office of </a:t>
            </a:r>
            <a:r>
              <a:rPr lang="en-US" dirty="0" smtClean="0"/>
              <a:t>conflict with Bell’s application. </a:t>
            </a:r>
          </a:p>
          <a:p>
            <a:r>
              <a:rPr lang="en-US" dirty="0" smtClean="0"/>
              <a:t>1876 Bell granted patent </a:t>
            </a:r>
            <a:r>
              <a:rPr lang="en-US" dirty="0"/>
              <a:t>174,465 </a:t>
            </a:r>
            <a:r>
              <a:rPr lang="en-US" dirty="0" smtClean="0"/>
              <a:t>“Improvement </a:t>
            </a:r>
            <a:r>
              <a:rPr lang="en-US" dirty="0"/>
              <a:t>in </a:t>
            </a:r>
            <a:r>
              <a:rPr lang="en-US" dirty="0" smtClean="0"/>
              <a:t>Telegraphy”</a:t>
            </a:r>
          </a:p>
          <a:p>
            <a:r>
              <a:rPr lang="en-US" dirty="0" smtClean="0"/>
              <a:t>1876 </a:t>
            </a:r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successful telephone transmission of </a:t>
            </a:r>
            <a:r>
              <a:rPr lang="en-US" dirty="0" smtClean="0"/>
              <a:t>speech </a:t>
            </a:r>
            <a:r>
              <a:rPr lang="en-US" dirty="0"/>
              <a:t>using </a:t>
            </a:r>
            <a:r>
              <a:rPr lang="en-US" dirty="0" smtClean="0"/>
              <a:t>liquid </a:t>
            </a:r>
            <a:r>
              <a:rPr lang="en-US" dirty="0"/>
              <a:t>transmitter when Bell spoke into his device, “Mr. Watson, come here, I want to see you.” and Watson heard each word distinctly.</a:t>
            </a:r>
          </a:p>
          <a:p>
            <a:r>
              <a:rPr lang="en-US" dirty="0" smtClean="0"/>
              <a:t>1877 Bell granted patent for </a:t>
            </a:r>
            <a:r>
              <a:rPr lang="en-US" dirty="0"/>
              <a:t>an electromagnetic telephone using permanent magnets, iron diaphragms, and a call bell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271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player in the game….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1877 Edison </a:t>
            </a:r>
            <a:r>
              <a:rPr lang="en-US" dirty="0"/>
              <a:t>files for a patent on a carbon (graphite) transmitter. 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1892 Edison granted patent after 15 years of litigation. </a:t>
            </a:r>
          </a:p>
          <a:p>
            <a:endParaRPr lang="en-US" dirty="0"/>
          </a:p>
          <a:p>
            <a:r>
              <a:rPr lang="en-US" i="1" dirty="0" smtClean="0"/>
              <a:t>This is 48 years after first discussion of idea!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1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71672</TotalTime>
  <Words>1688</Words>
  <Application>Microsoft Macintosh PowerPoint</Application>
  <PresentationFormat>On-screen Show (4:3)</PresentationFormat>
  <Paragraphs>340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cs426</vt:lpstr>
      <vt:lpstr>The Final Lecture</vt:lpstr>
      <vt:lpstr>Why should we care about P2P?</vt:lpstr>
      <vt:lpstr>Three Reasons</vt:lpstr>
      <vt:lpstr>Outline</vt:lpstr>
      <vt:lpstr>In the beginning…..</vt:lpstr>
      <vt:lpstr>Early History of Telephone Technology</vt:lpstr>
      <vt:lpstr>Continued History</vt:lpstr>
      <vt:lpstr>More History</vt:lpstr>
      <vt:lpstr>A new player in the game….</vt:lpstr>
      <vt:lpstr>Three Things to Note</vt:lpstr>
      <vt:lpstr>History of Phone Network</vt:lpstr>
      <vt:lpstr>More History</vt:lpstr>
      <vt:lpstr>Implications of Regulated Monopoly</vt:lpstr>
      <vt:lpstr>Technology!</vt:lpstr>
      <vt:lpstr>Monopolies and Research</vt:lpstr>
      <vt:lpstr>Original Telephone Economic Model</vt:lpstr>
      <vt:lpstr>The Hush-a-Phone</vt:lpstr>
      <vt:lpstr>More involuntary openness followed</vt:lpstr>
      <vt:lpstr>Which then gave us the Internet…</vt:lpstr>
      <vt:lpstr>The Empire Strikes Back</vt:lpstr>
      <vt:lpstr>Revenge of the Nerds</vt:lpstr>
      <vt:lpstr>P2P Systems Do Three Main Things</vt:lpstr>
      <vt:lpstr>We need P2P forms of</vt:lpstr>
      <vt:lpstr>Design Requirements</vt:lpstr>
      <vt:lpstr>Design P2P Search</vt:lpstr>
      <vt:lpstr>P2P Search</vt:lpstr>
      <vt:lpstr>Random Walk Search (Aside)</vt:lpstr>
      <vt:lpstr>Design P2P Directory</vt:lpstr>
      <vt:lpstr>P2P Directory</vt:lpstr>
      <vt:lpstr>Design P2P Download</vt:lpstr>
      <vt:lpstr>P2P Download</vt:lpstr>
      <vt:lpstr>Modern P2P Systems Use a Mixture</vt:lpstr>
      <vt:lpstr>Peer-to-Peer as Design Paradigm</vt:lpstr>
      <vt:lpstr>What is the P2P Design Paradigm?</vt:lpstr>
      <vt:lpstr>Dealing with failures</vt:lpstr>
      <vt:lpstr>This is Google’s Design Philosophy</vt:lpstr>
      <vt:lpstr>This is the Internet Design Philosophy</vt:lpstr>
      <vt:lpstr>What you should remember….</vt:lpstr>
      <vt:lpstr>Mission Accomplished</vt:lpstr>
    </vt:vector>
  </TitlesOfParts>
  <Manager/>
  <Company>Stanford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Nick McKeown</dc:creator>
  <cp:keywords/>
  <dc:description/>
  <cp:lastModifiedBy>Scott Shenker</cp:lastModifiedBy>
  <cp:revision>2630</cp:revision>
  <cp:lastPrinted>2012-11-29T22:14:28Z</cp:lastPrinted>
  <dcterms:created xsi:type="dcterms:W3CDTF">2010-06-16T02:08:28Z</dcterms:created>
  <dcterms:modified xsi:type="dcterms:W3CDTF">2012-12-05T06:51:53Z</dcterms:modified>
  <cp:category/>
</cp:coreProperties>
</file>